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5"/>
  </p:notesMasterIdLst>
  <p:sldIdLst>
    <p:sldId id="256" r:id="rId5"/>
    <p:sldId id="263" r:id="rId6"/>
    <p:sldId id="264" r:id="rId7"/>
    <p:sldId id="262" r:id="rId8"/>
    <p:sldId id="266" r:id="rId9"/>
    <p:sldId id="267" r:id="rId10"/>
    <p:sldId id="268" r:id="rId11"/>
    <p:sldId id="269" r:id="rId12"/>
    <p:sldId id="270"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336B-76B7-431F-9F5E-75CE23B83157}"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98391499-17A2-4801-9F69-81BE473760CD}">
      <dgm:prSet/>
      <dgm:spPr/>
      <dgm:t>
        <a:bodyPr/>
        <a:lstStyle/>
        <a:p>
          <a:r>
            <a:rPr lang="en-US" dirty="0"/>
            <a:t>Cheapest price pool range</a:t>
          </a:r>
        </a:p>
      </dgm:t>
    </dgm:pt>
    <dgm:pt modelId="{95C58DFF-DB28-47BF-BD6A-EC281E8FC2CD}" type="parTrans" cxnId="{99062C35-11FD-48B3-B6CC-285149615D1F}">
      <dgm:prSet/>
      <dgm:spPr/>
      <dgm:t>
        <a:bodyPr/>
        <a:lstStyle/>
        <a:p>
          <a:endParaRPr lang="en-US"/>
        </a:p>
      </dgm:t>
    </dgm:pt>
    <dgm:pt modelId="{5B5CC139-5156-44F9-B835-6B92FEC46484}" type="sibTrans" cxnId="{99062C35-11FD-48B3-B6CC-285149615D1F}">
      <dgm:prSet/>
      <dgm:spPr/>
      <dgm:t>
        <a:bodyPr/>
        <a:lstStyle/>
        <a:p>
          <a:endParaRPr lang="en-US"/>
        </a:p>
      </dgm:t>
    </dgm:pt>
    <dgm:pt modelId="{FCC58286-7C6D-464C-BB42-4E6FDE44662B}">
      <dgm:prSet custT="1"/>
      <dgm:spPr/>
      <dgm:t>
        <a:bodyPr/>
        <a:lstStyle/>
        <a:p>
          <a:r>
            <a:rPr lang="en-US" sz="1600" dirty="0"/>
            <a:t>80,000$</a:t>
          </a:r>
        </a:p>
      </dgm:t>
    </dgm:pt>
    <dgm:pt modelId="{E45F76AF-B1A8-443B-8F6B-905A507AAB18}" type="parTrans" cxnId="{2765E390-3A42-466A-87AD-20316EA2380C}">
      <dgm:prSet/>
      <dgm:spPr/>
      <dgm:t>
        <a:bodyPr/>
        <a:lstStyle/>
        <a:p>
          <a:endParaRPr lang="en-US"/>
        </a:p>
      </dgm:t>
    </dgm:pt>
    <dgm:pt modelId="{18E5FFEB-DE46-4C1D-8F6E-E65026C954BE}" type="sibTrans" cxnId="{2765E390-3A42-466A-87AD-20316EA2380C}">
      <dgm:prSet/>
      <dgm:spPr/>
      <dgm:t>
        <a:bodyPr/>
        <a:lstStyle/>
        <a:p>
          <a:endParaRPr lang="en-US"/>
        </a:p>
      </dgm:t>
    </dgm:pt>
    <dgm:pt modelId="{E83323FA-D9FE-495D-BB9C-938C055FE7A9}">
      <dgm:prSet/>
      <dgm:spPr/>
      <dgm:t>
        <a:bodyPr/>
        <a:lstStyle/>
        <a:p>
          <a:r>
            <a:rPr lang="en-US" dirty="0"/>
            <a:t>150,000$</a:t>
          </a:r>
        </a:p>
      </dgm:t>
    </dgm:pt>
    <dgm:pt modelId="{716660A6-7100-457C-907A-A1A0FA5A3F95}" type="parTrans" cxnId="{62F54A26-305E-4B4D-8930-38EBEAD5734E}">
      <dgm:prSet/>
      <dgm:spPr/>
      <dgm:t>
        <a:bodyPr/>
        <a:lstStyle/>
        <a:p>
          <a:endParaRPr lang="en-US"/>
        </a:p>
      </dgm:t>
    </dgm:pt>
    <dgm:pt modelId="{8ECDD9C7-B419-4C83-AC8C-72BBFE97E18C}" type="sibTrans" cxnId="{62F54A26-305E-4B4D-8930-38EBEAD5734E}">
      <dgm:prSet/>
      <dgm:spPr/>
      <dgm:t>
        <a:bodyPr/>
        <a:lstStyle/>
        <a:p>
          <a:endParaRPr lang="en-US"/>
        </a:p>
      </dgm:t>
    </dgm:pt>
    <dgm:pt modelId="{E0D9B9BB-B71B-4094-81F3-C8E99AE698A1}">
      <dgm:prSet/>
      <dgm:spPr/>
      <dgm:t>
        <a:bodyPr/>
        <a:lstStyle/>
        <a:p>
          <a:r>
            <a:rPr lang="en-US" dirty="0"/>
            <a:t>Expensive price in pool range</a:t>
          </a:r>
        </a:p>
      </dgm:t>
    </dgm:pt>
    <dgm:pt modelId="{35482E45-629A-48D5-9B40-64EDAA5503A5}" type="parTrans" cxnId="{83CEAB50-15BC-4899-8835-83936FD24235}">
      <dgm:prSet/>
      <dgm:spPr/>
      <dgm:t>
        <a:bodyPr/>
        <a:lstStyle/>
        <a:p>
          <a:endParaRPr lang="en-US"/>
        </a:p>
      </dgm:t>
    </dgm:pt>
    <dgm:pt modelId="{A8B8903B-04F2-4947-B217-759901A8DC0E}" type="sibTrans" cxnId="{83CEAB50-15BC-4899-8835-83936FD24235}">
      <dgm:prSet/>
      <dgm:spPr/>
      <dgm:t>
        <a:bodyPr/>
        <a:lstStyle/>
        <a:p>
          <a:endParaRPr lang="en-US"/>
        </a:p>
      </dgm:t>
    </dgm:pt>
    <dgm:pt modelId="{17CEDC3C-0518-4090-B100-0E26500712EC}">
      <dgm:prSet custT="1"/>
      <dgm:spPr/>
      <dgm:t>
        <a:bodyPr/>
        <a:lstStyle/>
        <a:p>
          <a:r>
            <a:rPr lang="en-US" sz="1600" dirty="0"/>
            <a:t>25,000$</a:t>
          </a:r>
        </a:p>
      </dgm:t>
    </dgm:pt>
    <dgm:pt modelId="{4A4B8366-1CAF-466D-9C6E-9F3316175D21}" type="sibTrans" cxnId="{9ACB3AC1-8255-46E0-BE75-4532AEAAAF80}">
      <dgm:prSet/>
      <dgm:spPr/>
      <dgm:t>
        <a:bodyPr/>
        <a:lstStyle/>
        <a:p>
          <a:endParaRPr lang="en-US"/>
        </a:p>
      </dgm:t>
    </dgm:pt>
    <dgm:pt modelId="{B435DE3C-F726-408B-AC6F-DE0EFE9CCD63}" type="parTrans" cxnId="{9ACB3AC1-8255-46E0-BE75-4532AEAAAF80}">
      <dgm:prSet/>
      <dgm:spPr/>
      <dgm:t>
        <a:bodyPr/>
        <a:lstStyle/>
        <a:p>
          <a:endParaRPr lang="en-US"/>
        </a:p>
      </dgm:t>
    </dgm:pt>
    <dgm:pt modelId="{96D6E15A-D265-46FD-AE7A-F7931904D8A6}">
      <dgm:prSet/>
      <dgm:spPr/>
      <dgm:t>
        <a:bodyPr/>
        <a:lstStyle/>
        <a:p>
          <a:r>
            <a:rPr lang="en-US" dirty="0"/>
            <a:t>Common price in pool range</a:t>
          </a:r>
        </a:p>
      </dgm:t>
    </dgm:pt>
    <dgm:pt modelId="{AA466C83-112C-4333-B774-F1F265BD5C64}" type="sibTrans" cxnId="{83D85A34-AD39-4141-B7BD-21D8A23B6034}">
      <dgm:prSet/>
      <dgm:spPr/>
      <dgm:t>
        <a:bodyPr/>
        <a:lstStyle/>
        <a:p>
          <a:endParaRPr lang="en-US"/>
        </a:p>
      </dgm:t>
    </dgm:pt>
    <dgm:pt modelId="{BF131BF4-552C-42B7-A4E4-3DD57EBFE6F7}" type="parTrans" cxnId="{83D85A34-AD39-4141-B7BD-21D8A23B6034}">
      <dgm:prSet/>
      <dgm:spPr/>
      <dgm:t>
        <a:bodyPr/>
        <a:lstStyle/>
        <a:p>
          <a:endParaRPr lang="en-US"/>
        </a:p>
      </dgm:t>
    </dgm:pt>
    <dgm:pt modelId="{F50CB951-182F-4C09-833F-77274651E850}" type="pres">
      <dgm:prSet presAssocID="{319F336B-76B7-431F-9F5E-75CE23B83157}" presName="Name0" presStyleCnt="0">
        <dgm:presLayoutVars>
          <dgm:chMax/>
          <dgm:chPref/>
          <dgm:animLvl val="lvl"/>
        </dgm:presLayoutVars>
      </dgm:prSet>
      <dgm:spPr/>
    </dgm:pt>
    <dgm:pt modelId="{BF7A7FBC-F4EC-4FA7-9ED2-CDBB147A4DFF}" type="pres">
      <dgm:prSet presAssocID="{17CEDC3C-0518-4090-B100-0E26500712EC}" presName="composite" presStyleCnt="0"/>
      <dgm:spPr/>
    </dgm:pt>
    <dgm:pt modelId="{A49ACC75-3BE3-4DEC-B0F5-BB16B12A789B}" type="pres">
      <dgm:prSet presAssocID="{17CEDC3C-0518-4090-B100-0E26500712EC}" presName="Parent1" presStyleLbl="alignNode1" presStyleIdx="0" presStyleCnt="3">
        <dgm:presLayoutVars>
          <dgm:chMax val="1"/>
          <dgm:chPref val="1"/>
          <dgm:bulletEnabled val="1"/>
        </dgm:presLayoutVars>
      </dgm:prSet>
      <dgm:spPr/>
    </dgm:pt>
    <dgm:pt modelId="{3D1EE280-D874-4172-9524-CB36402E077E}" type="pres">
      <dgm:prSet presAssocID="{17CEDC3C-0518-4090-B100-0E26500712EC}" presName="Childtext1" presStyleLbl="revTx" presStyleIdx="0" presStyleCnt="3">
        <dgm:presLayoutVars>
          <dgm:chMax val="0"/>
          <dgm:chPref val="0"/>
          <dgm:bulletEnabled/>
        </dgm:presLayoutVars>
      </dgm:prSet>
      <dgm:spPr/>
    </dgm:pt>
    <dgm:pt modelId="{BC2FA1BC-4D66-422A-9B9B-ED7E6D643B43}" type="pres">
      <dgm:prSet presAssocID="{17CEDC3C-0518-4090-B100-0E26500712EC}"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AF5052EE-BC7F-4C12-A3C7-2E706E9F5258}" type="pres">
      <dgm:prSet presAssocID="{17CEDC3C-0518-4090-B100-0E26500712EC}" presName="ConnectLineEnd" presStyleLbl="node1" presStyleIdx="0" presStyleCnt="3"/>
      <dgm:spPr/>
    </dgm:pt>
    <dgm:pt modelId="{2F976C65-0102-4CF8-84FD-AD752E4F0DDF}" type="pres">
      <dgm:prSet presAssocID="{17CEDC3C-0518-4090-B100-0E26500712EC}" presName="EmptyPane" presStyleCnt="0"/>
      <dgm:spPr/>
    </dgm:pt>
    <dgm:pt modelId="{6C60830C-1BC0-4DB1-A6D1-80EF0F9788EE}" type="pres">
      <dgm:prSet presAssocID="{4A4B8366-1CAF-466D-9C6E-9F3316175D21}" presName="spaceBetweenRectangles" presStyleLbl="fgAcc1" presStyleIdx="0" presStyleCnt="2"/>
      <dgm:spPr/>
    </dgm:pt>
    <dgm:pt modelId="{C6221BA3-EB5E-4A5B-B4A9-839A8721561B}" type="pres">
      <dgm:prSet presAssocID="{FCC58286-7C6D-464C-BB42-4E6FDE44662B}" presName="composite" presStyleCnt="0"/>
      <dgm:spPr/>
    </dgm:pt>
    <dgm:pt modelId="{65F61CEF-2C5A-451A-B9F8-7D928D9EF5D0}" type="pres">
      <dgm:prSet presAssocID="{FCC58286-7C6D-464C-BB42-4E6FDE44662B}" presName="Parent1" presStyleLbl="alignNode1" presStyleIdx="1" presStyleCnt="3">
        <dgm:presLayoutVars>
          <dgm:chMax val="1"/>
          <dgm:chPref val="1"/>
          <dgm:bulletEnabled val="1"/>
        </dgm:presLayoutVars>
      </dgm:prSet>
      <dgm:spPr/>
    </dgm:pt>
    <dgm:pt modelId="{2D473DD1-2318-473E-BBC4-451410B2CE1D}" type="pres">
      <dgm:prSet presAssocID="{FCC58286-7C6D-464C-BB42-4E6FDE44662B}" presName="Childtext1" presStyleLbl="revTx" presStyleIdx="1" presStyleCnt="3">
        <dgm:presLayoutVars>
          <dgm:chMax val="0"/>
          <dgm:chPref val="0"/>
          <dgm:bulletEnabled/>
        </dgm:presLayoutVars>
      </dgm:prSet>
      <dgm:spPr/>
    </dgm:pt>
    <dgm:pt modelId="{A6A73103-C59B-41F0-8B31-4441F8EEBB22}" type="pres">
      <dgm:prSet presAssocID="{FCC58286-7C6D-464C-BB42-4E6FDE44662B}"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E0E2CA58-E017-4B26-A881-0FDEC68898CF}" type="pres">
      <dgm:prSet presAssocID="{FCC58286-7C6D-464C-BB42-4E6FDE44662B}" presName="ConnectLineEnd" presStyleLbl="node1" presStyleIdx="1" presStyleCnt="3"/>
      <dgm:spPr/>
    </dgm:pt>
    <dgm:pt modelId="{EC31DB94-3DCA-4008-81A6-D2AB47C6FBB0}" type="pres">
      <dgm:prSet presAssocID="{FCC58286-7C6D-464C-BB42-4E6FDE44662B}" presName="EmptyPane" presStyleCnt="0"/>
      <dgm:spPr/>
    </dgm:pt>
    <dgm:pt modelId="{EA259865-662E-4259-87AA-D58F5F978C60}" type="pres">
      <dgm:prSet presAssocID="{18E5FFEB-DE46-4C1D-8F6E-E65026C954BE}" presName="spaceBetweenRectangles" presStyleLbl="fgAcc1" presStyleIdx="1" presStyleCnt="2"/>
      <dgm:spPr/>
    </dgm:pt>
    <dgm:pt modelId="{389FF7C6-70DC-4926-81A7-388E21A8A67A}" type="pres">
      <dgm:prSet presAssocID="{E83323FA-D9FE-495D-BB9C-938C055FE7A9}" presName="composite" presStyleCnt="0"/>
      <dgm:spPr/>
    </dgm:pt>
    <dgm:pt modelId="{41C4539A-0685-41FF-B5B9-8D19A73AFAE5}" type="pres">
      <dgm:prSet presAssocID="{E83323FA-D9FE-495D-BB9C-938C055FE7A9}" presName="Parent1" presStyleLbl="alignNode1" presStyleIdx="2" presStyleCnt="3">
        <dgm:presLayoutVars>
          <dgm:chMax val="1"/>
          <dgm:chPref val="1"/>
          <dgm:bulletEnabled val="1"/>
        </dgm:presLayoutVars>
      </dgm:prSet>
      <dgm:spPr/>
    </dgm:pt>
    <dgm:pt modelId="{D44F0506-8AC4-4F85-BD19-22441542B740}" type="pres">
      <dgm:prSet presAssocID="{E83323FA-D9FE-495D-BB9C-938C055FE7A9}" presName="Childtext1" presStyleLbl="revTx" presStyleIdx="2" presStyleCnt="3">
        <dgm:presLayoutVars>
          <dgm:chMax val="0"/>
          <dgm:chPref val="0"/>
          <dgm:bulletEnabled/>
        </dgm:presLayoutVars>
      </dgm:prSet>
      <dgm:spPr/>
    </dgm:pt>
    <dgm:pt modelId="{33BD2C30-FE64-4F31-8CBE-0B6EFE96121A}" type="pres">
      <dgm:prSet presAssocID="{E83323FA-D9FE-495D-BB9C-938C055FE7A9}"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449623A4-8FB6-433E-8296-9C8AB05B39CF}" type="pres">
      <dgm:prSet presAssocID="{E83323FA-D9FE-495D-BB9C-938C055FE7A9}" presName="ConnectLineEnd" presStyleLbl="node1" presStyleIdx="2" presStyleCnt="3"/>
      <dgm:spPr/>
    </dgm:pt>
    <dgm:pt modelId="{09CEEFDD-FEB6-4D65-8EF1-3EB4C56012E3}" type="pres">
      <dgm:prSet presAssocID="{E83323FA-D9FE-495D-BB9C-938C055FE7A9}" presName="EmptyPane" presStyleCnt="0"/>
      <dgm:spPr/>
    </dgm:pt>
  </dgm:ptLst>
  <dgm:cxnLst>
    <dgm:cxn modelId="{D0AF3E1B-A022-48B5-912F-ECBFD6C6ABFE}" type="presOf" srcId="{FCC58286-7C6D-464C-BB42-4E6FDE44662B}" destId="{65F61CEF-2C5A-451A-B9F8-7D928D9EF5D0}" srcOrd="0" destOrd="0" presId="urn:microsoft.com/office/officeart/2016/7/layout/HexagonTimeline"/>
    <dgm:cxn modelId="{62F54A26-305E-4B4D-8930-38EBEAD5734E}" srcId="{319F336B-76B7-431F-9F5E-75CE23B83157}" destId="{E83323FA-D9FE-495D-BB9C-938C055FE7A9}" srcOrd="2" destOrd="0" parTransId="{716660A6-7100-457C-907A-A1A0FA5A3F95}" sibTransId="{8ECDD9C7-B419-4C83-AC8C-72BBFE97E18C}"/>
    <dgm:cxn modelId="{2BA53734-355E-4DD6-99D4-E20B2F1694F8}" type="presOf" srcId="{96D6E15A-D265-46FD-AE7A-F7931904D8A6}" destId="{2D473DD1-2318-473E-BBC4-451410B2CE1D}" srcOrd="0" destOrd="0" presId="urn:microsoft.com/office/officeart/2016/7/layout/HexagonTimeline"/>
    <dgm:cxn modelId="{83D85A34-AD39-4141-B7BD-21D8A23B6034}" srcId="{FCC58286-7C6D-464C-BB42-4E6FDE44662B}" destId="{96D6E15A-D265-46FD-AE7A-F7931904D8A6}" srcOrd="0" destOrd="0" parTransId="{BF131BF4-552C-42B7-A4E4-3DD57EBFE6F7}" sibTransId="{AA466C83-112C-4333-B774-F1F265BD5C64}"/>
    <dgm:cxn modelId="{99062C35-11FD-48B3-B6CC-285149615D1F}" srcId="{17CEDC3C-0518-4090-B100-0E26500712EC}" destId="{98391499-17A2-4801-9F69-81BE473760CD}" srcOrd="0" destOrd="0" parTransId="{95C58DFF-DB28-47BF-BD6A-EC281E8FC2CD}" sibTransId="{5B5CC139-5156-44F9-B835-6B92FEC46484}"/>
    <dgm:cxn modelId="{B3417D35-E4B2-433C-8142-F4400431E9F3}" type="presOf" srcId="{319F336B-76B7-431F-9F5E-75CE23B83157}" destId="{F50CB951-182F-4C09-833F-77274651E850}" srcOrd="0" destOrd="0" presId="urn:microsoft.com/office/officeart/2016/7/layout/HexagonTimeline"/>
    <dgm:cxn modelId="{06755B5E-0EFB-4156-AB4F-432E9E42436B}" type="presOf" srcId="{E0D9B9BB-B71B-4094-81F3-C8E99AE698A1}" destId="{D44F0506-8AC4-4F85-BD19-22441542B740}" srcOrd="0" destOrd="0" presId="urn:microsoft.com/office/officeart/2016/7/layout/HexagonTimeline"/>
    <dgm:cxn modelId="{83CEAB50-15BC-4899-8835-83936FD24235}" srcId="{E83323FA-D9FE-495D-BB9C-938C055FE7A9}" destId="{E0D9B9BB-B71B-4094-81F3-C8E99AE698A1}" srcOrd="0" destOrd="0" parTransId="{35482E45-629A-48D5-9B40-64EDAA5503A5}" sibTransId="{A8B8903B-04F2-4947-B217-759901A8DC0E}"/>
    <dgm:cxn modelId="{EF83927D-8C1E-4F34-9056-A5785311FBAE}" type="presOf" srcId="{17CEDC3C-0518-4090-B100-0E26500712EC}" destId="{A49ACC75-3BE3-4DEC-B0F5-BB16B12A789B}" srcOrd="0" destOrd="0" presId="urn:microsoft.com/office/officeart/2016/7/layout/HexagonTimeline"/>
    <dgm:cxn modelId="{2765E390-3A42-466A-87AD-20316EA2380C}" srcId="{319F336B-76B7-431F-9F5E-75CE23B83157}" destId="{FCC58286-7C6D-464C-BB42-4E6FDE44662B}" srcOrd="1" destOrd="0" parTransId="{E45F76AF-B1A8-443B-8F6B-905A507AAB18}" sibTransId="{18E5FFEB-DE46-4C1D-8F6E-E65026C954BE}"/>
    <dgm:cxn modelId="{2850D5B0-B559-49DD-8075-ADF422BE7BE0}" type="presOf" srcId="{E83323FA-D9FE-495D-BB9C-938C055FE7A9}" destId="{41C4539A-0685-41FF-B5B9-8D19A73AFAE5}" srcOrd="0" destOrd="0" presId="urn:microsoft.com/office/officeart/2016/7/layout/HexagonTimeline"/>
    <dgm:cxn modelId="{F3685BBB-EDCD-434E-B14C-7115142F68A7}" type="presOf" srcId="{98391499-17A2-4801-9F69-81BE473760CD}" destId="{3D1EE280-D874-4172-9524-CB36402E077E}" srcOrd="0" destOrd="0" presId="urn:microsoft.com/office/officeart/2016/7/layout/HexagonTimeline"/>
    <dgm:cxn modelId="{9ACB3AC1-8255-46E0-BE75-4532AEAAAF80}" srcId="{319F336B-76B7-431F-9F5E-75CE23B83157}" destId="{17CEDC3C-0518-4090-B100-0E26500712EC}" srcOrd="0" destOrd="0" parTransId="{B435DE3C-F726-408B-AC6F-DE0EFE9CCD63}" sibTransId="{4A4B8366-1CAF-466D-9C6E-9F3316175D21}"/>
    <dgm:cxn modelId="{DEF1D91B-F6A4-4EEF-AF7C-2332FBCE92E2}" type="presParOf" srcId="{F50CB951-182F-4C09-833F-77274651E850}" destId="{BF7A7FBC-F4EC-4FA7-9ED2-CDBB147A4DFF}" srcOrd="0" destOrd="0" presId="urn:microsoft.com/office/officeart/2016/7/layout/HexagonTimeline"/>
    <dgm:cxn modelId="{C9BA8A65-0F6E-42E2-B1D9-98F600291644}" type="presParOf" srcId="{BF7A7FBC-F4EC-4FA7-9ED2-CDBB147A4DFF}" destId="{A49ACC75-3BE3-4DEC-B0F5-BB16B12A789B}" srcOrd="0" destOrd="0" presId="urn:microsoft.com/office/officeart/2016/7/layout/HexagonTimeline"/>
    <dgm:cxn modelId="{1685AE90-FF17-43C3-BDBE-6428CCF01FE8}" type="presParOf" srcId="{BF7A7FBC-F4EC-4FA7-9ED2-CDBB147A4DFF}" destId="{3D1EE280-D874-4172-9524-CB36402E077E}" srcOrd="1" destOrd="0" presId="urn:microsoft.com/office/officeart/2016/7/layout/HexagonTimeline"/>
    <dgm:cxn modelId="{E064FCA2-1036-4954-AD55-976E0EB2389D}" type="presParOf" srcId="{BF7A7FBC-F4EC-4FA7-9ED2-CDBB147A4DFF}" destId="{BC2FA1BC-4D66-422A-9B9B-ED7E6D643B43}" srcOrd="2" destOrd="0" presId="urn:microsoft.com/office/officeart/2016/7/layout/HexagonTimeline"/>
    <dgm:cxn modelId="{0729671A-0875-476D-B5A1-DF0E98FBBAE4}" type="presParOf" srcId="{BF7A7FBC-F4EC-4FA7-9ED2-CDBB147A4DFF}" destId="{AF5052EE-BC7F-4C12-A3C7-2E706E9F5258}" srcOrd="3" destOrd="0" presId="urn:microsoft.com/office/officeart/2016/7/layout/HexagonTimeline"/>
    <dgm:cxn modelId="{33D6C47F-A522-4CA8-BFA7-7224DE2C0905}" type="presParOf" srcId="{BF7A7FBC-F4EC-4FA7-9ED2-CDBB147A4DFF}" destId="{2F976C65-0102-4CF8-84FD-AD752E4F0DDF}" srcOrd="4" destOrd="0" presId="urn:microsoft.com/office/officeart/2016/7/layout/HexagonTimeline"/>
    <dgm:cxn modelId="{A0B46854-B037-4800-9363-28DE61CEAB1A}" type="presParOf" srcId="{F50CB951-182F-4C09-833F-77274651E850}" destId="{6C60830C-1BC0-4DB1-A6D1-80EF0F9788EE}" srcOrd="1" destOrd="0" presId="urn:microsoft.com/office/officeart/2016/7/layout/HexagonTimeline"/>
    <dgm:cxn modelId="{66F1BECE-48F0-46DD-9581-6B028D9D8FE9}" type="presParOf" srcId="{F50CB951-182F-4C09-833F-77274651E850}" destId="{C6221BA3-EB5E-4A5B-B4A9-839A8721561B}" srcOrd="2" destOrd="0" presId="urn:microsoft.com/office/officeart/2016/7/layout/HexagonTimeline"/>
    <dgm:cxn modelId="{DD72E4BD-F686-4DF7-94A0-9C6939905E91}" type="presParOf" srcId="{C6221BA3-EB5E-4A5B-B4A9-839A8721561B}" destId="{65F61CEF-2C5A-451A-B9F8-7D928D9EF5D0}" srcOrd="0" destOrd="0" presId="urn:microsoft.com/office/officeart/2016/7/layout/HexagonTimeline"/>
    <dgm:cxn modelId="{AB683ECD-D1DC-4B6A-ACAC-AE998357ED94}" type="presParOf" srcId="{C6221BA3-EB5E-4A5B-B4A9-839A8721561B}" destId="{2D473DD1-2318-473E-BBC4-451410B2CE1D}" srcOrd="1" destOrd="0" presId="urn:microsoft.com/office/officeart/2016/7/layout/HexagonTimeline"/>
    <dgm:cxn modelId="{2E999565-FA9C-43AC-9443-86AB8D5D987E}" type="presParOf" srcId="{C6221BA3-EB5E-4A5B-B4A9-839A8721561B}" destId="{A6A73103-C59B-41F0-8B31-4441F8EEBB22}" srcOrd="2" destOrd="0" presId="urn:microsoft.com/office/officeart/2016/7/layout/HexagonTimeline"/>
    <dgm:cxn modelId="{D1372A50-A3FA-4ED7-9B3E-728187CE7BC1}" type="presParOf" srcId="{C6221BA3-EB5E-4A5B-B4A9-839A8721561B}" destId="{E0E2CA58-E017-4B26-A881-0FDEC68898CF}" srcOrd="3" destOrd="0" presId="urn:microsoft.com/office/officeart/2016/7/layout/HexagonTimeline"/>
    <dgm:cxn modelId="{CBB18E03-0513-49C5-984C-B9D18BE6B5AC}" type="presParOf" srcId="{C6221BA3-EB5E-4A5B-B4A9-839A8721561B}" destId="{EC31DB94-3DCA-4008-81A6-D2AB47C6FBB0}" srcOrd="4" destOrd="0" presId="urn:microsoft.com/office/officeart/2016/7/layout/HexagonTimeline"/>
    <dgm:cxn modelId="{E47F041B-1911-48A9-A71E-A5A703AF1382}" type="presParOf" srcId="{F50CB951-182F-4C09-833F-77274651E850}" destId="{EA259865-662E-4259-87AA-D58F5F978C60}" srcOrd="3" destOrd="0" presId="urn:microsoft.com/office/officeart/2016/7/layout/HexagonTimeline"/>
    <dgm:cxn modelId="{2D8777AF-91DD-48A2-B124-AB596A154BFF}" type="presParOf" srcId="{F50CB951-182F-4C09-833F-77274651E850}" destId="{389FF7C6-70DC-4926-81A7-388E21A8A67A}" srcOrd="4" destOrd="0" presId="urn:microsoft.com/office/officeart/2016/7/layout/HexagonTimeline"/>
    <dgm:cxn modelId="{D667FE48-0186-43FC-9248-C15915ABAEB2}" type="presParOf" srcId="{389FF7C6-70DC-4926-81A7-388E21A8A67A}" destId="{41C4539A-0685-41FF-B5B9-8D19A73AFAE5}" srcOrd="0" destOrd="0" presId="urn:microsoft.com/office/officeart/2016/7/layout/HexagonTimeline"/>
    <dgm:cxn modelId="{57E2A560-9C93-4B7D-8DFF-5E08C5A597EF}" type="presParOf" srcId="{389FF7C6-70DC-4926-81A7-388E21A8A67A}" destId="{D44F0506-8AC4-4F85-BD19-22441542B740}" srcOrd="1" destOrd="0" presId="urn:microsoft.com/office/officeart/2016/7/layout/HexagonTimeline"/>
    <dgm:cxn modelId="{A67CDB28-D89F-4751-BF2B-D26E5623F0F9}" type="presParOf" srcId="{389FF7C6-70DC-4926-81A7-388E21A8A67A}" destId="{33BD2C30-FE64-4F31-8CBE-0B6EFE96121A}" srcOrd="2" destOrd="0" presId="urn:microsoft.com/office/officeart/2016/7/layout/HexagonTimeline"/>
    <dgm:cxn modelId="{72663BB5-528A-499B-BACD-1BD7DCE092EE}" type="presParOf" srcId="{389FF7C6-70DC-4926-81A7-388E21A8A67A}" destId="{449623A4-8FB6-433E-8296-9C8AB05B39CF}" srcOrd="3" destOrd="0" presId="urn:microsoft.com/office/officeart/2016/7/layout/HexagonTimeline"/>
    <dgm:cxn modelId="{AC00EA92-9C0F-438E-A013-85AC49D156AC}" type="presParOf" srcId="{389FF7C6-70DC-4926-81A7-388E21A8A67A}" destId="{09CEEFDD-FEB6-4D65-8EF1-3EB4C56012E3}"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CC75-3BE3-4DEC-B0F5-BB16B12A789B}">
      <dsp:nvSpPr>
        <dsp:cNvPr id="0" name=""/>
        <dsp:cNvSpPr/>
      </dsp:nvSpPr>
      <dsp:spPr>
        <a:xfrm>
          <a:off x="482107"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25,000$</a:t>
          </a:r>
        </a:p>
      </dsp:txBody>
      <dsp:txXfrm>
        <a:off x="482107" y="1914588"/>
        <a:ext cx="2349281" cy="522160"/>
      </dsp:txXfrm>
    </dsp:sp>
    <dsp:sp modelId="{3D1EE280-D874-4172-9524-CB36402E077E}">
      <dsp:nvSpPr>
        <dsp:cNvPr id="0" name=""/>
        <dsp:cNvSpPr/>
      </dsp:nvSpPr>
      <dsp:spPr>
        <a:xfrm>
          <a:off x="4996"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dirty="0"/>
            <a:t>Cheapest price pool range</a:t>
          </a:r>
        </a:p>
      </dsp:txBody>
      <dsp:txXfrm>
        <a:off x="4996" y="0"/>
        <a:ext cx="3407935" cy="1392428"/>
      </dsp:txXfrm>
    </dsp:sp>
    <dsp:sp modelId="{6C60830C-1BC0-4DB1-A6D1-80EF0F9788EE}">
      <dsp:nvSpPr>
        <dsp:cNvPr id="0" name=""/>
        <dsp:cNvSpPr/>
      </dsp:nvSpPr>
      <dsp:spPr>
        <a:xfrm>
          <a:off x="2935821"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C2FA1BC-4D66-422A-9B9B-ED7E6D643B43}">
      <dsp:nvSpPr>
        <dsp:cNvPr id="0" name=""/>
        <dsp:cNvSpPr/>
      </dsp:nvSpPr>
      <dsp:spPr>
        <a:xfrm>
          <a:off x="170896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5052EE-BC7F-4C12-A3C7-2E706E9F5258}">
      <dsp:nvSpPr>
        <dsp:cNvPr id="0" name=""/>
        <dsp:cNvSpPr/>
      </dsp:nvSpPr>
      <dsp:spPr>
        <a:xfrm>
          <a:off x="166545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F61CEF-2C5A-451A-B9F8-7D928D9EF5D0}">
      <dsp:nvSpPr>
        <dsp:cNvPr id="0" name=""/>
        <dsp:cNvSpPr/>
      </dsp:nvSpPr>
      <dsp:spPr>
        <a:xfrm>
          <a:off x="3890043" y="1914588"/>
          <a:ext cx="2453713" cy="522160"/>
        </a:xfrm>
        <a:prstGeom prst="hexagon">
          <a:avLst>
            <a:gd name="adj" fmla="val 40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kern="1200" dirty="0"/>
            <a:t>80,000$</a:t>
          </a:r>
        </a:p>
      </dsp:txBody>
      <dsp:txXfrm>
        <a:off x="4164140" y="1972917"/>
        <a:ext cx="1905519" cy="405502"/>
      </dsp:txXfrm>
    </dsp:sp>
    <dsp:sp modelId="{2D473DD1-2318-473E-BBC4-451410B2CE1D}">
      <dsp:nvSpPr>
        <dsp:cNvPr id="0" name=""/>
        <dsp:cNvSpPr/>
      </dsp:nvSpPr>
      <dsp:spPr>
        <a:xfrm>
          <a:off x="3412932" y="2958909"/>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dirty="0"/>
            <a:t>Common price in pool range</a:t>
          </a:r>
        </a:p>
      </dsp:txBody>
      <dsp:txXfrm>
        <a:off x="3412932" y="2958909"/>
        <a:ext cx="3407935" cy="1392428"/>
      </dsp:txXfrm>
    </dsp:sp>
    <dsp:sp modelId="{EA259865-662E-4259-87AA-D58F5F978C60}">
      <dsp:nvSpPr>
        <dsp:cNvPr id="0" name=""/>
        <dsp:cNvSpPr/>
      </dsp:nvSpPr>
      <dsp:spPr>
        <a:xfrm>
          <a:off x="6343756" y="2175669"/>
          <a:ext cx="954221" cy="0"/>
        </a:xfrm>
        <a:custGeom>
          <a:avLst/>
          <a:gdLst/>
          <a:ahLst/>
          <a:cxnLst/>
          <a:rect l="0" t="0" r="0" b="0"/>
          <a:pathLst>
            <a:path>
              <a:moveTo>
                <a:pt x="0" y="0"/>
              </a:moveTo>
              <a:lnTo>
                <a:pt x="954221" y="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6A73103-C59B-41F0-8B31-4441F8EEBB22}">
      <dsp:nvSpPr>
        <dsp:cNvPr id="0" name=""/>
        <dsp:cNvSpPr/>
      </dsp:nvSpPr>
      <dsp:spPr>
        <a:xfrm>
          <a:off x="51169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0E2CA58-E017-4B26-A881-0FDEC68898CF}">
      <dsp:nvSpPr>
        <dsp:cNvPr id="0" name=""/>
        <dsp:cNvSpPr/>
      </dsp:nvSpPr>
      <dsp:spPr>
        <a:xfrm>
          <a:off x="5073386" y="2871883"/>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C4539A-0685-41FF-B5B9-8D19A73AFAE5}">
      <dsp:nvSpPr>
        <dsp:cNvPr id="0" name=""/>
        <dsp:cNvSpPr/>
      </dsp:nvSpPr>
      <dsp:spPr>
        <a:xfrm rot="10800000">
          <a:off x="7297978" y="1914588"/>
          <a:ext cx="2453713" cy="522160"/>
        </a:xfrm>
        <a:prstGeom prst="homePlate">
          <a:avLst>
            <a:gd name="adj" fmla="val 4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dirty="0"/>
            <a:t>150,000$</a:t>
          </a:r>
        </a:p>
      </dsp:txBody>
      <dsp:txXfrm rot="10800000">
        <a:off x="7402410" y="1914588"/>
        <a:ext cx="2349281" cy="522160"/>
      </dsp:txXfrm>
    </dsp:sp>
    <dsp:sp modelId="{D44F0506-8AC4-4F85-BD19-22441542B740}">
      <dsp:nvSpPr>
        <dsp:cNvPr id="0" name=""/>
        <dsp:cNvSpPr/>
      </dsp:nvSpPr>
      <dsp:spPr>
        <a:xfrm>
          <a:off x="6820867" y="0"/>
          <a:ext cx="3407935"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dirty="0"/>
            <a:t>Expensive price in pool range</a:t>
          </a:r>
        </a:p>
      </dsp:txBody>
      <dsp:txXfrm>
        <a:off x="6820867" y="0"/>
        <a:ext cx="3407935" cy="1392428"/>
      </dsp:txXfrm>
    </dsp:sp>
    <dsp:sp modelId="{33BD2C30-FE64-4F31-8CBE-0B6EFE96121A}">
      <dsp:nvSpPr>
        <dsp:cNvPr id="0" name=""/>
        <dsp:cNvSpPr/>
      </dsp:nvSpPr>
      <dsp:spPr>
        <a:xfrm>
          <a:off x="852483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49623A4-8FB6-433E-8296-9C8AB05B39CF}">
      <dsp:nvSpPr>
        <dsp:cNvPr id="0" name=""/>
        <dsp:cNvSpPr/>
      </dsp:nvSpPr>
      <dsp:spPr>
        <a:xfrm>
          <a:off x="8481321" y="1392428"/>
          <a:ext cx="87026" cy="870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3/18/2023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3/18/2023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3/18/2023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3/18/2023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3/18/2023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3/18/2023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3/18/2023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awinsider.com/dictionary/swimming-pool-expenses" TargetMode="External"/><Relationship Id="rId3" Type="http://schemas.openxmlformats.org/officeDocument/2006/relationships/hyperlink" Target="https://livegrand.com/10-fantastic-benefits-owning-swimming-pool/" TargetMode="External"/><Relationship Id="rId7" Type="http://schemas.openxmlformats.org/officeDocument/2006/relationships/hyperlink" Target="https://www.theheadteacher.com/school-procurement/building-maintenance/why-a-school-swimming-pool-is-worth-the-money" TargetMode="External"/><Relationship Id="rId2" Type="http://schemas.openxmlformats.org/officeDocument/2006/relationships/hyperlink" Target="https://www.fluidra.com/projects/pools-for-schools/#:~:text=Water%20activities%2C%20especially%20for%20the,students'%20physical%20and%20mental%20health" TargetMode="External"/><Relationship Id="rId1" Type="http://schemas.openxmlformats.org/officeDocument/2006/relationships/slideLayout" Target="../slideLayouts/slideLayout2.xml"/><Relationship Id="rId6" Type="http://schemas.openxmlformats.org/officeDocument/2006/relationships/hyperlink" Target="https://www.quora.com/What-is-the-budget-to-make-a-swimming-pool-for-school" TargetMode="External"/><Relationship Id="rId11" Type="http://schemas.openxmlformats.org/officeDocument/2006/relationships/hyperlink" Target="https://www.washingtonpost.com/national/health-science/at-what-age-should-a-child-learn-to-swim-very-early-may-not-be-best-experts-warn/2014/06/30/24490806-f649-11e3-a606-946fd632f9f1_story.html" TargetMode="External"/><Relationship Id="rId5" Type="http://schemas.openxmlformats.org/officeDocument/2006/relationships/hyperlink" Target="https://mcsinferno.news/6221/sports/why-every-school-should-have-a-pool/" TargetMode="External"/><Relationship Id="rId10" Type="http://schemas.openxmlformats.org/officeDocument/2006/relationships/hyperlink" Target="https://insights.gostudent.org/en/whats-the-best-age-to-start-swimming-lessons" TargetMode="External"/><Relationship Id="rId4" Type="http://schemas.openxmlformats.org/officeDocument/2006/relationships/hyperlink" Target="https://www.sportsrec.com/349587-what-are-the-benefits-of-an-indoor-pool-in-schools.html" TargetMode="External"/><Relationship Id="rId9" Type="http://schemas.openxmlformats.org/officeDocument/2006/relationships/hyperlink" Target="https://www.tetotara.school.nz/210/pages/65-swimming-poo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openclipart.org/detail/22404/key-west---mallory---square-by-nkinkade-17773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sully_aka__wstera2/140815438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marketplace.xbox.com/en-US/Product/Cool-Face/00000544-6c67-c283-c688-b23e413607f7"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allpapersafari.com/cool-smiley-face-background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947385" y="3861786"/>
            <a:ext cx="8406413" cy="586614"/>
          </a:xfrm>
        </p:spPr>
        <p:txBody>
          <a:bodyPr>
            <a:normAutofit/>
          </a:bodyPr>
          <a:lstStyle/>
          <a:p>
            <a:r>
              <a:rPr lang="en-US" sz="2000" dirty="0"/>
              <a:t>By: Angela </a:t>
            </a:r>
            <a:r>
              <a:rPr lang="en-US" sz="2000" dirty="0" err="1"/>
              <a:t>Naber</a:t>
            </a:r>
            <a:r>
              <a:rPr lang="en-US" sz="2000" dirty="0"/>
              <a:t>, Amie </a:t>
            </a:r>
            <a:r>
              <a:rPr lang="en-US" sz="2000" dirty="0" err="1"/>
              <a:t>Derderian</a:t>
            </a:r>
            <a:r>
              <a:rPr lang="en-US" sz="2000" dirty="0"/>
              <a:t>, </a:t>
            </a:r>
            <a:r>
              <a:rPr lang="en-US" sz="2000" dirty="0" err="1"/>
              <a:t>Zaina</a:t>
            </a:r>
            <a:r>
              <a:rPr lang="en-US" sz="2000" dirty="0"/>
              <a:t> </a:t>
            </a:r>
            <a:r>
              <a:rPr lang="en-US" sz="2000" dirty="0" err="1"/>
              <a:t>Qursha</a:t>
            </a:r>
            <a:endParaRPr lang="en-US" sz="2000" dirty="0"/>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334826" y="4464028"/>
            <a:ext cx="9018973" cy="1537277"/>
          </a:xfrm>
        </p:spPr>
        <p:txBody>
          <a:bodyPr>
            <a:noAutofit/>
          </a:bodyPr>
          <a:lstStyle/>
          <a:p>
            <a:r>
              <a:rPr lang="en-US" sz="14000" dirty="0"/>
              <a:t>School Pool</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BF45-F0BB-46B5-48FC-D3F7676F0679}"/>
              </a:ext>
            </a:extLst>
          </p:cNvPr>
          <p:cNvSpPr>
            <a:spLocks noGrp="1"/>
          </p:cNvSpPr>
          <p:nvPr>
            <p:ph type="title"/>
          </p:nvPr>
        </p:nvSpPr>
        <p:spPr/>
        <p:txBody>
          <a:bodyPr/>
          <a:lstStyle/>
          <a:p>
            <a:r>
              <a:rPr lang="en-US" dirty="0"/>
              <a:t>Recourses  </a:t>
            </a:r>
          </a:p>
        </p:txBody>
      </p:sp>
      <p:sp>
        <p:nvSpPr>
          <p:cNvPr id="3" name="Content Placeholder 2">
            <a:extLst>
              <a:ext uri="{FF2B5EF4-FFF2-40B4-BE49-F238E27FC236}">
                <a16:creationId xmlns:a16="http://schemas.microsoft.com/office/drawing/2014/main" id="{1F67D2B1-B0B9-CA08-CCA2-342DEBE35A1D}"/>
              </a:ext>
            </a:extLst>
          </p:cNvPr>
          <p:cNvSpPr>
            <a:spLocks noGrp="1"/>
          </p:cNvSpPr>
          <p:nvPr>
            <p:ph idx="1"/>
          </p:nvPr>
        </p:nvSpPr>
        <p:spPr/>
        <p:txBody>
          <a:bodyPr>
            <a:normAutofit/>
          </a:bodyPr>
          <a:lstStyle/>
          <a:p>
            <a:pPr marL="0" indent="0">
              <a:buNone/>
            </a:pPr>
            <a:r>
              <a:rPr lang="en-US" sz="1600" dirty="0">
                <a:hlinkClick r:id="rId2"/>
              </a:rPr>
              <a:t>https://www.fluidra.com/projects/pools-for-schools/#:~:text=Water%20activities%2C%20especially%20for%20the,students'%20physical%20and%20mental%20health</a:t>
            </a:r>
            <a:r>
              <a:rPr lang="en-US" sz="1600" dirty="0"/>
              <a:t>.</a:t>
            </a:r>
          </a:p>
          <a:p>
            <a:pPr marL="0" indent="0">
              <a:buNone/>
            </a:pPr>
            <a:r>
              <a:rPr lang="en-US" sz="1600" dirty="0">
                <a:hlinkClick r:id="rId3"/>
              </a:rPr>
              <a:t>https://livegrand.com/10-fantastic-benefits-owning-swimming-pool/</a:t>
            </a:r>
            <a:endParaRPr lang="en-US" sz="1600" dirty="0"/>
          </a:p>
          <a:p>
            <a:pPr marL="0" indent="0">
              <a:buNone/>
            </a:pPr>
            <a:r>
              <a:rPr lang="en-US" sz="1600" dirty="0">
                <a:hlinkClick r:id="rId4"/>
              </a:rPr>
              <a:t>https://www.sportsrec.com/349587-what-are-the-benefits-of-an-indoor-pool-in-schools.html</a:t>
            </a:r>
            <a:endParaRPr lang="en-US" sz="1600" dirty="0"/>
          </a:p>
          <a:p>
            <a:pPr marL="0" indent="0">
              <a:buNone/>
            </a:pPr>
            <a:r>
              <a:rPr lang="en-US" sz="1600" dirty="0">
                <a:hlinkClick r:id="rId5"/>
              </a:rPr>
              <a:t>https://mcsinferno.news/6221/sports/why-every-school-should-have-a-pool/</a:t>
            </a:r>
            <a:endParaRPr lang="en-US" sz="1600" dirty="0"/>
          </a:p>
          <a:p>
            <a:pPr marL="0" indent="0">
              <a:buNone/>
            </a:pPr>
            <a:r>
              <a:rPr lang="en-US" sz="1600" dirty="0">
                <a:hlinkClick r:id="rId6"/>
              </a:rPr>
              <a:t>https://www.quora.com/What-is-the-budget-to-make-a-swimming-pool-for-school</a:t>
            </a:r>
            <a:endParaRPr lang="en-US" sz="1600" dirty="0"/>
          </a:p>
          <a:p>
            <a:pPr marL="0" indent="0">
              <a:buNone/>
            </a:pPr>
            <a:r>
              <a:rPr lang="en-US" sz="1600" dirty="0">
                <a:hlinkClick r:id="rId7"/>
              </a:rPr>
              <a:t>https://www.theheadteacher.com/school-procurement/building-maintenance/why-a-school-swimming-pool-is-worth-the-money</a:t>
            </a:r>
            <a:endParaRPr lang="en-US" sz="1600" dirty="0"/>
          </a:p>
          <a:p>
            <a:pPr marL="0" indent="0">
              <a:buNone/>
            </a:pPr>
            <a:r>
              <a:rPr lang="en-US" sz="1600" dirty="0">
                <a:hlinkClick r:id="rId8"/>
              </a:rPr>
              <a:t>https://www.lawinsider.com/dictionary/swimming-pool-expenses</a:t>
            </a:r>
            <a:endParaRPr lang="en-US" sz="1600" dirty="0"/>
          </a:p>
          <a:p>
            <a:pPr marL="0" indent="0">
              <a:buNone/>
            </a:pPr>
            <a:r>
              <a:rPr lang="en-US" sz="1600" dirty="0">
                <a:hlinkClick r:id="rId9"/>
              </a:rPr>
              <a:t>https://www.tetotara.school.nz/210/pages/65-swimming-pool</a:t>
            </a:r>
            <a:endParaRPr lang="en-US" sz="1600" dirty="0"/>
          </a:p>
          <a:p>
            <a:pPr marL="0" indent="0">
              <a:buNone/>
            </a:pPr>
            <a:r>
              <a:rPr lang="en-US" sz="1600" dirty="0">
                <a:hlinkClick r:id="rId10"/>
              </a:rPr>
              <a:t>https://insights.gostudent.org/en/whats-the-best-age-to-start-swimming-lessons</a:t>
            </a:r>
            <a:endParaRPr lang="en-US" sz="1600" dirty="0"/>
          </a:p>
          <a:p>
            <a:pPr marL="0" indent="0">
              <a:buNone/>
            </a:pPr>
            <a:r>
              <a:rPr lang="en-US" sz="1600" dirty="0">
                <a:hlinkClick r:id="rId11"/>
              </a:rPr>
              <a:t>https://www.washingtonpost.com/national/health-science/at-what-age-should-a-child-learn-to-swim-very-early-may-not-be-best-experts-warn/2014/06/30/24490806-f649-11e3-a606-946fd632f9f1_story.html</a:t>
            </a:r>
            <a:endParaRPr lang="en-US" sz="1600" dirty="0"/>
          </a:p>
          <a:p>
            <a:pPr marL="0" indent="0">
              <a:buNone/>
            </a:pPr>
            <a:endParaRPr lang="en-US" sz="1600" dirty="0"/>
          </a:p>
        </p:txBody>
      </p:sp>
    </p:spTree>
    <p:extLst>
      <p:ext uri="{BB962C8B-B14F-4D97-AF65-F5344CB8AC3E}">
        <p14:creationId xmlns:p14="http://schemas.microsoft.com/office/powerpoint/2010/main" val="282570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AECE-3B3F-702C-4AC2-E0559C4AE7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17D674F-A044-EC1C-9342-0514F922D053}"/>
              </a:ext>
            </a:extLst>
          </p:cNvPr>
          <p:cNvSpPr>
            <a:spLocks noGrp="1"/>
          </p:cNvSpPr>
          <p:nvPr>
            <p:ph idx="1"/>
          </p:nvPr>
        </p:nvSpPr>
        <p:spPr>
          <a:xfrm>
            <a:off x="979100" y="1807870"/>
            <a:ext cx="10233800" cy="4351338"/>
          </a:xfrm>
        </p:spPr>
        <p:txBody>
          <a:bodyPr/>
          <a:lstStyle/>
          <a:p>
            <a:pPr marL="0" indent="0">
              <a:buNone/>
            </a:pPr>
            <a:r>
              <a:rPr lang="en-US" dirty="0"/>
              <a:t>Water activities especially for students are very beneficial, it provides students with the opportunity to learn life skills, healthy habits and techniques. Whether students swim on there daily schedule or swim as an extra curricular option, a swimming pool is an extremely valuable facility for students physical and mental health.    </a:t>
            </a:r>
          </a:p>
        </p:txBody>
      </p:sp>
      <p:pic>
        <p:nvPicPr>
          <p:cNvPr id="5" name="Picture 4">
            <a:extLst>
              <a:ext uri="{FF2B5EF4-FFF2-40B4-BE49-F238E27FC236}">
                <a16:creationId xmlns:a16="http://schemas.microsoft.com/office/drawing/2014/main" id="{4B8BBC11-0069-C99D-724D-55B65EA7DE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70023" y="4060176"/>
            <a:ext cx="2442877" cy="2432699"/>
          </a:xfrm>
          <a:prstGeom prst="rect">
            <a:avLst/>
          </a:prstGeom>
        </p:spPr>
      </p:pic>
    </p:spTree>
    <p:extLst>
      <p:ext uri="{BB962C8B-B14F-4D97-AF65-F5344CB8AC3E}">
        <p14:creationId xmlns:p14="http://schemas.microsoft.com/office/powerpoint/2010/main" val="2057520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AEB2D2D-7022-E9A9-AA2C-B7060E2A8D3A}"/>
              </a:ext>
            </a:extLst>
          </p:cNvPr>
          <p:cNvGraphicFramePr>
            <a:graphicFrameLocks noGrp="1"/>
          </p:cNvGraphicFramePr>
          <p:nvPr>
            <p:ph idx="1"/>
            <p:extLst>
              <p:ext uri="{D42A27DB-BD31-4B8C-83A1-F6EECF244321}">
                <p14:modId xmlns:p14="http://schemas.microsoft.com/office/powerpoint/2010/main" val="2288566786"/>
              </p:ext>
            </p:extLst>
          </p:nvPr>
        </p:nvGraphicFramePr>
        <p:xfrm>
          <a:off x="854445" y="121113"/>
          <a:ext cx="10233024" cy="2468880"/>
        </p:xfrm>
        <a:graphic>
          <a:graphicData uri="http://schemas.openxmlformats.org/drawingml/2006/table">
            <a:tbl>
              <a:tblPr firstRow="1" bandRow="1">
                <a:tableStyleId>{5C22544A-7EE6-4342-B048-85BDC9FD1C3A}</a:tableStyleId>
              </a:tblPr>
              <a:tblGrid>
                <a:gridCol w="5116512">
                  <a:extLst>
                    <a:ext uri="{9D8B030D-6E8A-4147-A177-3AD203B41FA5}">
                      <a16:colId xmlns:a16="http://schemas.microsoft.com/office/drawing/2014/main" val="1841162699"/>
                    </a:ext>
                  </a:extLst>
                </a:gridCol>
                <a:gridCol w="5116512">
                  <a:extLst>
                    <a:ext uri="{9D8B030D-6E8A-4147-A177-3AD203B41FA5}">
                      <a16:colId xmlns:a16="http://schemas.microsoft.com/office/drawing/2014/main" val="3190787330"/>
                    </a:ext>
                  </a:extLst>
                </a:gridCol>
              </a:tblGrid>
              <a:tr h="310860">
                <a:tc>
                  <a:txBody>
                    <a:bodyPr/>
                    <a:lstStyle/>
                    <a:p>
                      <a:pPr algn="ctr"/>
                      <a:r>
                        <a:rPr lang="en-US" dirty="0"/>
                        <a:t>Advantages </a:t>
                      </a:r>
                    </a:p>
                  </a:txBody>
                  <a:tcPr/>
                </a:tc>
                <a:tc>
                  <a:txBody>
                    <a:bodyPr/>
                    <a:lstStyle/>
                    <a:p>
                      <a:pPr algn="ctr"/>
                      <a:r>
                        <a:rPr lang="en-US" dirty="0"/>
                        <a:t>Disadvantages</a:t>
                      </a:r>
                    </a:p>
                  </a:txBody>
                  <a:tcPr/>
                </a:tc>
                <a:extLst>
                  <a:ext uri="{0D108BD9-81ED-4DB2-BD59-A6C34878D82A}">
                    <a16:rowId xmlns:a16="http://schemas.microsoft.com/office/drawing/2014/main" val="1891890835"/>
                  </a:ext>
                </a:extLst>
              </a:tr>
              <a:tr h="544005">
                <a:tc>
                  <a:txBody>
                    <a:bodyPr/>
                    <a:lstStyle/>
                    <a:p>
                      <a:r>
                        <a:rPr lang="en-US" dirty="0"/>
                        <a:t>Students can enjoy swimming in physical education class</a:t>
                      </a:r>
                    </a:p>
                  </a:txBody>
                  <a:tcPr/>
                </a:tc>
                <a:tc>
                  <a:txBody>
                    <a:bodyPr/>
                    <a:lstStyle/>
                    <a:p>
                      <a:r>
                        <a:rPr lang="en-US" dirty="0"/>
                        <a:t>Time and money in maintenance</a:t>
                      </a:r>
                    </a:p>
                  </a:txBody>
                  <a:tcPr/>
                </a:tc>
                <a:extLst>
                  <a:ext uri="{0D108BD9-81ED-4DB2-BD59-A6C34878D82A}">
                    <a16:rowId xmlns:a16="http://schemas.microsoft.com/office/drawing/2014/main" val="513032368"/>
                  </a:ext>
                </a:extLst>
              </a:tr>
              <a:tr h="310860">
                <a:tc>
                  <a:txBody>
                    <a:bodyPr/>
                    <a:lstStyle/>
                    <a:p>
                      <a:r>
                        <a:rPr lang="en-US" dirty="0"/>
                        <a:t> More Sun Means More Serotonin</a:t>
                      </a:r>
                    </a:p>
                  </a:txBody>
                  <a:tcPr/>
                </a:tc>
                <a:tc>
                  <a:txBody>
                    <a:bodyPr/>
                    <a:lstStyle/>
                    <a:p>
                      <a:r>
                        <a:rPr lang="en-US" dirty="0"/>
                        <a:t>Higher insurance rates</a:t>
                      </a:r>
                    </a:p>
                  </a:txBody>
                  <a:tcPr/>
                </a:tc>
                <a:extLst>
                  <a:ext uri="{0D108BD9-81ED-4DB2-BD59-A6C34878D82A}">
                    <a16:rowId xmlns:a16="http://schemas.microsoft.com/office/drawing/2014/main" val="1289894705"/>
                  </a:ext>
                </a:extLst>
              </a:tr>
              <a:tr h="310860">
                <a:tc>
                  <a:txBody>
                    <a:bodyPr/>
                    <a:lstStyle/>
                    <a:p>
                      <a:r>
                        <a:rPr lang="en-US" dirty="0"/>
                        <a:t>Stress Relief</a:t>
                      </a:r>
                    </a:p>
                  </a:txBody>
                  <a:tcPr/>
                </a:tc>
                <a:tc>
                  <a:txBody>
                    <a:bodyPr/>
                    <a:lstStyle/>
                    <a:p>
                      <a:r>
                        <a:rPr lang="en-US" dirty="0"/>
                        <a:t>Repair Costs</a:t>
                      </a:r>
                    </a:p>
                  </a:txBody>
                  <a:tcPr/>
                </a:tc>
                <a:extLst>
                  <a:ext uri="{0D108BD9-81ED-4DB2-BD59-A6C34878D82A}">
                    <a16:rowId xmlns:a16="http://schemas.microsoft.com/office/drawing/2014/main" val="1153213980"/>
                  </a:ext>
                </a:extLst>
              </a:tr>
              <a:tr h="310860">
                <a:tc>
                  <a:txBody>
                    <a:bodyPr/>
                    <a:lstStyle/>
                    <a:p>
                      <a:r>
                        <a:rPr lang="en-US" dirty="0"/>
                        <a:t>Raise Strong Swimmers</a:t>
                      </a:r>
                    </a:p>
                  </a:txBody>
                  <a:tcPr/>
                </a:tc>
                <a:tc>
                  <a:txBody>
                    <a:bodyPr/>
                    <a:lstStyle/>
                    <a:p>
                      <a:r>
                        <a:rPr lang="en-US" dirty="0"/>
                        <a:t>Time spent on cleaning the pool</a:t>
                      </a:r>
                    </a:p>
                  </a:txBody>
                  <a:tcPr/>
                </a:tc>
                <a:extLst>
                  <a:ext uri="{0D108BD9-81ED-4DB2-BD59-A6C34878D82A}">
                    <a16:rowId xmlns:a16="http://schemas.microsoft.com/office/drawing/2014/main" val="2879103893"/>
                  </a:ext>
                </a:extLst>
              </a:tr>
              <a:tr h="310860">
                <a:tc>
                  <a:txBody>
                    <a:bodyPr/>
                    <a:lstStyle/>
                    <a:p>
                      <a:r>
                        <a:rPr lang="en-US" dirty="0"/>
                        <a:t>School will have a higher publicity</a:t>
                      </a:r>
                    </a:p>
                  </a:txBody>
                  <a:tcPr/>
                </a:tc>
                <a:tc>
                  <a:txBody>
                    <a:bodyPr/>
                    <a:lstStyle/>
                    <a:p>
                      <a:r>
                        <a:rPr lang="en-US" dirty="0"/>
                        <a:t>Life </a:t>
                      </a:r>
                      <a:r>
                        <a:rPr lang="en-US"/>
                        <a:t>guard costs</a:t>
                      </a:r>
                      <a:endParaRPr lang="en-US" dirty="0"/>
                    </a:p>
                  </a:txBody>
                  <a:tcPr/>
                </a:tc>
                <a:extLst>
                  <a:ext uri="{0D108BD9-81ED-4DB2-BD59-A6C34878D82A}">
                    <a16:rowId xmlns:a16="http://schemas.microsoft.com/office/drawing/2014/main" val="3771600050"/>
                  </a:ext>
                </a:extLst>
              </a:tr>
            </a:tbl>
          </a:graphicData>
        </a:graphic>
      </p:graphicFrame>
      <p:sp>
        <p:nvSpPr>
          <p:cNvPr id="5" name="TextBox 4">
            <a:extLst>
              <a:ext uri="{FF2B5EF4-FFF2-40B4-BE49-F238E27FC236}">
                <a16:creationId xmlns:a16="http://schemas.microsoft.com/office/drawing/2014/main" id="{7EFDFEA8-046E-96DC-CBFC-87172F9E9899}"/>
              </a:ext>
            </a:extLst>
          </p:cNvPr>
          <p:cNvSpPr txBox="1"/>
          <p:nvPr/>
        </p:nvSpPr>
        <p:spPr>
          <a:xfrm>
            <a:off x="854445" y="3160450"/>
            <a:ext cx="10233024" cy="2492990"/>
          </a:xfrm>
          <a:prstGeom prst="rect">
            <a:avLst/>
          </a:prstGeom>
          <a:noFill/>
        </p:spPr>
        <p:txBody>
          <a:bodyPr wrap="square" rtlCol="0">
            <a:spAutoFit/>
          </a:bodyPr>
          <a:lstStyle/>
          <a:p>
            <a:r>
              <a:rPr lang="en-US" sz="4800" dirty="0"/>
              <a:t>Pool rules</a:t>
            </a:r>
          </a:p>
          <a:p>
            <a:pPr marL="285750" indent="-285750">
              <a:buFont typeface="Arial" panose="020B0604020202020204" pitchFamily="34" charset="0"/>
              <a:buChar char="•"/>
            </a:pPr>
            <a:r>
              <a:rPr lang="en-US" dirty="0"/>
              <a:t>No eating or drinking near or in the pool</a:t>
            </a:r>
          </a:p>
          <a:p>
            <a:pPr marL="285750" indent="-285750">
              <a:buFont typeface="Arial" panose="020B0604020202020204" pitchFamily="34" charset="0"/>
              <a:buChar char="•"/>
            </a:pPr>
            <a:r>
              <a:rPr lang="en-US" dirty="0"/>
              <a:t>No giant floaties that may disturb others that are swimming</a:t>
            </a:r>
          </a:p>
          <a:p>
            <a:pPr marL="285750" indent="-285750">
              <a:buFont typeface="Arial" panose="020B0604020202020204" pitchFamily="34" charset="0"/>
              <a:buChar char="•"/>
            </a:pPr>
            <a:r>
              <a:rPr lang="en-US" dirty="0"/>
              <a:t>Must wear an appropriate swimwear </a:t>
            </a:r>
          </a:p>
          <a:p>
            <a:pPr marL="285750" indent="-285750">
              <a:buFont typeface="Arial" panose="020B0604020202020204" pitchFamily="34" charset="0"/>
              <a:buChar char="•"/>
            </a:pPr>
            <a:r>
              <a:rPr lang="en-US" dirty="0"/>
              <a:t>Must have clean feet before entering the pool</a:t>
            </a:r>
          </a:p>
          <a:p>
            <a:pPr marL="285750" indent="-285750">
              <a:buFont typeface="Arial" panose="020B0604020202020204" pitchFamily="34" charset="0"/>
              <a:buChar char="•"/>
            </a:pPr>
            <a:r>
              <a:rPr lang="en-US" dirty="0"/>
              <a:t>Cannot play roughly in pool</a:t>
            </a:r>
          </a:p>
          <a:p>
            <a:endParaRPr lang="en-US" dirty="0"/>
          </a:p>
        </p:txBody>
      </p:sp>
      <p:pic>
        <p:nvPicPr>
          <p:cNvPr id="7" name="Picture 6">
            <a:extLst>
              <a:ext uri="{FF2B5EF4-FFF2-40B4-BE49-F238E27FC236}">
                <a16:creationId xmlns:a16="http://schemas.microsoft.com/office/drawing/2014/main" id="{776A415B-9B95-7679-34E0-102E3F92C7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49700" y="3160450"/>
            <a:ext cx="3864746" cy="3594214"/>
          </a:xfrm>
          <a:prstGeom prst="rect">
            <a:avLst/>
          </a:prstGeom>
        </p:spPr>
      </p:pic>
    </p:spTree>
    <p:extLst>
      <p:ext uri="{BB962C8B-B14F-4D97-AF65-F5344CB8AC3E}">
        <p14:creationId xmlns:p14="http://schemas.microsoft.com/office/powerpoint/2010/main" val="334047771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up close image of waves">
            <a:extLst>
              <a:ext uri="{FF2B5EF4-FFF2-40B4-BE49-F238E27FC236}">
                <a16:creationId xmlns:a16="http://schemas.microsoft.com/office/drawing/2014/main" id="{692B3DD6-F115-484E-A49B-A9F70B6E8A2E}"/>
              </a:ext>
            </a:extLst>
          </p:cNvPr>
          <p:cNvPicPr>
            <a:picLocks noChangeAspect="1"/>
          </p:cNvPicPr>
          <p:nvPr/>
        </p:nvPicPr>
        <p:blipFill rotWithShape="1">
          <a:blip r:embed="rId3">
            <a:alphaModFix amt="25000"/>
          </a:blip>
          <a:srcRect b="15730"/>
          <a:stretch/>
        </p:blipFill>
        <p:spPr>
          <a:xfrm>
            <a:off x="20" y="1"/>
            <a:ext cx="12191980" cy="6858000"/>
          </a:xfrm>
          <a:prstGeom prst="rect">
            <a:avLst/>
          </a:prstGeom>
        </p:spPr>
      </p:pic>
      <p:sp>
        <p:nvSpPr>
          <p:cNvPr id="2" name="Title 1">
            <a:extLst>
              <a:ext uri="{FF2B5EF4-FFF2-40B4-BE49-F238E27FC236}">
                <a16:creationId xmlns:a16="http://schemas.microsoft.com/office/drawing/2014/main" id="{3312E85E-DDC7-4684-AF8D-342EF677FB0D}"/>
              </a:ext>
            </a:extLst>
          </p:cNvPr>
          <p:cNvSpPr>
            <a:spLocks noGrp="1"/>
          </p:cNvSpPr>
          <p:nvPr>
            <p:ph type="title"/>
          </p:nvPr>
        </p:nvSpPr>
        <p:spPr>
          <a:xfrm>
            <a:off x="838200" y="365125"/>
            <a:ext cx="10515600" cy="1325563"/>
          </a:xfrm>
        </p:spPr>
        <p:txBody>
          <a:bodyPr>
            <a:normAutofit fontScale="90000"/>
          </a:bodyPr>
          <a:lstStyle/>
          <a:p>
            <a:r>
              <a:rPr lang="en-US" dirty="0"/>
              <a:t>Price Range for a (25 yards)/(75 feet) Pool:-Most commonly used in schools</a:t>
            </a:r>
          </a:p>
        </p:txBody>
      </p:sp>
      <p:graphicFrame>
        <p:nvGraphicFramePr>
          <p:cNvPr id="9" name="Content Placeholder 4" descr="hexagon timeline SmartArt&#10;">
            <a:extLst>
              <a:ext uri="{FF2B5EF4-FFF2-40B4-BE49-F238E27FC236}">
                <a16:creationId xmlns:a16="http://schemas.microsoft.com/office/drawing/2014/main" id="{CDAA796B-5E0C-4784-AC0C-18E4FB5F19E6}"/>
              </a:ext>
            </a:extLst>
          </p:cNvPr>
          <p:cNvGraphicFramePr>
            <a:graphicFrameLocks noGrp="1"/>
          </p:cNvGraphicFramePr>
          <p:nvPr>
            <p:ph idx="1"/>
            <p:extLst>
              <p:ext uri="{D42A27DB-BD31-4B8C-83A1-F6EECF244321}">
                <p14:modId xmlns:p14="http://schemas.microsoft.com/office/powerpoint/2010/main" val="4187756410"/>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2957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FE9A-8D1D-7328-A9D3-DD2719469550}"/>
              </a:ext>
            </a:extLst>
          </p:cNvPr>
          <p:cNvSpPr>
            <a:spLocks noGrp="1"/>
          </p:cNvSpPr>
          <p:nvPr>
            <p:ph type="title"/>
          </p:nvPr>
        </p:nvSpPr>
        <p:spPr/>
        <p:txBody>
          <a:bodyPr/>
          <a:lstStyle/>
          <a:p>
            <a:r>
              <a:rPr lang="en-US" dirty="0"/>
              <a:t>Age groups for the pool</a:t>
            </a:r>
          </a:p>
        </p:txBody>
      </p:sp>
      <p:sp>
        <p:nvSpPr>
          <p:cNvPr id="3" name="Content Placeholder 2">
            <a:extLst>
              <a:ext uri="{FF2B5EF4-FFF2-40B4-BE49-F238E27FC236}">
                <a16:creationId xmlns:a16="http://schemas.microsoft.com/office/drawing/2014/main" id="{6F80A3B3-2792-5B21-EB97-49F40CEDA44F}"/>
              </a:ext>
            </a:extLst>
          </p:cNvPr>
          <p:cNvSpPr>
            <a:spLocks noGrp="1"/>
          </p:cNvSpPr>
          <p:nvPr>
            <p:ph idx="1"/>
          </p:nvPr>
        </p:nvSpPr>
        <p:spPr/>
        <p:txBody>
          <a:bodyPr/>
          <a:lstStyle/>
          <a:p>
            <a:r>
              <a:rPr lang="en-US" dirty="0"/>
              <a:t>Having a pool in the school is a very big responsibility especially for who will be using it (According to the survey)</a:t>
            </a:r>
          </a:p>
          <a:p>
            <a:r>
              <a:rPr lang="en-US" dirty="0"/>
              <a:t>Students from the ages of (11-13) /grades (6-8)  can only use the pool in PE class or the after school club under strict supervision.</a:t>
            </a:r>
          </a:p>
          <a:p>
            <a:r>
              <a:rPr lang="en-US" dirty="0"/>
              <a:t>Students from the ages of (14-17)/</a:t>
            </a:r>
            <a:r>
              <a:rPr lang="en-US"/>
              <a:t>grades (9-12) </a:t>
            </a:r>
            <a:r>
              <a:rPr lang="en-US" dirty="0"/>
              <a:t>can use the pool freely only during PE, the after school club and in breaks.</a:t>
            </a:r>
          </a:p>
        </p:txBody>
      </p:sp>
      <p:pic>
        <p:nvPicPr>
          <p:cNvPr id="7" name="Picture 6">
            <a:extLst>
              <a:ext uri="{FF2B5EF4-FFF2-40B4-BE49-F238E27FC236}">
                <a16:creationId xmlns:a16="http://schemas.microsoft.com/office/drawing/2014/main" id="{5011A7BD-9042-E1BF-026B-2131D0098E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5281" y="2863496"/>
            <a:ext cx="3994504" cy="3994504"/>
          </a:xfrm>
          <a:prstGeom prst="rect">
            <a:avLst/>
          </a:prstGeom>
        </p:spPr>
      </p:pic>
    </p:spTree>
    <p:extLst>
      <p:ext uri="{BB962C8B-B14F-4D97-AF65-F5344CB8AC3E}">
        <p14:creationId xmlns:p14="http://schemas.microsoft.com/office/powerpoint/2010/main" val="42220258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3033-988A-796F-D6D9-8130C122253D}"/>
              </a:ext>
            </a:extLst>
          </p:cNvPr>
          <p:cNvSpPr>
            <a:spLocks noGrp="1"/>
          </p:cNvSpPr>
          <p:nvPr>
            <p:ph type="title"/>
          </p:nvPr>
        </p:nvSpPr>
        <p:spPr/>
        <p:txBody>
          <a:bodyPr/>
          <a:lstStyle/>
          <a:p>
            <a:r>
              <a:rPr lang="en-US" dirty="0"/>
              <a:t>Locations Recommended by Survey</a:t>
            </a:r>
          </a:p>
        </p:txBody>
      </p:sp>
      <p:sp>
        <p:nvSpPr>
          <p:cNvPr id="3" name="Content Placeholder 2">
            <a:extLst>
              <a:ext uri="{FF2B5EF4-FFF2-40B4-BE49-F238E27FC236}">
                <a16:creationId xmlns:a16="http://schemas.microsoft.com/office/drawing/2014/main" id="{9B3BF20E-D454-BB73-E266-C67E23B2E7D1}"/>
              </a:ext>
            </a:extLst>
          </p:cNvPr>
          <p:cNvSpPr>
            <a:spLocks noGrp="1"/>
          </p:cNvSpPr>
          <p:nvPr>
            <p:ph idx="1"/>
          </p:nvPr>
        </p:nvSpPr>
        <p:spPr/>
        <p:txBody>
          <a:bodyPr/>
          <a:lstStyle/>
          <a:p>
            <a:r>
              <a:rPr lang="en-US" dirty="0"/>
              <a:t>An indoor pool under the gymnasium</a:t>
            </a:r>
          </a:p>
          <a:p>
            <a:r>
              <a:rPr lang="en-US" dirty="0"/>
              <a:t>A new extension built to the school</a:t>
            </a:r>
          </a:p>
          <a:p>
            <a:r>
              <a:rPr lang="en-US" dirty="0"/>
              <a:t>A roof pool above the gymnasium </a:t>
            </a:r>
          </a:p>
        </p:txBody>
      </p:sp>
    </p:spTree>
    <p:extLst>
      <p:ext uri="{BB962C8B-B14F-4D97-AF65-F5344CB8AC3E}">
        <p14:creationId xmlns:p14="http://schemas.microsoft.com/office/powerpoint/2010/main" val="392874305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48B8-91FF-FFD1-EE1C-02F2EEA6B648}"/>
              </a:ext>
            </a:extLst>
          </p:cNvPr>
          <p:cNvSpPr>
            <a:spLocks noGrp="1"/>
          </p:cNvSpPr>
          <p:nvPr>
            <p:ph type="title"/>
          </p:nvPr>
        </p:nvSpPr>
        <p:spPr/>
        <p:txBody>
          <a:bodyPr/>
          <a:lstStyle/>
          <a:p>
            <a:r>
              <a:rPr lang="en-US" dirty="0"/>
              <a:t>How the Pool will be paid for</a:t>
            </a:r>
          </a:p>
        </p:txBody>
      </p:sp>
      <p:sp>
        <p:nvSpPr>
          <p:cNvPr id="3" name="Content Placeholder 2">
            <a:extLst>
              <a:ext uri="{FF2B5EF4-FFF2-40B4-BE49-F238E27FC236}">
                <a16:creationId xmlns:a16="http://schemas.microsoft.com/office/drawing/2014/main" id="{2CBC412F-0925-E6D0-1FB4-2ED0FA35F46C}"/>
              </a:ext>
            </a:extLst>
          </p:cNvPr>
          <p:cNvSpPr>
            <a:spLocks noGrp="1"/>
          </p:cNvSpPr>
          <p:nvPr>
            <p:ph idx="1"/>
          </p:nvPr>
        </p:nvSpPr>
        <p:spPr/>
        <p:txBody>
          <a:bodyPr/>
          <a:lstStyle/>
          <a:p>
            <a:r>
              <a:rPr lang="en-US" dirty="0"/>
              <a:t>Bake sales</a:t>
            </a:r>
          </a:p>
          <a:p>
            <a:r>
              <a:rPr lang="en-US" dirty="0"/>
              <a:t>Donations(social media/posters/news papers/TV)publicity</a:t>
            </a:r>
          </a:p>
          <a:p>
            <a:r>
              <a:rPr lang="en-US" dirty="0"/>
              <a:t>Garage sales</a:t>
            </a:r>
          </a:p>
          <a:p>
            <a:r>
              <a:rPr lang="en-US" dirty="0"/>
              <a:t>Entrance fees for theatre shows</a:t>
            </a:r>
          </a:p>
          <a:p>
            <a:r>
              <a:rPr lang="en-US" dirty="0"/>
              <a:t>Entrance fees for school fun days</a:t>
            </a:r>
          </a:p>
          <a:p>
            <a:r>
              <a:rPr lang="en-US" dirty="0"/>
              <a:t>Fees for school trips</a:t>
            </a:r>
          </a:p>
          <a:p>
            <a:r>
              <a:rPr lang="en-US" dirty="0"/>
              <a:t>Drama team can put a theatre show for citizens (inside and out of the school)</a:t>
            </a:r>
          </a:p>
        </p:txBody>
      </p:sp>
    </p:spTree>
    <p:extLst>
      <p:ext uri="{BB962C8B-B14F-4D97-AF65-F5344CB8AC3E}">
        <p14:creationId xmlns:p14="http://schemas.microsoft.com/office/powerpoint/2010/main" val="30265765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55B-6008-52C6-65B0-749BFA8F9DDB}"/>
              </a:ext>
            </a:extLst>
          </p:cNvPr>
          <p:cNvSpPr>
            <a:spLocks noGrp="1"/>
          </p:cNvSpPr>
          <p:nvPr>
            <p:ph type="title"/>
          </p:nvPr>
        </p:nvSpPr>
        <p:spPr/>
        <p:txBody>
          <a:bodyPr/>
          <a:lstStyle/>
          <a:p>
            <a:r>
              <a:rPr lang="en-US" dirty="0"/>
              <a:t>Use for a Swimming pool </a:t>
            </a:r>
          </a:p>
        </p:txBody>
      </p:sp>
      <p:sp>
        <p:nvSpPr>
          <p:cNvPr id="3" name="Content Placeholder 2">
            <a:extLst>
              <a:ext uri="{FF2B5EF4-FFF2-40B4-BE49-F238E27FC236}">
                <a16:creationId xmlns:a16="http://schemas.microsoft.com/office/drawing/2014/main" id="{0AE3E8C7-E0C5-8DBF-6871-E7813B2C210E}"/>
              </a:ext>
            </a:extLst>
          </p:cNvPr>
          <p:cNvSpPr>
            <a:spLocks noGrp="1"/>
          </p:cNvSpPr>
          <p:nvPr>
            <p:ph idx="1"/>
          </p:nvPr>
        </p:nvSpPr>
        <p:spPr>
          <a:xfrm>
            <a:off x="1120000" y="1825625"/>
            <a:ext cx="10233800" cy="4921404"/>
          </a:xfrm>
        </p:spPr>
        <p:txBody>
          <a:bodyPr/>
          <a:lstStyle/>
          <a:p>
            <a:r>
              <a:rPr lang="en-US" dirty="0"/>
              <a:t>School reputation, to add more publicity </a:t>
            </a:r>
          </a:p>
          <a:p>
            <a:r>
              <a:rPr lang="en-US" dirty="0"/>
              <a:t>Citizens can rent the pool, which the school can upgrade from the money</a:t>
            </a:r>
          </a:p>
          <a:p>
            <a:r>
              <a:rPr lang="en-US" dirty="0"/>
              <a:t>Students can train in the pool, training to perfect there swimming techniques </a:t>
            </a:r>
          </a:p>
          <a:p>
            <a:r>
              <a:rPr lang="en-US" dirty="0"/>
              <a:t>There can be fun days on the weekend in the school pool for students to enjoy and have as a break</a:t>
            </a:r>
          </a:p>
          <a:p>
            <a:r>
              <a:rPr lang="en-US" dirty="0"/>
              <a:t>There can be a swim class for the school which many citizens look for in schools according to Google</a:t>
            </a:r>
          </a:p>
          <a:p>
            <a:r>
              <a:rPr lang="en-US" dirty="0"/>
              <a:t>The school can open a swim team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7431813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546A-8D9E-731F-B0E9-D3810CF7D3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D0FDBB-3A1D-86F4-269D-ABEB1592807A}"/>
              </a:ext>
            </a:extLst>
          </p:cNvPr>
          <p:cNvSpPr>
            <a:spLocks noGrp="1"/>
          </p:cNvSpPr>
          <p:nvPr>
            <p:ph idx="1"/>
          </p:nvPr>
        </p:nvSpPr>
        <p:spPr>
          <a:xfrm>
            <a:off x="230820" y="2778710"/>
            <a:ext cx="12192000" cy="4685515"/>
          </a:xfrm>
        </p:spPr>
        <p:txBody>
          <a:bodyPr>
            <a:normAutofit/>
          </a:bodyPr>
          <a:lstStyle/>
          <a:p>
            <a:pPr marL="0" indent="0">
              <a:buNone/>
            </a:pPr>
            <a:r>
              <a:rPr lang="en-US" sz="7200" dirty="0"/>
              <a:t>THANK YOU FOR LISTENING!</a:t>
            </a:r>
          </a:p>
        </p:txBody>
      </p:sp>
      <p:pic>
        <p:nvPicPr>
          <p:cNvPr id="16" name="Picture 15">
            <a:extLst>
              <a:ext uri="{FF2B5EF4-FFF2-40B4-BE49-F238E27FC236}">
                <a16:creationId xmlns:a16="http://schemas.microsoft.com/office/drawing/2014/main" id="{CCA26897-31DD-E36E-F377-7E3AC5993D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32450" y="3617650"/>
            <a:ext cx="4459549" cy="3240350"/>
          </a:xfrm>
          <a:prstGeom prst="rect">
            <a:avLst/>
          </a:prstGeom>
        </p:spPr>
      </p:pic>
      <p:pic>
        <p:nvPicPr>
          <p:cNvPr id="18" name="Picture 17">
            <a:extLst>
              <a:ext uri="{FF2B5EF4-FFF2-40B4-BE49-F238E27FC236}">
                <a16:creationId xmlns:a16="http://schemas.microsoft.com/office/drawing/2014/main" id="{139E5091-3D6A-565C-952F-A53C3690E426}"/>
              </a:ext>
            </a:extLst>
          </p:cNvPr>
          <p:cNvPicPr>
            <a:picLocks noChangeAspect="1"/>
          </p:cNvPicPr>
          <p:nvPr/>
        </p:nvPicPr>
        <p:blipFill>
          <a:blip r:embed="rId4">
            <a:extLst>
              <a:ext uri="{837473B0-CC2E-450A-ABE3-18F120FF3D39}">
                <a1611:picAttrSrcUrl xmlns:a1611="http://schemas.microsoft.com/office/drawing/2016/11/main" r:id="rId3"/>
              </a:ext>
            </a:extLst>
          </a:blip>
          <a:stretch>
            <a:fillRect/>
          </a:stretch>
        </p:blipFill>
        <p:spPr>
          <a:xfrm>
            <a:off x="1" y="0"/>
            <a:ext cx="3977196" cy="2911876"/>
          </a:xfrm>
          <a:prstGeom prst="rect">
            <a:avLst/>
          </a:prstGeom>
        </p:spPr>
      </p:pic>
    </p:spTree>
    <p:extLst>
      <p:ext uri="{BB962C8B-B14F-4D97-AF65-F5344CB8AC3E}">
        <p14:creationId xmlns:p14="http://schemas.microsoft.com/office/powerpoint/2010/main" val="3471226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221</TotalTime>
  <Words>594</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Depth</vt:lpstr>
      <vt:lpstr>School Pool</vt:lpstr>
      <vt:lpstr>PowerPoint Presentation</vt:lpstr>
      <vt:lpstr>PowerPoint Presentation</vt:lpstr>
      <vt:lpstr>Price Range for a (25 yards)/(75 feet) Pool:-Most commonly used in schools</vt:lpstr>
      <vt:lpstr>Age groups for the pool</vt:lpstr>
      <vt:lpstr>Locations Recommended by Survey</vt:lpstr>
      <vt:lpstr>How the Pool will be paid for</vt:lpstr>
      <vt:lpstr>Use for a Swimming pool </vt:lpstr>
      <vt:lpstr>PowerPoint Presentation</vt:lpstr>
      <vt:lpstr>Recourses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Pool</dc:title>
  <dc:creator>deema ammari</dc:creator>
  <cp:lastModifiedBy>deema ammari</cp:lastModifiedBy>
  <cp:revision>3</cp:revision>
  <dcterms:created xsi:type="dcterms:W3CDTF">2023-03-17T16:54:39Z</dcterms:created>
  <dcterms:modified xsi:type="dcterms:W3CDTF">2023-03-18T09:55:16Z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