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63" r:id="rId6"/>
    <p:sldId id="264" r:id="rId7"/>
    <p:sldId id="262" r:id="rId8"/>
    <p:sldId id="266" r:id="rId9"/>
    <p:sldId id="267" r:id="rId10"/>
    <p:sldId id="268" r:id="rId11"/>
    <p:sldId id="269" r:id="rId12"/>
    <p:sldId id="270"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98391499-17A2-4801-9F69-81BE473760CD}">
      <dgm:prSet/>
      <dgm:spPr/>
      <dgm:t>
        <a:bodyPr/>
        <a:lstStyle/>
        <a:p>
          <a:r>
            <a:rPr lang="en-US" dirty="0"/>
            <a:t>Cheapest price pool range</a:t>
          </a:r>
        </a:p>
      </dgm:t>
    </dgm:pt>
    <dgm:pt modelId="{95C58DFF-DB28-47BF-BD6A-EC281E8FC2CD}" type="parTrans" cxnId="{99062C35-11FD-48B3-B6CC-285149615D1F}">
      <dgm:prSet/>
      <dgm:spPr/>
      <dgm:t>
        <a:bodyPr/>
        <a:lstStyle/>
        <a:p>
          <a:endParaRPr lang="en-US"/>
        </a:p>
      </dgm:t>
    </dgm:pt>
    <dgm:pt modelId="{5B5CC139-5156-44F9-B835-6B92FEC46484}" type="sibTrans" cxnId="{99062C35-11FD-48B3-B6CC-285149615D1F}">
      <dgm:prSet/>
      <dgm:spPr/>
      <dgm:t>
        <a:bodyPr/>
        <a:lstStyle/>
        <a:p>
          <a:endParaRPr lang="en-US"/>
        </a:p>
      </dgm:t>
    </dgm:pt>
    <dgm:pt modelId="{FCC58286-7C6D-464C-BB42-4E6FDE44662B}">
      <dgm:prSet custT="1"/>
      <dgm:spPr/>
      <dgm:t>
        <a:bodyPr/>
        <a:lstStyle/>
        <a:p>
          <a:r>
            <a:rPr lang="en-US" sz="1600" dirty="0"/>
            <a:t>80,000$</a:t>
          </a:r>
        </a:p>
      </dgm:t>
    </dgm:pt>
    <dgm:pt modelId="{E45F76AF-B1A8-443B-8F6B-905A507AAB18}" type="parTrans" cxnId="{2765E390-3A42-466A-87AD-20316EA2380C}">
      <dgm:prSet/>
      <dgm:spPr/>
      <dgm:t>
        <a:bodyPr/>
        <a:lstStyle/>
        <a:p>
          <a:endParaRPr lang="en-US"/>
        </a:p>
      </dgm:t>
    </dgm:pt>
    <dgm:pt modelId="{18E5FFEB-DE46-4C1D-8F6E-E65026C954BE}" type="sibTrans" cxnId="{2765E390-3A42-466A-87AD-20316EA2380C}">
      <dgm:prSet/>
      <dgm:spPr/>
      <dgm:t>
        <a:bodyPr/>
        <a:lstStyle/>
        <a:p>
          <a:endParaRPr lang="en-US"/>
        </a:p>
      </dgm:t>
    </dgm:pt>
    <dgm:pt modelId="{E83323FA-D9FE-495D-BB9C-938C055FE7A9}">
      <dgm:prSet/>
      <dgm:spPr/>
      <dgm:t>
        <a:bodyPr/>
        <a:lstStyle/>
        <a:p>
          <a:r>
            <a:rPr lang="en-US" dirty="0"/>
            <a:t>150,000$</a:t>
          </a:r>
        </a:p>
      </dgm:t>
    </dgm:pt>
    <dgm:pt modelId="{716660A6-7100-457C-907A-A1A0FA5A3F95}" type="parTrans" cxnId="{62F54A26-305E-4B4D-8930-38EBEAD5734E}">
      <dgm:prSet/>
      <dgm:spPr/>
      <dgm:t>
        <a:bodyPr/>
        <a:lstStyle/>
        <a:p>
          <a:endParaRPr lang="en-US"/>
        </a:p>
      </dgm:t>
    </dgm:pt>
    <dgm:pt modelId="{8ECDD9C7-B419-4C83-AC8C-72BBFE97E18C}" type="sibTrans" cxnId="{62F54A26-305E-4B4D-8930-38EBEAD5734E}">
      <dgm:prSet/>
      <dgm:spPr/>
      <dgm:t>
        <a:bodyPr/>
        <a:lstStyle/>
        <a:p>
          <a:endParaRPr lang="en-US"/>
        </a:p>
      </dgm:t>
    </dgm:pt>
    <dgm:pt modelId="{E0D9B9BB-B71B-4094-81F3-C8E99AE698A1}">
      <dgm:prSet/>
      <dgm:spPr/>
      <dgm:t>
        <a:bodyPr/>
        <a:lstStyle/>
        <a:p>
          <a:r>
            <a:rPr lang="en-US" dirty="0"/>
            <a:t>Expensive price in pool range</a:t>
          </a:r>
        </a:p>
      </dgm:t>
    </dgm:pt>
    <dgm:pt modelId="{35482E45-629A-48D5-9B40-64EDAA5503A5}" type="parTrans" cxnId="{83CEAB50-15BC-4899-8835-83936FD24235}">
      <dgm:prSet/>
      <dgm:spPr/>
      <dgm:t>
        <a:bodyPr/>
        <a:lstStyle/>
        <a:p>
          <a:endParaRPr lang="en-US"/>
        </a:p>
      </dgm:t>
    </dgm:pt>
    <dgm:pt modelId="{A8B8903B-04F2-4947-B217-759901A8DC0E}" type="sibTrans" cxnId="{83CEAB50-15BC-4899-8835-83936FD24235}">
      <dgm:prSet/>
      <dgm:spPr/>
      <dgm:t>
        <a:bodyPr/>
        <a:lstStyle/>
        <a:p>
          <a:endParaRPr lang="en-US"/>
        </a:p>
      </dgm:t>
    </dgm:pt>
    <dgm:pt modelId="{17CEDC3C-0518-4090-B100-0E26500712EC}">
      <dgm:prSet custT="1"/>
      <dgm:spPr/>
      <dgm:t>
        <a:bodyPr/>
        <a:lstStyle/>
        <a:p>
          <a:r>
            <a:rPr lang="en-US" sz="1600" dirty="0"/>
            <a:t>25,000$</a:t>
          </a:r>
        </a:p>
      </dgm:t>
    </dgm:pt>
    <dgm:pt modelId="{4A4B8366-1CAF-466D-9C6E-9F3316175D21}" type="sibTrans" cxnId="{9ACB3AC1-8255-46E0-BE75-4532AEAAAF80}">
      <dgm:prSet/>
      <dgm:spPr/>
      <dgm:t>
        <a:bodyPr/>
        <a:lstStyle/>
        <a:p>
          <a:endParaRPr lang="en-US"/>
        </a:p>
      </dgm:t>
    </dgm:pt>
    <dgm:pt modelId="{B435DE3C-F726-408B-AC6F-DE0EFE9CCD63}" type="parTrans" cxnId="{9ACB3AC1-8255-46E0-BE75-4532AEAAAF80}">
      <dgm:prSet/>
      <dgm:spPr/>
      <dgm:t>
        <a:bodyPr/>
        <a:lstStyle/>
        <a:p>
          <a:endParaRPr lang="en-US"/>
        </a:p>
      </dgm:t>
    </dgm:pt>
    <dgm:pt modelId="{96D6E15A-D265-46FD-AE7A-F7931904D8A6}">
      <dgm:prSet/>
      <dgm:spPr/>
      <dgm:t>
        <a:bodyPr/>
        <a:lstStyle/>
        <a:p>
          <a:r>
            <a:rPr lang="en-US" dirty="0"/>
            <a:t>Common price in pool range</a:t>
          </a:r>
        </a:p>
      </dgm:t>
    </dgm:pt>
    <dgm:pt modelId="{AA466C83-112C-4333-B774-F1F265BD5C64}" type="sibTrans" cxnId="{83D85A34-AD39-4141-B7BD-21D8A23B6034}">
      <dgm:prSet/>
      <dgm:spPr/>
      <dgm:t>
        <a:bodyPr/>
        <a:lstStyle/>
        <a:p>
          <a:endParaRPr lang="en-US"/>
        </a:p>
      </dgm:t>
    </dgm:pt>
    <dgm:pt modelId="{BF131BF4-552C-42B7-A4E4-3DD57EBFE6F7}" type="parTrans" cxnId="{83D85A34-AD39-4141-B7BD-21D8A23B6034}">
      <dgm:prSet/>
      <dgm:spPr/>
      <dgm:t>
        <a:bodyPr/>
        <a:lstStyle/>
        <a:p>
          <a:endParaRPr lang="en-US"/>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3">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3">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3"/>
      <dgm:spPr/>
    </dgm:pt>
    <dgm:pt modelId="{2F976C65-0102-4CF8-84FD-AD752E4F0DDF}" type="pres">
      <dgm:prSet presAssocID="{17CEDC3C-0518-4090-B100-0E26500712EC}" presName="EmptyPane" presStyleCnt="0"/>
      <dgm:spPr/>
    </dgm:pt>
    <dgm:pt modelId="{6C60830C-1BC0-4DB1-A6D1-80EF0F9788EE}" type="pres">
      <dgm:prSet presAssocID="{4A4B8366-1CAF-466D-9C6E-9F3316175D21}" presName="spaceBetweenRectangles" presStyleLbl="fgAcc1" presStyleIdx="0" presStyleCnt="2"/>
      <dgm:spPr/>
    </dgm:pt>
    <dgm:pt modelId="{C6221BA3-EB5E-4A5B-B4A9-839A8721561B}" type="pres">
      <dgm:prSet presAssocID="{FCC58286-7C6D-464C-BB42-4E6FDE44662B}" presName="composite" presStyleCnt="0"/>
      <dgm:spPr/>
    </dgm:pt>
    <dgm:pt modelId="{65F61CEF-2C5A-451A-B9F8-7D928D9EF5D0}" type="pres">
      <dgm:prSet presAssocID="{FCC58286-7C6D-464C-BB42-4E6FDE44662B}" presName="Parent1" presStyleLbl="alignNode1" presStyleIdx="1" presStyleCnt="3">
        <dgm:presLayoutVars>
          <dgm:chMax val="1"/>
          <dgm:chPref val="1"/>
          <dgm:bulletEnabled val="1"/>
        </dgm:presLayoutVars>
      </dgm:prSet>
      <dgm:spPr/>
    </dgm:pt>
    <dgm:pt modelId="{2D473DD1-2318-473E-BBC4-451410B2CE1D}" type="pres">
      <dgm:prSet presAssocID="{FCC58286-7C6D-464C-BB42-4E6FDE44662B}" presName="Childtext1" presStyleLbl="revTx" presStyleIdx="1" presStyleCnt="3">
        <dgm:presLayoutVars>
          <dgm:chMax val="0"/>
          <dgm:chPref val="0"/>
          <dgm:bulletEnabled/>
        </dgm:presLayoutVars>
      </dgm:prSet>
      <dgm:spPr/>
    </dgm:pt>
    <dgm:pt modelId="{A6A73103-C59B-41F0-8B31-4441F8EEBB22}" type="pres">
      <dgm:prSet presAssocID="{FCC58286-7C6D-464C-BB42-4E6FDE44662B}"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E0E2CA58-E017-4B26-A881-0FDEC68898CF}" type="pres">
      <dgm:prSet presAssocID="{FCC58286-7C6D-464C-BB42-4E6FDE44662B}" presName="ConnectLineEnd" presStyleLbl="node1" presStyleIdx="1" presStyleCnt="3"/>
      <dgm:spPr/>
    </dgm:pt>
    <dgm:pt modelId="{EC31DB94-3DCA-4008-81A6-D2AB47C6FBB0}" type="pres">
      <dgm:prSet presAssocID="{FCC58286-7C6D-464C-BB42-4E6FDE44662B}" presName="EmptyPane" presStyleCnt="0"/>
      <dgm:spPr/>
    </dgm:pt>
    <dgm:pt modelId="{EA259865-662E-4259-87AA-D58F5F978C60}" type="pres">
      <dgm:prSet presAssocID="{18E5FFEB-DE46-4C1D-8F6E-E65026C954BE}" presName="spaceBetweenRectangles" presStyleLbl="fgAcc1" presStyleIdx="1" presStyleCnt="2"/>
      <dgm:spPr/>
    </dgm:pt>
    <dgm:pt modelId="{389FF7C6-70DC-4926-81A7-388E21A8A67A}" type="pres">
      <dgm:prSet presAssocID="{E83323FA-D9FE-495D-BB9C-938C055FE7A9}" presName="composite" presStyleCnt="0"/>
      <dgm:spPr/>
    </dgm:pt>
    <dgm:pt modelId="{41C4539A-0685-41FF-B5B9-8D19A73AFAE5}" type="pres">
      <dgm:prSet presAssocID="{E83323FA-D9FE-495D-BB9C-938C055FE7A9}" presName="Parent1" presStyleLbl="alignNode1" presStyleIdx="2" presStyleCnt="3">
        <dgm:presLayoutVars>
          <dgm:chMax val="1"/>
          <dgm:chPref val="1"/>
          <dgm:bulletEnabled val="1"/>
        </dgm:presLayoutVars>
      </dgm:prSet>
      <dgm:spPr/>
    </dgm:pt>
    <dgm:pt modelId="{D44F0506-8AC4-4F85-BD19-22441542B740}" type="pres">
      <dgm:prSet presAssocID="{E83323FA-D9FE-495D-BB9C-938C055FE7A9}" presName="Childtext1" presStyleLbl="revTx" presStyleIdx="2" presStyleCnt="3">
        <dgm:presLayoutVars>
          <dgm:chMax val="0"/>
          <dgm:chPref val="0"/>
          <dgm:bulletEnabled/>
        </dgm:presLayoutVars>
      </dgm:prSet>
      <dgm:spPr/>
    </dgm:pt>
    <dgm:pt modelId="{33BD2C30-FE64-4F31-8CBE-0B6EFE96121A}" type="pres">
      <dgm:prSet presAssocID="{E83323FA-D9FE-495D-BB9C-938C055FE7A9}"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449623A4-8FB6-433E-8296-9C8AB05B39CF}" type="pres">
      <dgm:prSet presAssocID="{E83323FA-D9FE-495D-BB9C-938C055FE7A9}" presName="ConnectLineEnd" presStyleLbl="node1" presStyleIdx="2" presStyleCnt="3"/>
      <dgm:spPr/>
    </dgm:pt>
    <dgm:pt modelId="{09CEEFDD-FEB6-4D65-8EF1-3EB4C56012E3}" type="pres">
      <dgm:prSet presAssocID="{E83323FA-D9FE-495D-BB9C-938C055FE7A9}" presName="EmptyPane" presStyleCnt="0"/>
      <dgm:spPr/>
    </dgm:pt>
  </dgm:ptLst>
  <dgm:cxnLst>
    <dgm:cxn modelId="{D0AF3E1B-A022-48B5-912F-ECBFD6C6ABFE}" type="presOf" srcId="{FCC58286-7C6D-464C-BB42-4E6FDE44662B}" destId="{65F61CEF-2C5A-451A-B9F8-7D928D9EF5D0}" srcOrd="0" destOrd="0" presId="urn:microsoft.com/office/officeart/2016/7/layout/HexagonTimeline"/>
    <dgm:cxn modelId="{62F54A26-305E-4B4D-8930-38EBEAD5734E}" srcId="{319F336B-76B7-431F-9F5E-75CE23B83157}" destId="{E83323FA-D9FE-495D-BB9C-938C055FE7A9}" srcOrd="2" destOrd="0" parTransId="{716660A6-7100-457C-907A-A1A0FA5A3F95}" sibTransId="{8ECDD9C7-B419-4C83-AC8C-72BBFE97E18C}"/>
    <dgm:cxn modelId="{2BA53734-355E-4DD6-99D4-E20B2F1694F8}" type="presOf" srcId="{96D6E15A-D265-46FD-AE7A-F7931904D8A6}" destId="{2D473DD1-2318-473E-BBC4-451410B2CE1D}" srcOrd="0" destOrd="0" presId="urn:microsoft.com/office/officeart/2016/7/layout/HexagonTimeline"/>
    <dgm:cxn modelId="{83D85A34-AD39-4141-B7BD-21D8A23B6034}" srcId="{FCC58286-7C6D-464C-BB42-4E6FDE44662B}" destId="{96D6E15A-D265-46FD-AE7A-F7931904D8A6}" srcOrd="0" destOrd="0" parTransId="{BF131BF4-552C-42B7-A4E4-3DD57EBFE6F7}" sibTransId="{AA466C83-112C-4333-B774-F1F265BD5C64}"/>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06755B5E-0EFB-4156-AB4F-432E9E42436B}" type="presOf" srcId="{E0D9B9BB-B71B-4094-81F3-C8E99AE698A1}" destId="{D44F0506-8AC4-4F85-BD19-22441542B740}" srcOrd="0" destOrd="0" presId="urn:microsoft.com/office/officeart/2016/7/layout/HexagonTimeline"/>
    <dgm:cxn modelId="{83CEAB50-15BC-4899-8835-83936FD24235}" srcId="{E83323FA-D9FE-495D-BB9C-938C055FE7A9}" destId="{E0D9B9BB-B71B-4094-81F3-C8E99AE698A1}" srcOrd="0" destOrd="0" parTransId="{35482E45-629A-48D5-9B40-64EDAA5503A5}" sibTransId="{A8B8903B-04F2-4947-B217-759901A8DC0E}"/>
    <dgm:cxn modelId="{EF83927D-8C1E-4F34-9056-A5785311FBAE}" type="presOf" srcId="{17CEDC3C-0518-4090-B100-0E26500712EC}" destId="{A49ACC75-3BE3-4DEC-B0F5-BB16B12A789B}" srcOrd="0" destOrd="0" presId="urn:microsoft.com/office/officeart/2016/7/layout/HexagonTimeline"/>
    <dgm:cxn modelId="{2765E390-3A42-466A-87AD-20316EA2380C}" srcId="{319F336B-76B7-431F-9F5E-75CE23B83157}" destId="{FCC58286-7C6D-464C-BB42-4E6FDE44662B}" srcOrd="1" destOrd="0" parTransId="{E45F76AF-B1A8-443B-8F6B-905A507AAB18}" sibTransId="{18E5FFEB-DE46-4C1D-8F6E-E65026C954BE}"/>
    <dgm:cxn modelId="{2850D5B0-B559-49DD-8075-ADF422BE7BE0}" type="presOf" srcId="{E83323FA-D9FE-495D-BB9C-938C055FE7A9}" destId="{41C4539A-0685-41FF-B5B9-8D19A73AFAE5}" srcOrd="0" destOrd="0" presId="urn:microsoft.com/office/officeart/2016/7/layout/HexagonTimelin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 modelId="{A0B46854-B037-4800-9363-28DE61CEAB1A}" type="presParOf" srcId="{F50CB951-182F-4C09-833F-77274651E850}" destId="{6C60830C-1BC0-4DB1-A6D1-80EF0F9788EE}" srcOrd="1" destOrd="0" presId="urn:microsoft.com/office/officeart/2016/7/layout/HexagonTimeline"/>
    <dgm:cxn modelId="{66F1BECE-48F0-46DD-9581-6B028D9D8FE9}" type="presParOf" srcId="{F50CB951-182F-4C09-833F-77274651E850}" destId="{C6221BA3-EB5E-4A5B-B4A9-839A8721561B}" srcOrd="2" destOrd="0" presId="urn:microsoft.com/office/officeart/2016/7/layout/HexagonTimeline"/>
    <dgm:cxn modelId="{DD72E4BD-F686-4DF7-94A0-9C6939905E91}" type="presParOf" srcId="{C6221BA3-EB5E-4A5B-B4A9-839A8721561B}" destId="{65F61CEF-2C5A-451A-B9F8-7D928D9EF5D0}" srcOrd="0" destOrd="0" presId="urn:microsoft.com/office/officeart/2016/7/layout/HexagonTimeline"/>
    <dgm:cxn modelId="{AB683ECD-D1DC-4B6A-ACAC-AE998357ED94}" type="presParOf" srcId="{C6221BA3-EB5E-4A5B-B4A9-839A8721561B}" destId="{2D473DD1-2318-473E-BBC4-451410B2CE1D}" srcOrd="1" destOrd="0" presId="urn:microsoft.com/office/officeart/2016/7/layout/HexagonTimeline"/>
    <dgm:cxn modelId="{2E999565-FA9C-43AC-9443-86AB8D5D987E}" type="presParOf" srcId="{C6221BA3-EB5E-4A5B-B4A9-839A8721561B}" destId="{A6A73103-C59B-41F0-8B31-4441F8EEBB22}" srcOrd="2" destOrd="0" presId="urn:microsoft.com/office/officeart/2016/7/layout/HexagonTimeline"/>
    <dgm:cxn modelId="{D1372A50-A3FA-4ED7-9B3E-728187CE7BC1}" type="presParOf" srcId="{C6221BA3-EB5E-4A5B-B4A9-839A8721561B}" destId="{E0E2CA58-E017-4B26-A881-0FDEC68898CF}" srcOrd="3" destOrd="0" presId="urn:microsoft.com/office/officeart/2016/7/layout/HexagonTimeline"/>
    <dgm:cxn modelId="{CBB18E03-0513-49C5-984C-B9D18BE6B5AC}" type="presParOf" srcId="{C6221BA3-EB5E-4A5B-B4A9-839A8721561B}" destId="{EC31DB94-3DCA-4008-81A6-D2AB47C6FBB0}" srcOrd="4" destOrd="0" presId="urn:microsoft.com/office/officeart/2016/7/layout/HexagonTimeline"/>
    <dgm:cxn modelId="{E47F041B-1911-48A9-A71E-A5A703AF1382}" type="presParOf" srcId="{F50CB951-182F-4C09-833F-77274651E850}" destId="{EA259865-662E-4259-87AA-D58F5F978C60}" srcOrd="3" destOrd="0" presId="urn:microsoft.com/office/officeart/2016/7/layout/HexagonTimeline"/>
    <dgm:cxn modelId="{2D8777AF-91DD-48A2-B124-AB596A154BFF}" type="presParOf" srcId="{F50CB951-182F-4C09-833F-77274651E850}" destId="{389FF7C6-70DC-4926-81A7-388E21A8A67A}" srcOrd="4" destOrd="0" presId="urn:microsoft.com/office/officeart/2016/7/layout/HexagonTimeline"/>
    <dgm:cxn modelId="{D667FE48-0186-43FC-9248-C15915ABAEB2}" type="presParOf" srcId="{389FF7C6-70DC-4926-81A7-388E21A8A67A}" destId="{41C4539A-0685-41FF-B5B9-8D19A73AFAE5}" srcOrd="0" destOrd="0" presId="urn:microsoft.com/office/officeart/2016/7/layout/HexagonTimeline"/>
    <dgm:cxn modelId="{57E2A560-9C93-4B7D-8DFF-5E08C5A597EF}" type="presParOf" srcId="{389FF7C6-70DC-4926-81A7-388E21A8A67A}" destId="{D44F0506-8AC4-4F85-BD19-22441542B740}" srcOrd="1" destOrd="0" presId="urn:microsoft.com/office/officeart/2016/7/layout/HexagonTimeline"/>
    <dgm:cxn modelId="{A67CDB28-D89F-4751-BF2B-D26E5623F0F9}" type="presParOf" srcId="{389FF7C6-70DC-4926-81A7-388E21A8A67A}" destId="{33BD2C30-FE64-4F31-8CBE-0B6EFE96121A}" srcOrd="2" destOrd="0" presId="urn:microsoft.com/office/officeart/2016/7/layout/HexagonTimeline"/>
    <dgm:cxn modelId="{72663BB5-528A-499B-BACD-1BD7DCE092EE}" type="presParOf" srcId="{389FF7C6-70DC-4926-81A7-388E21A8A67A}" destId="{449623A4-8FB6-433E-8296-9C8AB05B39CF}" srcOrd="3" destOrd="0" presId="urn:microsoft.com/office/officeart/2016/7/layout/HexagonTimeline"/>
    <dgm:cxn modelId="{AC00EA92-9C0F-438E-A013-85AC49D156AC}" type="presParOf" srcId="{389FF7C6-70DC-4926-81A7-388E21A8A67A}" destId="{09CEEFDD-FEB6-4D65-8EF1-3EB4C56012E3}"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482107"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25,000$</a:t>
          </a:r>
        </a:p>
      </dsp:txBody>
      <dsp:txXfrm>
        <a:off x="482107" y="1914588"/>
        <a:ext cx="2349281" cy="522160"/>
      </dsp:txXfrm>
    </dsp:sp>
    <dsp:sp modelId="{3D1EE280-D874-4172-9524-CB36402E077E}">
      <dsp:nvSpPr>
        <dsp:cNvPr id="0" name=""/>
        <dsp:cNvSpPr/>
      </dsp:nvSpPr>
      <dsp:spPr>
        <a:xfrm>
          <a:off x="4996"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dirty="0"/>
            <a:t>Cheapest price pool range</a:t>
          </a:r>
        </a:p>
      </dsp:txBody>
      <dsp:txXfrm>
        <a:off x="4996" y="0"/>
        <a:ext cx="3407935" cy="1392428"/>
      </dsp:txXfrm>
    </dsp:sp>
    <dsp:sp modelId="{6C60830C-1BC0-4DB1-A6D1-80EF0F9788EE}">
      <dsp:nvSpPr>
        <dsp:cNvPr id="0" name=""/>
        <dsp:cNvSpPr/>
      </dsp:nvSpPr>
      <dsp:spPr>
        <a:xfrm>
          <a:off x="2935821"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2FA1BC-4D66-422A-9B9B-ED7E6D643B43}">
      <dsp:nvSpPr>
        <dsp:cNvPr id="0" name=""/>
        <dsp:cNvSpPr/>
      </dsp:nvSpPr>
      <dsp:spPr>
        <a:xfrm>
          <a:off x="1708964"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166545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61CEF-2C5A-451A-B9F8-7D928D9EF5D0}">
      <dsp:nvSpPr>
        <dsp:cNvPr id="0" name=""/>
        <dsp:cNvSpPr/>
      </dsp:nvSpPr>
      <dsp:spPr>
        <a:xfrm>
          <a:off x="3890043" y="1914588"/>
          <a:ext cx="2453713" cy="522160"/>
        </a:xfrm>
        <a:prstGeom prst="hexagon">
          <a:avLst>
            <a:gd name="adj" fmla="val 40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80,000$</a:t>
          </a:r>
        </a:p>
      </dsp:txBody>
      <dsp:txXfrm>
        <a:off x="4164140" y="1972917"/>
        <a:ext cx="1905519" cy="405502"/>
      </dsp:txXfrm>
    </dsp:sp>
    <dsp:sp modelId="{2D473DD1-2318-473E-BBC4-451410B2CE1D}">
      <dsp:nvSpPr>
        <dsp:cNvPr id="0" name=""/>
        <dsp:cNvSpPr/>
      </dsp:nvSpPr>
      <dsp:spPr>
        <a:xfrm>
          <a:off x="3412932" y="2958909"/>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a:lnSpc>
              <a:spcPct val="90000"/>
            </a:lnSpc>
            <a:spcBef>
              <a:spcPct val="0"/>
            </a:spcBef>
            <a:spcAft>
              <a:spcPct val="35000"/>
            </a:spcAft>
            <a:buNone/>
          </a:pPr>
          <a:r>
            <a:rPr lang="en-US" sz="1700" kern="1200" dirty="0"/>
            <a:t>Common price in pool range</a:t>
          </a:r>
        </a:p>
      </dsp:txBody>
      <dsp:txXfrm>
        <a:off x="3412932" y="2958909"/>
        <a:ext cx="3407935" cy="1392428"/>
      </dsp:txXfrm>
    </dsp:sp>
    <dsp:sp modelId="{EA259865-662E-4259-87AA-D58F5F978C60}">
      <dsp:nvSpPr>
        <dsp:cNvPr id="0" name=""/>
        <dsp:cNvSpPr/>
      </dsp:nvSpPr>
      <dsp:spPr>
        <a:xfrm>
          <a:off x="6343756"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A73103-C59B-41F0-8B31-4441F8EEBB22}">
      <dsp:nvSpPr>
        <dsp:cNvPr id="0" name=""/>
        <dsp:cNvSpPr/>
      </dsp:nvSpPr>
      <dsp:spPr>
        <a:xfrm>
          <a:off x="511690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E2CA58-E017-4B26-A881-0FDEC68898CF}">
      <dsp:nvSpPr>
        <dsp:cNvPr id="0" name=""/>
        <dsp:cNvSpPr/>
      </dsp:nvSpPr>
      <dsp:spPr>
        <a:xfrm>
          <a:off x="5073386"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C4539A-0685-41FF-B5B9-8D19A73AFAE5}">
      <dsp:nvSpPr>
        <dsp:cNvPr id="0" name=""/>
        <dsp:cNvSpPr/>
      </dsp:nvSpPr>
      <dsp:spPr>
        <a:xfrm rot="10800000">
          <a:off x="7297978"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dirty="0"/>
            <a:t>150,000$</a:t>
          </a:r>
        </a:p>
      </dsp:txBody>
      <dsp:txXfrm rot="10800000">
        <a:off x="7402410" y="1914588"/>
        <a:ext cx="2349281" cy="522160"/>
      </dsp:txXfrm>
    </dsp:sp>
    <dsp:sp modelId="{D44F0506-8AC4-4F85-BD19-22441542B740}">
      <dsp:nvSpPr>
        <dsp:cNvPr id="0" name=""/>
        <dsp:cNvSpPr/>
      </dsp:nvSpPr>
      <dsp:spPr>
        <a:xfrm>
          <a:off x="6820867"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dirty="0"/>
            <a:t>Expensive price in pool range</a:t>
          </a:r>
        </a:p>
      </dsp:txBody>
      <dsp:txXfrm>
        <a:off x="6820867" y="0"/>
        <a:ext cx="3407935" cy="1392428"/>
      </dsp:txXfrm>
    </dsp:sp>
    <dsp:sp modelId="{33BD2C30-FE64-4F31-8CBE-0B6EFE96121A}">
      <dsp:nvSpPr>
        <dsp:cNvPr id="0" name=""/>
        <dsp:cNvSpPr/>
      </dsp:nvSpPr>
      <dsp:spPr>
        <a:xfrm>
          <a:off x="852483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623A4-8FB6-433E-8296-9C8AB05B39CF}">
      <dsp:nvSpPr>
        <dsp:cNvPr id="0" name=""/>
        <dsp:cNvSpPr/>
      </dsp:nvSpPr>
      <dsp:spPr>
        <a:xfrm>
          <a:off x="848132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3/18/2023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3/18/2023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awinsider.com/dictionary/swimming-pool-expenses" TargetMode="External"/><Relationship Id="rId3" Type="http://schemas.openxmlformats.org/officeDocument/2006/relationships/hyperlink" Target="https://livegrand.com/10-fantastic-benefits-owning-swimming-pool/" TargetMode="External"/><Relationship Id="rId7" Type="http://schemas.openxmlformats.org/officeDocument/2006/relationships/hyperlink" Target="https://www.theheadteacher.com/school-procurement/building-maintenance/why-a-school-swimming-pool-is-worth-the-money" TargetMode="External"/><Relationship Id="rId2" Type="http://schemas.openxmlformats.org/officeDocument/2006/relationships/hyperlink" Target="https://www.fluidra.com/projects/pools-for-schools/#:~:text=Water%20activities%2C%20especially%20for%20the,students'%20physical%20and%20mental%20health" TargetMode="External"/><Relationship Id="rId1" Type="http://schemas.openxmlformats.org/officeDocument/2006/relationships/slideLayout" Target="../slideLayouts/slideLayout2.xml"/><Relationship Id="rId6" Type="http://schemas.openxmlformats.org/officeDocument/2006/relationships/hyperlink" Target="https://www.quora.com/What-is-the-budget-to-make-a-swimming-pool-for-school" TargetMode="External"/><Relationship Id="rId11" Type="http://schemas.openxmlformats.org/officeDocument/2006/relationships/hyperlink" Target="https://www.washingtonpost.com/national/health-science/at-what-age-should-a-child-learn-to-swim-very-early-may-not-be-best-experts-warn/2014/06/30/24490806-f649-11e3-a606-946fd632f9f1_story.html" TargetMode="External"/><Relationship Id="rId5" Type="http://schemas.openxmlformats.org/officeDocument/2006/relationships/hyperlink" Target="https://mcsinferno.news/6221/sports/why-every-school-should-have-a-pool/" TargetMode="External"/><Relationship Id="rId10" Type="http://schemas.openxmlformats.org/officeDocument/2006/relationships/hyperlink" Target="https://insights.gostudent.org/en/whats-the-best-age-to-start-swimming-lessons" TargetMode="External"/><Relationship Id="rId4" Type="http://schemas.openxmlformats.org/officeDocument/2006/relationships/hyperlink" Target="https://www.sportsrec.com/349587-what-are-the-benefits-of-an-indoor-pool-in-schools.html" TargetMode="External"/><Relationship Id="rId9" Type="http://schemas.openxmlformats.org/officeDocument/2006/relationships/hyperlink" Target="https://www.tetotara.school.nz/210/pages/65-swimming-poo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22404/key-west---mallory---square-by-nkinkade-17773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ully_aka__wstera2/1408154388"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marketplace.xbox.com/en-US/Product/Cool-Face/00000544-6c67-c283-c688-b23e413607f7"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allpapersafari.com/cool-smiley-face-background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947385" y="3861786"/>
            <a:ext cx="8406413" cy="586614"/>
          </a:xfrm>
        </p:spPr>
        <p:txBody>
          <a:bodyPr>
            <a:normAutofit/>
          </a:bodyPr>
          <a:lstStyle/>
          <a:p>
            <a:r>
              <a:rPr lang="en-US" sz="2000" dirty="0"/>
              <a:t>By: Angela </a:t>
            </a:r>
            <a:r>
              <a:rPr lang="en-US" sz="2000" dirty="0" err="1"/>
              <a:t>Naber</a:t>
            </a:r>
            <a:r>
              <a:rPr lang="en-US" sz="2000" dirty="0"/>
              <a:t>, Amie </a:t>
            </a:r>
            <a:r>
              <a:rPr lang="en-US" sz="2000" dirty="0" err="1"/>
              <a:t>Derderian</a:t>
            </a:r>
            <a:r>
              <a:rPr lang="en-US" sz="2000" dirty="0"/>
              <a:t>, </a:t>
            </a:r>
            <a:r>
              <a:rPr lang="en-US" sz="2000" dirty="0" err="1"/>
              <a:t>Zaina</a:t>
            </a:r>
            <a:r>
              <a:rPr lang="en-US" sz="2000" dirty="0"/>
              <a:t> </a:t>
            </a:r>
            <a:r>
              <a:rPr lang="en-US" sz="2000" dirty="0" err="1"/>
              <a:t>Qursha</a:t>
            </a:r>
            <a:endParaRPr lang="en-US" sz="2000" dirty="0"/>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334826" y="4464028"/>
            <a:ext cx="9018973" cy="1537277"/>
          </a:xfrm>
        </p:spPr>
        <p:txBody>
          <a:bodyPr>
            <a:noAutofit/>
          </a:bodyPr>
          <a:lstStyle/>
          <a:p>
            <a:r>
              <a:rPr lang="en-US" sz="14000" dirty="0"/>
              <a:t>School Pool</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BF45-F0BB-46B5-48FC-D3F7676F0679}"/>
              </a:ext>
            </a:extLst>
          </p:cNvPr>
          <p:cNvSpPr>
            <a:spLocks noGrp="1"/>
          </p:cNvSpPr>
          <p:nvPr>
            <p:ph type="title"/>
          </p:nvPr>
        </p:nvSpPr>
        <p:spPr/>
        <p:txBody>
          <a:bodyPr/>
          <a:lstStyle/>
          <a:p>
            <a:r>
              <a:rPr lang="en-US" dirty="0"/>
              <a:t>Recourses  </a:t>
            </a:r>
          </a:p>
        </p:txBody>
      </p:sp>
      <p:sp>
        <p:nvSpPr>
          <p:cNvPr id="3" name="Content Placeholder 2">
            <a:extLst>
              <a:ext uri="{FF2B5EF4-FFF2-40B4-BE49-F238E27FC236}">
                <a16:creationId xmlns:a16="http://schemas.microsoft.com/office/drawing/2014/main" id="{1F67D2B1-B0B9-CA08-CCA2-342DEBE35A1D}"/>
              </a:ext>
            </a:extLst>
          </p:cNvPr>
          <p:cNvSpPr>
            <a:spLocks noGrp="1"/>
          </p:cNvSpPr>
          <p:nvPr>
            <p:ph idx="1"/>
          </p:nvPr>
        </p:nvSpPr>
        <p:spPr/>
        <p:txBody>
          <a:bodyPr>
            <a:normAutofit/>
          </a:bodyPr>
          <a:lstStyle/>
          <a:p>
            <a:pPr marL="0" indent="0">
              <a:buNone/>
            </a:pPr>
            <a:r>
              <a:rPr lang="en-US" sz="1600" dirty="0">
                <a:hlinkClick r:id="rId2"/>
              </a:rPr>
              <a:t>https://www.fluidra.com/projects/pools-for-schools/#:~:text=Water%20activities%2C%20especially%20for%20the,students'%20physical%20and%20mental%20health</a:t>
            </a:r>
            <a:r>
              <a:rPr lang="en-US" sz="1600" dirty="0"/>
              <a:t>.</a:t>
            </a:r>
          </a:p>
          <a:p>
            <a:pPr marL="0" indent="0">
              <a:buNone/>
            </a:pPr>
            <a:r>
              <a:rPr lang="en-US" sz="1600" dirty="0">
                <a:hlinkClick r:id="rId3"/>
              </a:rPr>
              <a:t>https://livegrand.com/10-fantastic-benefits-owning-swimming-pool/</a:t>
            </a:r>
            <a:endParaRPr lang="en-US" sz="1600" dirty="0"/>
          </a:p>
          <a:p>
            <a:pPr marL="0" indent="0">
              <a:buNone/>
            </a:pPr>
            <a:r>
              <a:rPr lang="en-US" sz="1600" dirty="0">
                <a:hlinkClick r:id="rId4"/>
              </a:rPr>
              <a:t>https://www.sportsrec.com/349587-what-are-the-benefits-of-an-indoor-pool-in-schools.html</a:t>
            </a:r>
            <a:endParaRPr lang="en-US" sz="1600" dirty="0"/>
          </a:p>
          <a:p>
            <a:pPr marL="0" indent="0">
              <a:buNone/>
            </a:pPr>
            <a:r>
              <a:rPr lang="en-US" sz="1600" dirty="0">
                <a:hlinkClick r:id="rId5"/>
              </a:rPr>
              <a:t>https://mcsinferno.news/6221/sports/why-every-school-should-have-a-pool/</a:t>
            </a:r>
            <a:endParaRPr lang="en-US" sz="1600" dirty="0"/>
          </a:p>
          <a:p>
            <a:pPr marL="0" indent="0">
              <a:buNone/>
            </a:pPr>
            <a:r>
              <a:rPr lang="en-US" sz="1600" dirty="0">
                <a:hlinkClick r:id="rId6"/>
              </a:rPr>
              <a:t>https://www.quora.com/What-is-the-budget-to-make-a-swimming-pool-for-school</a:t>
            </a:r>
            <a:endParaRPr lang="en-US" sz="1600" dirty="0"/>
          </a:p>
          <a:p>
            <a:pPr marL="0" indent="0">
              <a:buNone/>
            </a:pPr>
            <a:r>
              <a:rPr lang="en-US" sz="1600" dirty="0">
                <a:hlinkClick r:id="rId7"/>
              </a:rPr>
              <a:t>https://www.theheadteacher.com/school-procurement/building-maintenance/why-a-school-swimming-pool-is-worth-the-money</a:t>
            </a:r>
            <a:endParaRPr lang="en-US" sz="1600" dirty="0"/>
          </a:p>
          <a:p>
            <a:pPr marL="0" indent="0">
              <a:buNone/>
            </a:pPr>
            <a:r>
              <a:rPr lang="en-US" sz="1600" dirty="0">
                <a:hlinkClick r:id="rId8"/>
              </a:rPr>
              <a:t>https://www.lawinsider.com/dictionary/swimming-pool-expenses</a:t>
            </a:r>
            <a:endParaRPr lang="en-US" sz="1600" dirty="0"/>
          </a:p>
          <a:p>
            <a:pPr marL="0" indent="0">
              <a:buNone/>
            </a:pPr>
            <a:r>
              <a:rPr lang="en-US" sz="1600" dirty="0">
                <a:hlinkClick r:id="rId9"/>
              </a:rPr>
              <a:t>https://www.tetotara.school.nz/210/pages/65-swimming-pool</a:t>
            </a:r>
            <a:endParaRPr lang="en-US" sz="1600" dirty="0"/>
          </a:p>
          <a:p>
            <a:pPr marL="0" indent="0">
              <a:buNone/>
            </a:pPr>
            <a:r>
              <a:rPr lang="en-US" sz="1600" dirty="0">
                <a:hlinkClick r:id="rId10"/>
              </a:rPr>
              <a:t>https://insights.gostudent.org/en/whats-the-best-age-to-start-swimming-lessons</a:t>
            </a:r>
            <a:endParaRPr lang="en-US" sz="1600" dirty="0"/>
          </a:p>
          <a:p>
            <a:pPr marL="0" indent="0">
              <a:buNone/>
            </a:pPr>
            <a:r>
              <a:rPr lang="en-US" sz="1600" dirty="0">
                <a:hlinkClick r:id="rId11"/>
              </a:rPr>
              <a:t>https://www.washingtonpost.com/national/health-science/at-what-age-should-a-child-learn-to-swim-very-early-may-not-be-best-experts-warn/2014/06/30/24490806-f649-11e3-a606-946fd632f9f1_story.html</a:t>
            </a:r>
            <a:endParaRPr lang="en-US" sz="1600" dirty="0"/>
          </a:p>
          <a:p>
            <a:pPr marL="0" indent="0">
              <a:buNone/>
            </a:pPr>
            <a:endParaRPr lang="en-US" sz="1600" dirty="0"/>
          </a:p>
        </p:txBody>
      </p:sp>
    </p:spTree>
    <p:extLst>
      <p:ext uri="{BB962C8B-B14F-4D97-AF65-F5344CB8AC3E}">
        <p14:creationId xmlns:p14="http://schemas.microsoft.com/office/powerpoint/2010/main" val="282570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AECE-3B3F-702C-4AC2-E0559C4AE7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7D674F-A044-EC1C-9342-0514F922D053}"/>
              </a:ext>
            </a:extLst>
          </p:cNvPr>
          <p:cNvSpPr>
            <a:spLocks noGrp="1"/>
          </p:cNvSpPr>
          <p:nvPr>
            <p:ph idx="1"/>
          </p:nvPr>
        </p:nvSpPr>
        <p:spPr>
          <a:xfrm>
            <a:off x="979100" y="1807870"/>
            <a:ext cx="10233800" cy="4351338"/>
          </a:xfrm>
        </p:spPr>
        <p:txBody>
          <a:bodyPr/>
          <a:lstStyle/>
          <a:p>
            <a:pPr marL="0" indent="0">
              <a:buNone/>
            </a:pPr>
            <a:r>
              <a:rPr lang="en-US" dirty="0"/>
              <a:t>Water activities especially for students are very beneficial, it provides students with the opportunity to learn life skills, healthy habits and techniques. Whether students swim on there daily schedule or swim as an extra curricular option, a swimming pool is an extremely valuable facility for students physical and mental health.    </a:t>
            </a:r>
          </a:p>
        </p:txBody>
      </p:sp>
      <p:pic>
        <p:nvPicPr>
          <p:cNvPr id="5" name="Picture 4">
            <a:extLst>
              <a:ext uri="{FF2B5EF4-FFF2-40B4-BE49-F238E27FC236}">
                <a16:creationId xmlns:a16="http://schemas.microsoft.com/office/drawing/2014/main" id="{4B8BBC11-0069-C99D-724D-55B65EA7DE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70023" y="4060176"/>
            <a:ext cx="2442877" cy="2432699"/>
          </a:xfrm>
          <a:prstGeom prst="rect">
            <a:avLst/>
          </a:prstGeom>
        </p:spPr>
      </p:pic>
    </p:spTree>
    <p:extLst>
      <p:ext uri="{BB962C8B-B14F-4D97-AF65-F5344CB8AC3E}">
        <p14:creationId xmlns:p14="http://schemas.microsoft.com/office/powerpoint/2010/main" val="2057520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EB2D2D-7022-E9A9-AA2C-B7060E2A8D3A}"/>
              </a:ext>
            </a:extLst>
          </p:cNvPr>
          <p:cNvGraphicFramePr>
            <a:graphicFrameLocks noGrp="1"/>
          </p:cNvGraphicFramePr>
          <p:nvPr>
            <p:ph idx="1"/>
            <p:extLst>
              <p:ext uri="{D42A27DB-BD31-4B8C-83A1-F6EECF244321}">
                <p14:modId xmlns:p14="http://schemas.microsoft.com/office/powerpoint/2010/main" val="187541896"/>
              </p:ext>
            </p:extLst>
          </p:nvPr>
        </p:nvGraphicFramePr>
        <p:xfrm>
          <a:off x="854445" y="121113"/>
          <a:ext cx="10233024" cy="2468880"/>
        </p:xfrm>
        <a:graphic>
          <a:graphicData uri="http://schemas.openxmlformats.org/drawingml/2006/table">
            <a:tbl>
              <a:tblPr firstRow="1" bandRow="1">
                <a:tableStyleId>{5C22544A-7EE6-4342-B048-85BDC9FD1C3A}</a:tableStyleId>
              </a:tblPr>
              <a:tblGrid>
                <a:gridCol w="5116512">
                  <a:extLst>
                    <a:ext uri="{9D8B030D-6E8A-4147-A177-3AD203B41FA5}">
                      <a16:colId xmlns:a16="http://schemas.microsoft.com/office/drawing/2014/main" val="1841162699"/>
                    </a:ext>
                  </a:extLst>
                </a:gridCol>
                <a:gridCol w="5116512">
                  <a:extLst>
                    <a:ext uri="{9D8B030D-6E8A-4147-A177-3AD203B41FA5}">
                      <a16:colId xmlns:a16="http://schemas.microsoft.com/office/drawing/2014/main" val="3190787330"/>
                    </a:ext>
                  </a:extLst>
                </a:gridCol>
              </a:tblGrid>
              <a:tr h="310860">
                <a:tc>
                  <a:txBody>
                    <a:bodyPr/>
                    <a:lstStyle/>
                    <a:p>
                      <a:pPr algn="ctr"/>
                      <a:r>
                        <a:rPr lang="en-US" dirty="0"/>
                        <a:t>Advantages </a:t>
                      </a:r>
                    </a:p>
                  </a:txBody>
                  <a:tcPr/>
                </a:tc>
                <a:tc>
                  <a:txBody>
                    <a:bodyPr/>
                    <a:lstStyle/>
                    <a:p>
                      <a:pPr algn="ctr"/>
                      <a:r>
                        <a:rPr lang="en-US" dirty="0"/>
                        <a:t>Disadvantages</a:t>
                      </a:r>
                    </a:p>
                  </a:txBody>
                  <a:tcPr/>
                </a:tc>
                <a:extLst>
                  <a:ext uri="{0D108BD9-81ED-4DB2-BD59-A6C34878D82A}">
                    <a16:rowId xmlns:a16="http://schemas.microsoft.com/office/drawing/2014/main" val="1891890835"/>
                  </a:ext>
                </a:extLst>
              </a:tr>
              <a:tr h="544005">
                <a:tc>
                  <a:txBody>
                    <a:bodyPr/>
                    <a:lstStyle/>
                    <a:p>
                      <a:r>
                        <a:rPr lang="en-US" dirty="0"/>
                        <a:t>Students can enjoy swimming in physical education class</a:t>
                      </a:r>
                    </a:p>
                  </a:txBody>
                  <a:tcPr/>
                </a:tc>
                <a:tc>
                  <a:txBody>
                    <a:bodyPr/>
                    <a:lstStyle/>
                    <a:p>
                      <a:r>
                        <a:rPr lang="en-US" dirty="0"/>
                        <a:t>Time and money in maintenance</a:t>
                      </a:r>
                    </a:p>
                  </a:txBody>
                  <a:tcPr/>
                </a:tc>
                <a:extLst>
                  <a:ext uri="{0D108BD9-81ED-4DB2-BD59-A6C34878D82A}">
                    <a16:rowId xmlns:a16="http://schemas.microsoft.com/office/drawing/2014/main" val="513032368"/>
                  </a:ext>
                </a:extLst>
              </a:tr>
              <a:tr h="310860">
                <a:tc>
                  <a:txBody>
                    <a:bodyPr/>
                    <a:lstStyle/>
                    <a:p>
                      <a:r>
                        <a:rPr lang="en-US" dirty="0"/>
                        <a:t> More Sun Means More Serotonin</a:t>
                      </a:r>
                    </a:p>
                  </a:txBody>
                  <a:tcPr/>
                </a:tc>
                <a:tc>
                  <a:txBody>
                    <a:bodyPr/>
                    <a:lstStyle/>
                    <a:p>
                      <a:r>
                        <a:rPr lang="en-US" dirty="0"/>
                        <a:t>Higher insurance rates</a:t>
                      </a:r>
                    </a:p>
                  </a:txBody>
                  <a:tcPr/>
                </a:tc>
                <a:extLst>
                  <a:ext uri="{0D108BD9-81ED-4DB2-BD59-A6C34878D82A}">
                    <a16:rowId xmlns:a16="http://schemas.microsoft.com/office/drawing/2014/main" val="1289894705"/>
                  </a:ext>
                </a:extLst>
              </a:tr>
              <a:tr h="310860">
                <a:tc>
                  <a:txBody>
                    <a:bodyPr/>
                    <a:lstStyle/>
                    <a:p>
                      <a:r>
                        <a:rPr lang="en-US" dirty="0"/>
                        <a:t>Stress Relief</a:t>
                      </a:r>
                    </a:p>
                  </a:txBody>
                  <a:tcPr/>
                </a:tc>
                <a:tc>
                  <a:txBody>
                    <a:bodyPr/>
                    <a:lstStyle/>
                    <a:p>
                      <a:r>
                        <a:rPr lang="en-US" dirty="0"/>
                        <a:t>Repair Costs</a:t>
                      </a:r>
                    </a:p>
                  </a:txBody>
                  <a:tcPr/>
                </a:tc>
                <a:extLst>
                  <a:ext uri="{0D108BD9-81ED-4DB2-BD59-A6C34878D82A}">
                    <a16:rowId xmlns:a16="http://schemas.microsoft.com/office/drawing/2014/main" val="1153213980"/>
                  </a:ext>
                </a:extLst>
              </a:tr>
              <a:tr h="310860">
                <a:tc>
                  <a:txBody>
                    <a:bodyPr/>
                    <a:lstStyle/>
                    <a:p>
                      <a:r>
                        <a:rPr lang="en-US" dirty="0"/>
                        <a:t>Raise Strong Swimmers</a:t>
                      </a:r>
                    </a:p>
                  </a:txBody>
                  <a:tcPr/>
                </a:tc>
                <a:tc>
                  <a:txBody>
                    <a:bodyPr/>
                    <a:lstStyle/>
                    <a:p>
                      <a:r>
                        <a:rPr lang="en-US" dirty="0"/>
                        <a:t>Time spent on cleaning the pool</a:t>
                      </a:r>
                    </a:p>
                  </a:txBody>
                  <a:tcPr/>
                </a:tc>
                <a:extLst>
                  <a:ext uri="{0D108BD9-81ED-4DB2-BD59-A6C34878D82A}">
                    <a16:rowId xmlns:a16="http://schemas.microsoft.com/office/drawing/2014/main" val="2879103893"/>
                  </a:ext>
                </a:extLst>
              </a:tr>
              <a:tr h="310860">
                <a:tc>
                  <a:txBody>
                    <a:bodyPr/>
                    <a:lstStyle/>
                    <a:p>
                      <a:r>
                        <a:rPr lang="en-US" dirty="0"/>
                        <a:t>School will have a higher publicity</a:t>
                      </a:r>
                    </a:p>
                  </a:txBody>
                  <a:tcPr/>
                </a:tc>
                <a:tc>
                  <a:txBody>
                    <a:bodyPr/>
                    <a:lstStyle/>
                    <a:p>
                      <a:r>
                        <a:rPr lang="en-US" dirty="0"/>
                        <a:t>Life guard coasts</a:t>
                      </a:r>
                    </a:p>
                  </a:txBody>
                  <a:tcPr/>
                </a:tc>
                <a:extLst>
                  <a:ext uri="{0D108BD9-81ED-4DB2-BD59-A6C34878D82A}">
                    <a16:rowId xmlns:a16="http://schemas.microsoft.com/office/drawing/2014/main" val="3771600050"/>
                  </a:ext>
                </a:extLst>
              </a:tr>
            </a:tbl>
          </a:graphicData>
        </a:graphic>
      </p:graphicFrame>
      <p:sp>
        <p:nvSpPr>
          <p:cNvPr id="5" name="TextBox 4">
            <a:extLst>
              <a:ext uri="{FF2B5EF4-FFF2-40B4-BE49-F238E27FC236}">
                <a16:creationId xmlns:a16="http://schemas.microsoft.com/office/drawing/2014/main" id="{7EFDFEA8-046E-96DC-CBFC-87172F9E9899}"/>
              </a:ext>
            </a:extLst>
          </p:cNvPr>
          <p:cNvSpPr txBox="1"/>
          <p:nvPr/>
        </p:nvSpPr>
        <p:spPr>
          <a:xfrm>
            <a:off x="854445" y="3160450"/>
            <a:ext cx="10233024" cy="2492990"/>
          </a:xfrm>
          <a:prstGeom prst="rect">
            <a:avLst/>
          </a:prstGeom>
          <a:noFill/>
        </p:spPr>
        <p:txBody>
          <a:bodyPr wrap="square" rtlCol="0">
            <a:spAutoFit/>
          </a:bodyPr>
          <a:lstStyle/>
          <a:p>
            <a:r>
              <a:rPr lang="en-US" sz="4800" dirty="0"/>
              <a:t>Pool rules</a:t>
            </a:r>
          </a:p>
          <a:p>
            <a:pPr marL="285750" indent="-285750">
              <a:buFont typeface="Arial" panose="020B0604020202020204" pitchFamily="34" charset="0"/>
              <a:buChar char="•"/>
            </a:pPr>
            <a:r>
              <a:rPr lang="en-US" dirty="0"/>
              <a:t>No eating or drinking near or in the pool</a:t>
            </a:r>
          </a:p>
          <a:p>
            <a:pPr marL="285750" indent="-285750">
              <a:buFont typeface="Arial" panose="020B0604020202020204" pitchFamily="34" charset="0"/>
              <a:buChar char="•"/>
            </a:pPr>
            <a:r>
              <a:rPr lang="en-US" dirty="0"/>
              <a:t>No giant floaties that may disturb others that are swimming</a:t>
            </a:r>
          </a:p>
          <a:p>
            <a:pPr marL="285750" indent="-285750">
              <a:buFont typeface="Arial" panose="020B0604020202020204" pitchFamily="34" charset="0"/>
              <a:buChar char="•"/>
            </a:pPr>
            <a:r>
              <a:rPr lang="en-US" dirty="0"/>
              <a:t>Must wear an appropriate swimwear </a:t>
            </a:r>
          </a:p>
          <a:p>
            <a:pPr marL="285750" indent="-285750">
              <a:buFont typeface="Arial" panose="020B0604020202020204" pitchFamily="34" charset="0"/>
              <a:buChar char="•"/>
            </a:pPr>
            <a:r>
              <a:rPr lang="en-US" dirty="0"/>
              <a:t>Must have clean feet before entering the pool</a:t>
            </a:r>
          </a:p>
          <a:p>
            <a:pPr marL="285750" indent="-285750">
              <a:buFont typeface="Arial" panose="020B0604020202020204" pitchFamily="34" charset="0"/>
              <a:buChar char="•"/>
            </a:pPr>
            <a:r>
              <a:rPr lang="en-US" dirty="0"/>
              <a:t>Cannot play roughly in pool</a:t>
            </a:r>
          </a:p>
          <a:p>
            <a:endParaRPr lang="en-US" dirty="0"/>
          </a:p>
        </p:txBody>
      </p:sp>
      <p:pic>
        <p:nvPicPr>
          <p:cNvPr id="7" name="Picture 6">
            <a:extLst>
              <a:ext uri="{FF2B5EF4-FFF2-40B4-BE49-F238E27FC236}">
                <a16:creationId xmlns:a16="http://schemas.microsoft.com/office/drawing/2014/main" id="{776A415B-9B95-7679-34E0-102E3F92C7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49700" y="3160450"/>
            <a:ext cx="3864746" cy="3594214"/>
          </a:xfrm>
          <a:prstGeom prst="rect">
            <a:avLst/>
          </a:prstGeom>
        </p:spPr>
      </p:pic>
    </p:spTree>
    <p:extLst>
      <p:ext uri="{BB962C8B-B14F-4D97-AF65-F5344CB8AC3E}">
        <p14:creationId xmlns:p14="http://schemas.microsoft.com/office/powerpoint/2010/main" val="334047771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fontScale="90000"/>
          </a:bodyPr>
          <a:lstStyle/>
          <a:p>
            <a:r>
              <a:rPr lang="en-US" dirty="0"/>
              <a:t>Price Range for a (25 yards)/(75 feet) Pool:-Most commonly used in schools</a:t>
            </a:r>
          </a:p>
        </p:txBody>
      </p:sp>
      <p:graphicFrame>
        <p:nvGraphicFramePr>
          <p:cNvPr id="9" name="Content Placeholder 4" descr="hexagon timeline SmartArt&#10;">
            <a:extLst>
              <a:ext uri="{FF2B5EF4-FFF2-40B4-BE49-F238E27FC236}">
                <a16:creationId xmlns:a16="http://schemas.microsoft.com/office/drawing/2014/main" id="{CDAA796B-5E0C-4784-AC0C-18E4FB5F19E6}"/>
              </a:ext>
            </a:extLst>
          </p:cNvPr>
          <p:cNvGraphicFramePr>
            <a:graphicFrameLocks noGrp="1"/>
          </p:cNvGraphicFramePr>
          <p:nvPr>
            <p:ph idx="1"/>
            <p:extLst>
              <p:ext uri="{D42A27DB-BD31-4B8C-83A1-F6EECF244321}">
                <p14:modId xmlns:p14="http://schemas.microsoft.com/office/powerpoint/2010/main" val="4187756410"/>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2957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FE9A-8D1D-7328-A9D3-DD2719469550}"/>
              </a:ext>
            </a:extLst>
          </p:cNvPr>
          <p:cNvSpPr>
            <a:spLocks noGrp="1"/>
          </p:cNvSpPr>
          <p:nvPr>
            <p:ph type="title"/>
          </p:nvPr>
        </p:nvSpPr>
        <p:spPr/>
        <p:txBody>
          <a:bodyPr/>
          <a:lstStyle/>
          <a:p>
            <a:r>
              <a:rPr lang="en-US" dirty="0"/>
              <a:t>Age groups for the pool</a:t>
            </a:r>
          </a:p>
        </p:txBody>
      </p:sp>
      <p:sp>
        <p:nvSpPr>
          <p:cNvPr id="3" name="Content Placeholder 2">
            <a:extLst>
              <a:ext uri="{FF2B5EF4-FFF2-40B4-BE49-F238E27FC236}">
                <a16:creationId xmlns:a16="http://schemas.microsoft.com/office/drawing/2014/main" id="{6F80A3B3-2792-5B21-EB97-49F40CEDA44F}"/>
              </a:ext>
            </a:extLst>
          </p:cNvPr>
          <p:cNvSpPr>
            <a:spLocks noGrp="1"/>
          </p:cNvSpPr>
          <p:nvPr>
            <p:ph idx="1"/>
          </p:nvPr>
        </p:nvSpPr>
        <p:spPr/>
        <p:txBody>
          <a:bodyPr/>
          <a:lstStyle/>
          <a:p>
            <a:r>
              <a:rPr lang="en-US" dirty="0"/>
              <a:t>Having a pool in the school is a very big responsibility especially for who will be using it (According to the survey)</a:t>
            </a:r>
          </a:p>
          <a:p>
            <a:r>
              <a:rPr lang="en-US" dirty="0"/>
              <a:t>Students from the ages of (11-13) /grades (6-8)  can only use the pool in PE class or the after school club under strict supervision.</a:t>
            </a:r>
          </a:p>
          <a:p>
            <a:r>
              <a:rPr lang="en-US" dirty="0"/>
              <a:t>Students from the ages of (14-17)/</a:t>
            </a:r>
            <a:r>
              <a:rPr lang="en-US"/>
              <a:t>grades (9-12) </a:t>
            </a:r>
            <a:r>
              <a:rPr lang="en-US" dirty="0"/>
              <a:t>can use the pool freely only during PE, the after school club and in breaks.</a:t>
            </a:r>
          </a:p>
        </p:txBody>
      </p:sp>
      <p:pic>
        <p:nvPicPr>
          <p:cNvPr id="7" name="Picture 6">
            <a:extLst>
              <a:ext uri="{FF2B5EF4-FFF2-40B4-BE49-F238E27FC236}">
                <a16:creationId xmlns:a16="http://schemas.microsoft.com/office/drawing/2014/main" id="{5011A7BD-9042-E1BF-026B-2131D0098E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95281" y="2863496"/>
            <a:ext cx="3994504" cy="3994504"/>
          </a:xfrm>
          <a:prstGeom prst="rect">
            <a:avLst/>
          </a:prstGeom>
        </p:spPr>
      </p:pic>
    </p:spTree>
    <p:extLst>
      <p:ext uri="{BB962C8B-B14F-4D97-AF65-F5344CB8AC3E}">
        <p14:creationId xmlns:p14="http://schemas.microsoft.com/office/powerpoint/2010/main" val="42220258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3033-988A-796F-D6D9-8130C122253D}"/>
              </a:ext>
            </a:extLst>
          </p:cNvPr>
          <p:cNvSpPr>
            <a:spLocks noGrp="1"/>
          </p:cNvSpPr>
          <p:nvPr>
            <p:ph type="title"/>
          </p:nvPr>
        </p:nvSpPr>
        <p:spPr/>
        <p:txBody>
          <a:bodyPr/>
          <a:lstStyle/>
          <a:p>
            <a:r>
              <a:rPr lang="en-US" dirty="0"/>
              <a:t>Locations Recommended by Survey</a:t>
            </a:r>
          </a:p>
        </p:txBody>
      </p:sp>
      <p:sp>
        <p:nvSpPr>
          <p:cNvPr id="3" name="Content Placeholder 2">
            <a:extLst>
              <a:ext uri="{FF2B5EF4-FFF2-40B4-BE49-F238E27FC236}">
                <a16:creationId xmlns:a16="http://schemas.microsoft.com/office/drawing/2014/main" id="{9B3BF20E-D454-BB73-E266-C67E23B2E7D1}"/>
              </a:ext>
            </a:extLst>
          </p:cNvPr>
          <p:cNvSpPr>
            <a:spLocks noGrp="1"/>
          </p:cNvSpPr>
          <p:nvPr>
            <p:ph idx="1"/>
          </p:nvPr>
        </p:nvSpPr>
        <p:spPr/>
        <p:txBody>
          <a:bodyPr/>
          <a:lstStyle/>
          <a:p>
            <a:r>
              <a:rPr lang="en-US" dirty="0"/>
              <a:t>An indoor pool under the gymnasium</a:t>
            </a:r>
          </a:p>
          <a:p>
            <a:r>
              <a:rPr lang="en-US" dirty="0"/>
              <a:t>A new extension built to the school</a:t>
            </a:r>
          </a:p>
          <a:p>
            <a:r>
              <a:rPr lang="en-US" dirty="0"/>
              <a:t>A roof pool above the gymnasium </a:t>
            </a:r>
          </a:p>
        </p:txBody>
      </p:sp>
    </p:spTree>
    <p:extLst>
      <p:ext uri="{BB962C8B-B14F-4D97-AF65-F5344CB8AC3E}">
        <p14:creationId xmlns:p14="http://schemas.microsoft.com/office/powerpoint/2010/main" val="392874305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48B8-91FF-FFD1-EE1C-02F2EEA6B648}"/>
              </a:ext>
            </a:extLst>
          </p:cNvPr>
          <p:cNvSpPr>
            <a:spLocks noGrp="1"/>
          </p:cNvSpPr>
          <p:nvPr>
            <p:ph type="title"/>
          </p:nvPr>
        </p:nvSpPr>
        <p:spPr/>
        <p:txBody>
          <a:bodyPr/>
          <a:lstStyle/>
          <a:p>
            <a:r>
              <a:rPr lang="en-US" dirty="0"/>
              <a:t>How the Pool will be paid for</a:t>
            </a:r>
          </a:p>
        </p:txBody>
      </p:sp>
      <p:sp>
        <p:nvSpPr>
          <p:cNvPr id="3" name="Content Placeholder 2">
            <a:extLst>
              <a:ext uri="{FF2B5EF4-FFF2-40B4-BE49-F238E27FC236}">
                <a16:creationId xmlns:a16="http://schemas.microsoft.com/office/drawing/2014/main" id="{2CBC412F-0925-E6D0-1FB4-2ED0FA35F46C}"/>
              </a:ext>
            </a:extLst>
          </p:cNvPr>
          <p:cNvSpPr>
            <a:spLocks noGrp="1"/>
          </p:cNvSpPr>
          <p:nvPr>
            <p:ph idx="1"/>
          </p:nvPr>
        </p:nvSpPr>
        <p:spPr/>
        <p:txBody>
          <a:bodyPr/>
          <a:lstStyle/>
          <a:p>
            <a:r>
              <a:rPr lang="en-US" dirty="0"/>
              <a:t>Bake sales</a:t>
            </a:r>
          </a:p>
          <a:p>
            <a:r>
              <a:rPr lang="en-US" dirty="0"/>
              <a:t>Donations(social media/posters/news papers/TV)publicity</a:t>
            </a:r>
          </a:p>
          <a:p>
            <a:r>
              <a:rPr lang="en-US" dirty="0"/>
              <a:t>Garage sales</a:t>
            </a:r>
          </a:p>
          <a:p>
            <a:r>
              <a:rPr lang="en-US" dirty="0"/>
              <a:t>Entrance fees for theatre shows</a:t>
            </a:r>
          </a:p>
          <a:p>
            <a:r>
              <a:rPr lang="en-US" dirty="0"/>
              <a:t>Entrance fees for school fun days</a:t>
            </a:r>
          </a:p>
          <a:p>
            <a:r>
              <a:rPr lang="en-US" dirty="0"/>
              <a:t>Fees for school trips</a:t>
            </a:r>
          </a:p>
          <a:p>
            <a:r>
              <a:rPr lang="en-US" dirty="0"/>
              <a:t>Drama team can put a theatre show for citizens (inside and out of the school)</a:t>
            </a:r>
          </a:p>
        </p:txBody>
      </p:sp>
    </p:spTree>
    <p:extLst>
      <p:ext uri="{BB962C8B-B14F-4D97-AF65-F5344CB8AC3E}">
        <p14:creationId xmlns:p14="http://schemas.microsoft.com/office/powerpoint/2010/main" val="30265765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55B-6008-52C6-65B0-749BFA8F9DDB}"/>
              </a:ext>
            </a:extLst>
          </p:cNvPr>
          <p:cNvSpPr>
            <a:spLocks noGrp="1"/>
          </p:cNvSpPr>
          <p:nvPr>
            <p:ph type="title"/>
          </p:nvPr>
        </p:nvSpPr>
        <p:spPr/>
        <p:txBody>
          <a:bodyPr/>
          <a:lstStyle/>
          <a:p>
            <a:r>
              <a:rPr lang="en-US" dirty="0"/>
              <a:t>Use for a Swimming pool </a:t>
            </a:r>
          </a:p>
        </p:txBody>
      </p:sp>
      <p:sp>
        <p:nvSpPr>
          <p:cNvPr id="3" name="Content Placeholder 2">
            <a:extLst>
              <a:ext uri="{FF2B5EF4-FFF2-40B4-BE49-F238E27FC236}">
                <a16:creationId xmlns:a16="http://schemas.microsoft.com/office/drawing/2014/main" id="{0AE3E8C7-E0C5-8DBF-6871-E7813B2C210E}"/>
              </a:ext>
            </a:extLst>
          </p:cNvPr>
          <p:cNvSpPr>
            <a:spLocks noGrp="1"/>
          </p:cNvSpPr>
          <p:nvPr>
            <p:ph idx="1"/>
          </p:nvPr>
        </p:nvSpPr>
        <p:spPr>
          <a:xfrm>
            <a:off x="1120000" y="1825625"/>
            <a:ext cx="10233800" cy="4921404"/>
          </a:xfrm>
        </p:spPr>
        <p:txBody>
          <a:bodyPr/>
          <a:lstStyle/>
          <a:p>
            <a:r>
              <a:rPr lang="en-US" dirty="0"/>
              <a:t>School reputation, to add more publicity </a:t>
            </a:r>
          </a:p>
          <a:p>
            <a:r>
              <a:rPr lang="en-US" dirty="0"/>
              <a:t>Citizens can rent the pool, which the school can upgrade from the money</a:t>
            </a:r>
          </a:p>
          <a:p>
            <a:r>
              <a:rPr lang="en-US" dirty="0"/>
              <a:t>Students can train in the pool, training to perfect there swimming techniques </a:t>
            </a:r>
          </a:p>
          <a:p>
            <a:r>
              <a:rPr lang="en-US" dirty="0"/>
              <a:t>There can be fun days on the weekend in the school pool for students to enjoy and have as a break</a:t>
            </a:r>
          </a:p>
          <a:p>
            <a:r>
              <a:rPr lang="en-US" dirty="0"/>
              <a:t>There can be a swim class for the school which many citizens look for in schools according to Google</a:t>
            </a:r>
          </a:p>
          <a:p>
            <a:r>
              <a:rPr lang="en-US" dirty="0"/>
              <a:t>The school can open a swim team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431813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546A-8D9E-731F-B0E9-D3810CF7D3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D0FDBB-3A1D-86F4-269D-ABEB1592807A}"/>
              </a:ext>
            </a:extLst>
          </p:cNvPr>
          <p:cNvSpPr>
            <a:spLocks noGrp="1"/>
          </p:cNvSpPr>
          <p:nvPr>
            <p:ph idx="1"/>
          </p:nvPr>
        </p:nvSpPr>
        <p:spPr>
          <a:xfrm>
            <a:off x="230820" y="2778710"/>
            <a:ext cx="12192000" cy="4685515"/>
          </a:xfrm>
        </p:spPr>
        <p:txBody>
          <a:bodyPr>
            <a:normAutofit/>
          </a:bodyPr>
          <a:lstStyle/>
          <a:p>
            <a:pPr marL="0" indent="0">
              <a:buNone/>
            </a:pPr>
            <a:r>
              <a:rPr lang="en-US" sz="7200" dirty="0"/>
              <a:t>THANK YOU FOR LISTENING!</a:t>
            </a:r>
          </a:p>
        </p:txBody>
      </p:sp>
      <p:pic>
        <p:nvPicPr>
          <p:cNvPr id="16" name="Picture 15">
            <a:extLst>
              <a:ext uri="{FF2B5EF4-FFF2-40B4-BE49-F238E27FC236}">
                <a16:creationId xmlns:a16="http://schemas.microsoft.com/office/drawing/2014/main" id="{CCA26897-31DD-E36E-F377-7E3AC5993D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32450" y="3617650"/>
            <a:ext cx="4459549" cy="3240350"/>
          </a:xfrm>
          <a:prstGeom prst="rect">
            <a:avLst/>
          </a:prstGeom>
        </p:spPr>
      </p:pic>
      <p:pic>
        <p:nvPicPr>
          <p:cNvPr id="18" name="Picture 17">
            <a:extLst>
              <a:ext uri="{FF2B5EF4-FFF2-40B4-BE49-F238E27FC236}">
                <a16:creationId xmlns:a16="http://schemas.microsoft.com/office/drawing/2014/main" id="{139E5091-3D6A-565C-952F-A53C3690E426}"/>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1" y="0"/>
            <a:ext cx="3977196" cy="2911876"/>
          </a:xfrm>
          <a:prstGeom prst="rect">
            <a:avLst/>
          </a:prstGeom>
        </p:spPr>
      </p:pic>
    </p:spTree>
    <p:extLst>
      <p:ext uri="{BB962C8B-B14F-4D97-AF65-F5344CB8AC3E}">
        <p14:creationId xmlns:p14="http://schemas.microsoft.com/office/powerpoint/2010/main" val="3471226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216</TotalTime>
  <Words>594</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Depth</vt:lpstr>
      <vt:lpstr>School Pool</vt:lpstr>
      <vt:lpstr>PowerPoint Presentation</vt:lpstr>
      <vt:lpstr>PowerPoint Presentation</vt:lpstr>
      <vt:lpstr>Price Range for a (25 yards)/(75 feet) Pool:-Most commonly used in schools</vt:lpstr>
      <vt:lpstr>Age groups for the pool</vt:lpstr>
      <vt:lpstr>Locations Recommended by Survey</vt:lpstr>
      <vt:lpstr>How the Pool will be paid for</vt:lpstr>
      <vt:lpstr>Use for a Swimming pool </vt:lpstr>
      <vt:lpstr>PowerPoint Presentation</vt:lpstr>
      <vt:lpstr>Recourses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Pool</dc:title>
  <dc:creator>deema ammari</dc:creator>
  <cp:lastModifiedBy>deema ammari</cp:lastModifiedBy>
  <cp:revision>2</cp:revision>
  <dcterms:created xsi:type="dcterms:W3CDTF">2023-03-17T16:54:39Z</dcterms:created>
  <dcterms:modified xsi:type="dcterms:W3CDTF">2023-03-18T07:32:45Z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