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C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77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7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4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1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8D48-EBB5-4FB1-B498-30747952566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B91C-EB31-48D4-B0BB-EC2C4E6E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circuit-construction-kit-dc-virtual-lab/latest/circuit-construction-kit-dc-virtual-lab_e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1010543">
            <a:off x="4861022" y="-1271016"/>
            <a:ext cx="748239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010543">
            <a:off x="977409" y="-1855149"/>
            <a:ext cx="1380645" cy="6615997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010543">
            <a:off x="2244364" y="-632363"/>
            <a:ext cx="1740673" cy="6940958"/>
          </a:xfrm>
          <a:prstGeom prst="roundRect">
            <a:avLst>
              <a:gd name="adj" fmla="val 49089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3" y="1644317"/>
            <a:ext cx="8791575" cy="2387600"/>
          </a:xfrm>
        </p:spPr>
        <p:txBody>
          <a:bodyPr>
            <a:normAutofit/>
          </a:bodyPr>
          <a:lstStyle/>
          <a:p>
            <a:r>
              <a:rPr lang="en-US" sz="6400" dirty="0" smtClean="0">
                <a:solidFill>
                  <a:schemeClr val="bg2">
                    <a:lumMod val="50000"/>
                  </a:schemeClr>
                </a:solidFill>
              </a:rPr>
              <a:t>Electric circuits</a:t>
            </a:r>
            <a:endParaRPr lang="en-US" sz="6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453" y="2485937"/>
            <a:ext cx="8791575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Made by: </a:t>
            </a:r>
            <a:r>
              <a:rPr lang="en-US" dirty="0" err="1" smtClean="0">
                <a:solidFill>
                  <a:schemeClr val="bg1"/>
                </a:solidFill>
              </a:rPr>
              <a:t>saif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fashho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sami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abbasi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860" t="5769" r="41742" b="148"/>
          <a:stretch/>
        </p:blipFill>
        <p:spPr>
          <a:xfrm>
            <a:off x="5967851" y="0"/>
            <a:ext cx="6321278" cy="6555972"/>
          </a:xfrm>
          <a:custGeom>
            <a:avLst/>
            <a:gdLst>
              <a:gd name="connsiteX0" fmla="*/ 3470729 w 6321278"/>
              <a:gd name="connsiteY0" fmla="*/ 5657336 h 6555972"/>
              <a:gd name="connsiteX1" fmla="*/ 4127536 w 6321278"/>
              <a:gd name="connsiteY1" fmla="*/ 6188058 h 6555972"/>
              <a:gd name="connsiteX2" fmla="*/ 4015363 w 6321278"/>
              <a:gd name="connsiteY2" fmla="*/ 6484790 h 6555972"/>
              <a:gd name="connsiteX3" fmla="*/ 3942679 w 6321278"/>
              <a:gd name="connsiteY3" fmla="*/ 6555972 h 6555972"/>
              <a:gd name="connsiteX4" fmla="*/ 2998778 w 6321278"/>
              <a:gd name="connsiteY4" fmla="*/ 6555972 h 6555972"/>
              <a:gd name="connsiteX5" fmla="*/ 2926094 w 6321278"/>
              <a:gd name="connsiteY5" fmla="*/ 6484790 h 6555972"/>
              <a:gd name="connsiteX6" fmla="*/ 2813922 w 6321278"/>
              <a:gd name="connsiteY6" fmla="*/ 6188058 h 6555972"/>
              <a:gd name="connsiteX7" fmla="*/ 3470729 w 6321278"/>
              <a:gd name="connsiteY7" fmla="*/ 5657336 h 6555972"/>
              <a:gd name="connsiteX8" fmla="*/ 480122 w 6321278"/>
              <a:gd name="connsiteY8" fmla="*/ 4934674 h 6555972"/>
              <a:gd name="connsiteX9" fmla="*/ 960243 w 6321278"/>
              <a:gd name="connsiteY9" fmla="*/ 5465395 h 6555972"/>
              <a:gd name="connsiteX10" fmla="*/ 480122 w 6321278"/>
              <a:gd name="connsiteY10" fmla="*/ 5996117 h 6555972"/>
              <a:gd name="connsiteX11" fmla="*/ 1 w 6321278"/>
              <a:gd name="connsiteY11" fmla="*/ 5465396 h 6555972"/>
              <a:gd name="connsiteX12" fmla="*/ 480122 w 6321278"/>
              <a:gd name="connsiteY12" fmla="*/ 4934674 h 6555972"/>
              <a:gd name="connsiteX13" fmla="*/ 5235394 w 6321278"/>
              <a:gd name="connsiteY13" fmla="*/ 4851064 h 6555972"/>
              <a:gd name="connsiteX14" fmla="*/ 5686943 w 6321278"/>
              <a:gd name="connsiteY14" fmla="*/ 5381786 h 6555972"/>
              <a:gd name="connsiteX15" fmla="*/ 5235394 w 6321278"/>
              <a:gd name="connsiteY15" fmla="*/ 5912508 h 6555972"/>
              <a:gd name="connsiteX16" fmla="*/ 4783845 w 6321278"/>
              <a:gd name="connsiteY16" fmla="*/ 5381786 h 6555972"/>
              <a:gd name="connsiteX17" fmla="*/ 5235394 w 6321278"/>
              <a:gd name="connsiteY17" fmla="*/ 4851064 h 6555972"/>
              <a:gd name="connsiteX18" fmla="*/ 6009588 w 6321278"/>
              <a:gd name="connsiteY18" fmla="*/ 1972751 h 6555972"/>
              <a:gd name="connsiteX19" fmla="*/ 6077245 w 6321278"/>
              <a:gd name="connsiteY19" fmla="*/ 1985456 h 6555972"/>
              <a:gd name="connsiteX20" fmla="*/ 6307376 w 6321278"/>
              <a:gd name="connsiteY20" fmla="*/ 2407407 h 6555972"/>
              <a:gd name="connsiteX21" fmla="*/ 5717115 w 6321278"/>
              <a:gd name="connsiteY21" fmla="*/ 4413967 h 6555972"/>
              <a:gd name="connsiteX22" fmla="*/ 5295164 w 6321278"/>
              <a:gd name="connsiteY22" fmla="*/ 4644098 h 6555972"/>
              <a:gd name="connsiteX23" fmla="*/ 5065033 w 6321278"/>
              <a:gd name="connsiteY23" fmla="*/ 4222147 h 6555972"/>
              <a:gd name="connsiteX24" fmla="*/ 5655294 w 6321278"/>
              <a:gd name="connsiteY24" fmla="*/ 2215587 h 6555972"/>
              <a:gd name="connsiteX25" fmla="*/ 6009588 w 6321278"/>
              <a:gd name="connsiteY25" fmla="*/ 1972751 h 6555972"/>
              <a:gd name="connsiteX26" fmla="*/ 4778043 w 6321278"/>
              <a:gd name="connsiteY26" fmla="*/ 1005185 h 6555972"/>
              <a:gd name="connsiteX27" fmla="*/ 4926162 w 6321278"/>
              <a:gd name="connsiteY27" fmla="*/ 1033000 h 6555972"/>
              <a:gd name="connsiteX28" fmla="*/ 5429979 w 6321278"/>
              <a:gd name="connsiteY28" fmla="*/ 1956760 h 6555972"/>
              <a:gd name="connsiteX29" fmla="*/ 4541300 w 6321278"/>
              <a:gd name="connsiteY29" fmla="*/ 4977778 h 6555972"/>
              <a:gd name="connsiteX30" fmla="*/ 3617540 w 6321278"/>
              <a:gd name="connsiteY30" fmla="*/ 5481595 h 6555972"/>
              <a:gd name="connsiteX31" fmla="*/ 3113723 w 6321278"/>
              <a:gd name="connsiteY31" fmla="*/ 4557835 h 6555972"/>
              <a:gd name="connsiteX32" fmla="*/ 4002402 w 6321278"/>
              <a:gd name="connsiteY32" fmla="*/ 1536816 h 6555972"/>
              <a:gd name="connsiteX33" fmla="*/ 4778043 w 6321278"/>
              <a:gd name="connsiteY33" fmla="*/ 1005185 h 6555972"/>
              <a:gd name="connsiteX34" fmla="*/ 3067054 w 6321278"/>
              <a:gd name="connsiteY34" fmla="*/ 568786 h 6555972"/>
              <a:gd name="connsiteX35" fmla="*/ 3215134 w 6321278"/>
              <a:gd name="connsiteY35" fmla="*/ 596594 h 6555972"/>
              <a:gd name="connsiteX36" fmla="*/ 3718817 w 6321278"/>
              <a:gd name="connsiteY36" fmla="*/ 1520109 h 6555972"/>
              <a:gd name="connsiteX37" fmla="*/ 2592070 w 6321278"/>
              <a:gd name="connsiteY37" fmla="*/ 5350425 h 6555972"/>
              <a:gd name="connsiteX38" fmla="*/ 1668554 w 6321278"/>
              <a:gd name="connsiteY38" fmla="*/ 5854109 h 6555972"/>
              <a:gd name="connsiteX39" fmla="*/ 1668556 w 6321278"/>
              <a:gd name="connsiteY39" fmla="*/ 5854108 h 6555972"/>
              <a:gd name="connsiteX40" fmla="*/ 1164872 w 6321278"/>
              <a:gd name="connsiteY40" fmla="*/ 4930592 h 6555972"/>
              <a:gd name="connsiteX41" fmla="*/ 2291619 w 6321278"/>
              <a:gd name="connsiteY41" fmla="*/ 1100276 h 6555972"/>
              <a:gd name="connsiteX42" fmla="*/ 3067054 w 6321278"/>
              <a:gd name="connsiteY42" fmla="*/ 568786 h 6555972"/>
              <a:gd name="connsiteX43" fmla="*/ 1951069 w 6321278"/>
              <a:gd name="connsiteY43" fmla="*/ 1387 h 6555972"/>
              <a:gd name="connsiteX44" fmla="*/ 2029407 w 6321278"/>
              <a:gd name="connsiteY44" fmla="*/ 16098 h 6555972"/>
              <a:gd name="connsiteX45" fmla="*/ 2295872 w 6321278"/>
              <a:gd name="connsiteY45" fmla="*/ 504668 h 6555972"/>
              <a:gd name="connsiteX46" fmla="*/ 1111677 w 6321278"/>
              <a:gd name="connsiteY46" fmla="*/ 4530275 h 6555972"/>
              <a:gd name="connsiteX47" fmla="*/ 623107 w 6321278"/>
              <a:gd name="connsiteY47" fmla="*/ 4796739 h 6555972"/>
              <a:gd name="connsiteX48" fmla="*/ 623109 w 6321278"/>
              <a:gd name="connsiteY48" fmla="*/ 4796738 h 6555972"/>
              <a:gd name="connsiteX49" fmla="*/ 356644 w 6321278"/>
              <a:gd name="connsiteY49" fmla="*/ 4308169 h 6555972"/>
              <a:gd name="connsiteX50" fmla="*/ 1540838 w 6321278"/>
              <a:gd name="connsiteY50" fmla="*/ 282563 h 6555972"/>
              <a:gd name="connsiteX51" fmla="*/ 1873733 w 6321278"/>
              <a:gd name="connsiteY51" fmla="*/ 2538 h 6555972"/>
              <a:gd name="connsiteX52" fmla="*/ 1951069 w 6321278"/>
              <a:gd name="connsiteY52" fmla="*/ 1387 h 655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321278" h="6555972">
                <a:moveTo>
                  <a:pt x="3470729" y="5657336"/>
                </a:moveTo>
                <a:cubicBezTo>
                  <a:pt x="3833473" y="5657336"/>
                  <a:pt x="4127536" y="5894948"/>
                  <a:pt x="4127536" y="6188058"/>
                </a:cubicBezTo>
                <a:cubicBezTo>
                  <a:pt x="4127536" y="6297974"/>
                  <a:pt x="4086183" y="6400086"/>
                  <a:pt x="4015363" y="6484790"/>
                </a:cubicBezTo>
                <a:lnTo>
                  <a:pt x="3942679" y="6555972"/>
                </a:lnTo>
                <a:lnTo>
                  <a:pt x="2998778" y="6555972"/>
                </a:lnTo>
                <a:lnTo>
                  <a:pt x="2926094" y="6484790"/>
                </a:lnTo>
                <a:cubicBezTo>
                  <a:pt x="2855275" y="6400086"/>
                  <a:pt x="2813922" y="6297974"/>
                  <a:pt x="2813922" y="6188058"/>
                </a:cubicBezTo>
                <a:cubicBezTo>
                  <a:pt x="2813922" y="5894948"/>
                  <a:pt x="3107985" y="5657336"/>
                  <a:pt x="3470729" y="5657336"/>
                </a:cubicBezTo>
                <a:close/>
                <a:moveTo>
                  <a:pt x="480122" y="4934674"/>
                </a:moveTo>
                <a:cubicBezTo>
                  <a:pt x="745286" y="4934674"/>
                  <a:pt x="960243" y="5172286"/>
                  <a:pt x="960243" y="5465395"/>
                </a:cubicBezTo>
                <a:cubicBezTo>
                  <a:pt x="960243" y="5758505"/>
                  <a:pt x="745286" y="5996118"/>
                  <a:pt x="480122" y="5996117"/>
                </a:cubicBezTo>
                <a:cubicBezTo>
                  <a:pt x="214958" y="5996118"/>
                  <a:pt x="0" y="5758506"/>
                  <a:pt x="1" y="5465396"/>
                </a:cubicBezTo>
                <a:cubicBezTo>
                  <a:pt x="1" y="5172286"/>
                  <a:pt x="214958" y="4934674"/>
                  <a:pt x="480122" y="4934674"/>
                </a:cubicBezTo>
                <a:close/>
                <a:moveTo>
                  <a:pt x="5235394" y="4851064"/>
                </a:moveTo>
                <a:cubicBezTo>
                  <a:pt x="5484778" y="4851064"/>
                  <a:pt x="5686942" y="5088676"/>
                  <a:pt x="5686943" y="5381786"/>
                </a:cubicBezTo>
                <a:cubicBezTo>
                  <a:pt x="5686943" y="5674896"/>
                  <a:pt x="5484778" y="5912508"/>
                  <a:pt x="5235394" y="5912508"/>
                </a:cubicBezTo>
                <a:cubicBezTo>
                  <a:pt x="4986009" y="5912508"/>
                  <a:pt x="4783845" y="5674896"/>
                  <a:pt x="4783845" y="5381786"/>
                </a:cubicBezTo>
                <a:cubicBezTo>
                  <a:pt x="4783845" y="5088676"/>
                  <a:pt x="4986010" y="4851064"/>
                  <a:pt x="5235394" y="4851064"/>
                </a:cubicBezTo>
                <a:close/>
                <a:moveTo>
                  <a:pt x="6009588" y="1972751"/>
                </a:moveTo>
                <a:cubicBezTo>
                  <a:pt x="6032090" y="1974651"/>
                  <a:pt x="6054736" y="1978835"/>
                  <a:pt x="6077245" y="1985456"/>
                </a:cubicBezTo>
                <a:cubicBezTo>
                  <a:pt x="6257313" y="2038425"/>
                  <a:pt x="6360346" y="2227340"/>
                  <a:pt x="6307376" y="2407407"/>
                </a:cubicBezTo>
                <a:lnTo>
                  <a:pt x="5717115" y="4413967"/>
                </a:lnTo>
                <a:cubicBezTo>
                  <a:pt x="5664146" y="4594035"/>
                  <a:pt x="5475233" y="4697067"/>
                  <a:pt x="5295164" y="4644098"/>
                </a:cubicBezTo>
                <a:cubicBezTo>
                  <a:pt x="5115097" y="4591129"/>
                  <a:pt x="5012064" y="4402215"/>
                  <a:pt x="5065033" y="4222147"/>
                </a:cubicBezTo>
                <a:lnTo>
                  <a:pt x="5655294" y="2215587"/>
                </a:lnTo>
                <a:cubicBezTo>
                  <a:pt x="5701643" y="2058028"/>
                  <a:pt x="5852073" y="1959448"/>
                  <a:pt x="6009588" y="1972751"/>
                </a:cubicBezTo>
                <a:close/>
                <a:moveTo>
                  <a:pt x="4778043" y="1005185"/>
                </a:moveTo>
                <a:cubicBezTo>
                  <a:pt x="4827306" y="1009345"/>
                  <a:pt x="4876885" y="1018504"/>
                  <a:pt x="4926162" y="1033000"/>
                </a:cubicBezTo>
                <a:cubicBezTo>
                  <a:pt x="5320378" y="1148963"/>
                  <a:pt x="5545943" y="1562545"/>
                  <a:pt x="5429979" y="1956760"/>
                </a:cubicBezTo>
                <a:lnTo>
                  <a:pt x="4541300" y="4977778"/>
                </a:lnTo>
                <a:cubicBezTo>
                  <a:pt x="4425336" y="5371993"/>
                  <a:pt x="4011754" y="5597559"/>
                  <a:pt x="3617540" y="5481595"/>
                </a:cubicBezTo>
                <a:cubicBezTo>
                  <a:pt x="3223325" y="5365631"/>
                  <a:pt x="2997759" y="4952049"/>
                  <a:pt x="3113723" y="4557835"/>
                </a:cubicBezTo>
                <a:lnTo>
                  <a:pt x="4002402" y="1536816"/>
                </a:lnTo>
                <a:cubicBezTo>
                  <a:pt x="4103872" y="1191878"/>
                  <a:pt x="4433203" y="976062"/>
                  <a:pt x="4778043" y="1005185"/>
                </a:cubicBezTo>
                <a:close/>
                <a:moveTo>
                  <a:pt x="3067054" y="568786"/>
                </a:moveTo>
                <a:cubicBezTo>
                  <a:pt x="3116304" y="572945"/>
                  <a:pt x="3165870" y="582102"/>
                  <a:pt x="3215134" y="596594"/>
                </a:cubicBezTo>
                <a:cubicBezTo>
                  <a:pt x="3609244" y="712527"/>
                  <a:pt x="3834751" y="1126000"/>
                  <a:pt x="3718817" y="1520109"/>
                </a:cubicBezTo>
                <a:cubicBezTo>
                  <a:pt x="3343234" y="2796882"/>
                  <a:pt x="2967652" y="4073653"/>
                  <a:pt x="2592070" y="5350425"/>
                </a:cubicBezTo>
                <a:cubicBezTo>
                  <a:pt x="2476137" y="5744536"/>
                  <a:pt x="2062664" y="5970042"/>
                  <a:pt x="1668554" y="5854109"/>
                </a:cubicBezTo>
                <a:lnTo>
                  <a:pt x="1668556" y="5854108"/>
                </a:lnTo>
                <a:cubicBezTo>
                  <a:pt x="1274446" y="5738175"/>
                  <a:pt x="1048939" y="5324702"/>
                  <a:pt x="1164872" y="4930592"/>
                </a:cubicBezTo>
                <a:lnTo>
                  <a:pt x="2291619" y="1100276"/>
                </a:lnTo>
                <a:cubicBezTo>
                  <a:pt x="2393060" y="755431"/>
                  <a:pt x="2722305" y="539672"/>
                  <a:pt x="3067054" y="568786"/>
                </a:cubicBezTo>
                <a:close/>
                <a:moveTo>
                  <a:pt x="1951069" y="1387"/>
                </a:moveTo>
                <a:cubicBezTo>
                  <a:pt x="1977123" y="3587"/>
                  <a:pt x="2003345" y="8432"/>
                  <a:pt x="2029407" y="16098"/>
                </a:cubicBezTo>
                <a:cubicBezTo>
                  <a:pt x="2237904" y="77430"/>
                  <a:pt x="2357204" y="296171"/>
                  <a:pt x="2295872" y="504668"/>
                </a:cubicBezTo>
                <a:cubicBezTo>
                  <a:pt x="1901140" y="1846537"/>
                  <a:pt x="1506408" y="3188405"/>
                  <a:pt x="1111677" y="4530275"/>
                </a:cubicBezTo>
                <a:cubicBezTo>
                  <a:pt x="1050344" y="4738772"/>
                  <a:pt x="831605" y="4858072"/>
                  <a:pt x="623107" y="4796739"/>
                </a:cubicBezTo>
                <a:lnTo>
                  <a:pt x="623109" y="4796738"/>
                </a:lnTo>
                <a:cubicBezTo>
                  <a:pt x="414611" y="4735406"/>
                  <a:pt x="295311" y="4516666"/>
                  <a:pt x="356644" y="4308169"/>
                </a:cubicBezTo>
                <a:lnTo>
                  <a:pt x="1540838" y="282563"/>
                </a:lnTo>
                <a:cubicBezTo>
                  <a:pt x="1586837" y="126189"/>
                  <a:pt x="1721378" y="19990"/>
                  <a:pt x="1873733" y="2538"/>
                </a:cubicBezTo>
                <a:cubicBezTo>
                  <a:pt x="1899126" y="-370"/>
                  <a:pt x="1925013" y="-814"/>
                  <a:pt x="1951069" y="1387"/>
                </a:cubicBezTo>
                <a:close/>
              </a:path>
            </a:pathLst>
          </a:custGeom>
        </p:spPr>
      </p:pic>
      <p:sp>
        <p:nvSpPr>
          <p:cNvPr id="4" name="Oval 3"/>
          <p:cNvSpPr/>
          <p:nvPr/>
        </p:nvSpPr>
        <p:spPr>
          <a:xfrm>
            <a:off x="7916091" y="313509"/>
            <a:ext cx="5225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1375" y="4662252"/>
            <a:ext cx="1014785" cy="1229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7866" y="5247146"/>
            <a:ext cx="954414" cy="980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09" y="695622"/>
            <a:ext cx="7620000" cy="4543425"/>
          </a:xfrm>
          <a:prstGeom prst="rect">
            <a:avLst/>
          </a:prstGeom>
        </p:spPr>
      </p:pic>
      <p:sp>
        <p:nvSpPr>
          <p:cNvPr id="2" name="U-Turn Arrow 1">
            <a:hlinkClick r:id="rId3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1497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96931" y="5172670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22365" y="525657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3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91" y="1972492"/>
            <a:ext cx="6064834" cy="3618684"/>
          </a:xfrm>
          <a:prstGeom prst="rect">
            <a:avLst/>
          </a:prstGeom>
        </p:spPr>
      </p:pic>
      <p:sp>
        <p:nvSpPr>
          <p:cNvPr id="3" name="U-Turn Arrow 2">
            <a:hlinkClick r:id="rId3" action="ppaction://hlinksldjump"/>
          </p:cNvPr>
          <p:cNvSpPr/>
          <p:nvPr/>
        </p:nvSpPr>
        <p:spPr>
          <a:xfrm rot="10800000">
            <a:off x="86084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U-Turn Arrow 4">
            <a:hlinkClick r:id="rId4" action="ppaction://hlinksldjump"/>
          </p:cNvPr>
          <p:cNvSpPr/>
          <p:nvPr/>
        </p:nvSpPr>
        <p:spPr>
          <a:xfrm rot="10800000">
            <a:off x="9522822" y="6096000"/>
            <a:ext cx="914400" cy="666206"/>
          </a:xfrm>
          <a:prstGeom prst="uturnArrow">
            <a:avLst>
              <a:gd name="adj1" fmla="val 25000"/>
              <a:gd name="adj2" fmla="val 25000"/>
              <a:gd name="adj3" fmla="val 3922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-Turn Arrow 5">
            <a:hlinkClick r:id="rId5" action="ppaction://hlinksldjump"/>
          </p:cNvPr>
          <p:cNvSpPr/>
          <p:nvPr/>
        </p:nvSpPr>
        <p:spPr>
          <a:xfrm rot="10800000">
            <a:off x="10659291" y="5943600"/>
            <a:ext cx="875212" cy="66620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69985" y="5172670"/>
            <a:ext cx="159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9760346" y="5353373"/>
            <a:ext cx="566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8706734" y="5353373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9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circuit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62105"/>
            <a:ext cx="9905999" cy="2113507"/>
          </a:xfrm>
        </p:spPr>
        <p:txBody>
          <a:bodyPr>
            <a:noAutofit/>
          </a:bodyPr>
          <a:lstStyle/>
          <a:p>
            <a:pPr lvl="1"/>
            <a:r>
              <a:rPr lang="en-US" sz="5000" dirty="0" smtClean="0">
                <a:hlinkClick r:id="rId2"/>
              </a:rPr>
              <a:t>https://phet.colorado.edu/sims/html/circuit-construction-kit-dc-virtual-lab/latest/circuit-construction-kit-dc-virtual-lab_en.html</a:t>
            </a:r>
            <a:r>
              <a:rPr lang="en-US" sz="5000" dirty="0" smtClean="0"/>
              <a:t>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923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05872"/>
            <a:ext cx="9905998" cy="1478570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850468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A circuit is a complete path around which electricity can flow. It must include a source of electricity, such as a battery. Materials that allow electric current to pass through them easily, called conductors, can be used to link the positive and negative ends of a battery, creating a circuit.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79" b="8809"/>
          <a:stretch/>
        </p:blipFill>
        <p:spPr>
          <a:xfrm>
            <a:off x="3375211" y="3650587"/>
            <a:ext cx="4141695" cy="283089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4117694" y="6441140"/>
            <a:ext cx="28613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5" y="709068"/>
            <a:ext cx="10515600" cy="1325563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is a circuit made up of?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 circuit is made up of a wire, a cell ,a battery ,a lamp, a switch, a buzzer and a motor.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3890011"/>
            <a:ext cx="756339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872" y="363024"/>
            <a:ext cx="9905998" cy="147857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What does a cell contain?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859" y="2084281"/>
            <a:ext cx="3699529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 cell has a positive and a negative terminal. If you connect cells together in a battery it will work but if you connect them to the same sides it will not work.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492" y="1940958"/>
            <a:ext cx="7117508" cy="428503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9291918" y="3657599"/>
            <a:ext cx="645459" cy="8740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5741894" y="3388659"/>
            <a:ext cx="578224" cy="99508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How can you measure current?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You can measure current using ammeter in amperes (A) smaller currents are measured in milliamps(mA) 1mA is =to 0.001A.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The circuits symbol for ammeter is 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69" b="16259"/>
          <a:stretch/>
        </p:blipFill>
        <p:spPr>
          <a:xfrm>
            <a:off x="5678612" y="2780083"/>
            <a:ext cx="6000750" cy="216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87" t="19546" r="16837" b="21315"/>
          <a:stretch/>
        </p:blipFill>
        <p:spPr>
          <a:xfrm>
            <a:off x="1658982" y="3992253"/>
            <a:ext cx="427155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10744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a circuit with a single loop is called a series circuit.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In a series circuit if one lamp breaks then all </a:t>
            </a:r>
            <a:r>
              <a:rPr lang="en-US" sz="3600" dirty="0" err="1" smtClean="0">
                <a:solidFill>
                  <a:schemeClr val="bg1"/>
                </a:solidFill>
              </a:rPr>
              <a:t>lmaps</a:t>
            </a:r>
            <a:r>
              <a:rPr lang="en-US" sz="3600" dirty="0" smtClean="0">
                <a:solidFill>
                  <a:schemeClr val="bg1"/>
                </a:solidFill>
              </a:rPr>
              <a:t> will go out(break).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single loop called</a:t>
            </a:r>
            <a:r>
              <a:rPr lang="en-US" sz="7200" b="1" i="1" dirty="0">
                <a:solidFill>
                  <a:schemeClr val="bg1"/>
                </a:solidFill>
              </a:rPr>
              <a:t> 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311" t="7456" r="1258" b="8796"/>
          <a:stretch/>
        </p:blipFill>
        <p:spPr>
          <a:xfrm>
            <a:off x="5120640" y="3910660"/>
            <a:ext cx="5826034" cy="285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3554" y="3842658"/>
            <a:ext cx="2103120" cy="986260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0309" y="4123522"/>
            <a:ext cx="914400" cy="1410789"/>
          </a:xfrm>
          <a:prstGeom prst="rect">
            <a:avLst/>
          </a:prstGeom>
          <a:solidFill>
            <a:srgbClr val="EBEDEC"/>
          </a:solidFill>
          <a:ln>
            <a:solidFill>
              <a:srgbClr val="EB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00309" y="5334511"/>
            <a:ext cx="8948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is a circuit</a:t>
            </a:r>
            <a:r>
              <a:rPr lang="en-US" sz="7200" b="1" i="1" dirty="0" smtClean="0">
                <a:solidFill>
                  <a:schemeClr val="bg1"/>
                </a:solidFill>
              </a:rPr>
              <a:t>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97088"/>
            <a:ext cx="3966165" cy="3694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hlinkClick r:id="rId2" action="ppaction://hlinksldjump"/>
              </a:rPr>
              <a:t>A circuit is a complete path around which electricity can flow. It must include a source of electricity, such as a battery.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412" y="2209689"/>
            <a:ext cx="421383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 contains multiple pathways, or branches. Each device in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is on a separate branch. The current flowing through a </a:t>
            </a:r>
            <a:r>
              <a:rPr lang="en-US" sz="2800" dirty="0" smtClean="0">
                <a:solidFill>
                  <a:schemeClr val="bg1"/>
                </a:solidFill>
                <a:hlinkClick r:id="rId3" action="ppaction://hlinksldjump"/>
              </a:rPr>
              <a:t>circuit </a:t>
            </a:r>
            <a:r>
              <a:rPr lang="en-US" sz="2800" dirty="0">
                <a:solidFill>
                  <a:schemeClr val="bg1"/>
                </a:solidFill>
                <a:hlinkClick r:id="rId3" action="ppaction://hlinksldjump"/>
              </a:rPr>
              <a:t>divides as it reaches each branch.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21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What does 1mA equals to 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72" y="2876505"/>
            <a:ext cx="9905999" cy="3541714"/>
          </a:xfrm>
        </p:spPr>
        <p:txBody>
          <a:bodyPr/>
          <a:lstStyle/>
          <a:p>
            <a:r>
              <a:rPr lang="en-US" sz="5000" dirty="0" smtClean="0">
                <a:hlinkClick r:id="rId2" action="ppaction://hlinksldjump"/>
              </a:rPr>
              <a:t>0.01A</a:t>
            </a:r>
            <a:r>
              <a:rPr lang="en-US" dirty="0" smtClean="0"/>
              <a:t>                                                                      </a:t>
            </a:r>
            <a:r>
              <a:rPr lang="en-US" sz="5000" dirty="0" smtClean="0">
                <a:hlinkClick r:id="rId3" action="ppaction://hlinksldjump"/>
              </a:rPr>
              <a:t>0.001A</a:t>
            </a:r>
            <a:endParaRPr lang="en-US" sz="5000" dirty="0"/>
          </a:p>
        </p:txBody>
      </p:sp>
      <p:sp>
        <p:nvSpPr>
          <p:cNvPr id="4" name="AutoShape 2" descr="Wrong' or 'Wrongly'? - Quick and Dirty Ti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Which one is the symbol for a cell</a:t>
            </a:r>
            <a:r>
              <a:rPr lang="en-US" sz="7200" b="1" i="1" dirty="0">
                <a:solidFill>
                  <a:schemeClr val="bg1"/>
                </a:solidFill>
              </a:rPr>
              <a:t>?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87006" y="2658790"/>
            <a:ext cx="4250746" cy="35417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24689"/>
          <a:stretch/>
        </p:blipFill>
        <p:spPr>
          <a:xfrm>
            <a:off x="781781" y="2708073"/>
            <a:ext cx="6051058" cy="34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170</TotalTime>
  <Words>206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Electric circuits</vt:lpstr>
      <vt:lpstr>What is a circuit?</vt:lpstr>
      <vt:lpstr>What is a circuit made up of?</vt:lpstr>
      <vt:lpstr>What does a cell contain?</vt:lpstr>
      <vt:lpstr>How can you measure current?</vt:lpstr>
      <vt:lpstr>What is a single loop called ?</vt:lpstr>
      <vt:lpstr>What is a circuit ?</vt:lpstr>
      <vt:lpstr>What does 1mA equals to ?</vt:lpstr>
      <vt:lpstr>Which one is the symbol for a cell?</vt:lpstr>
      <vt:lpstr>PowerPoint Presentation</vt:lpstr>
      <vt:lpstr>PowerPoint Presentation</vt:lpstr>
      <vt:lpstr>This is a circuit simulation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circuits</dc:title>
  <dc:creator>USER</dc:creator>
  <cp:lastModifiedBy>USER</cp:lastModifiedBy>
  <cp:revision>21</cp:revision>
  <dcterms:created xsi:type="dcterms:W3CDTF">2023-03-06T17:08:11Z</dcterms:created>
  <dcterms:modified xsi:type="dcterms:W3CDTF">2023-03-13T17:38:37Z</dcterms:modified>
</cp:coreProperties>
</file>