
<file path=[Content_Types].xml><?xml version="1.0" encoding="utf-8"?>
<Types xmlns="http://schemas.openxmlformats.org/package/2006/content-types">
  <Default Extension="1"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874"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452C4D39-FDF0-4854-8F33-A913FB4E6013}" type="datetimeFigureOut">
              <a:rPr lang="en-US" smtClean="0"/>
              <a:t>3/17/2023</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66C11CA-7787-4F6F-9457-394358877070}"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4440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2C4D39-FDF0-4854-8F33-A913FB4E6013}"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C11CA-7787-4F6F-9457-394358877070}" type="slidenum">
              <a:rPr lang="en-US" smtClean="0"/>
              <a:t>‹#›</a:t>
            </a:fld>
            <a:endParaRPr lang="en-US"/>
          </a:p>
        </p:txBody>
      </p:sp>
    </p:spTree>
    <p:extLst>
      <p:ext uri="{BB962C8B-B14F-4D97-AF65-F5344CB8AC3E}">
        <p14:creationId xmlns:p14="http://schemas.microsoft.com/office/powerpoint/2010/main" val="480523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2C4D39-FDF0-4854-8F33-A913FB4E6013}"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C11CA-7787-4F6F-9457-394358877070}" type="slidenum">
              <a:rPr lang="en-US" smtClean="0"/>
              <a:t>‹#›</a:t>
            </a:fld>
            <a:endParaRPr lang="en-US"/>
          </a:p>
        </p:txBody>
      </p:sp>
    </p:spTree>
    <p:extLst>
      <p:ext uri="{BB962C8B-B14F-4D97-AF65-F5344CB8AC3E}">
        <p14:creationId xmlns:p14="http://schemas.microsoft.com/office/powerpoint/2010/main" val="2506558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2C4D39-FDF0-4854-8F33-A913FB4E6013}"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C11CA-7787-4F6F-9457-394358877070}" type="slidenum">
              <a:rPr lang="en-US" smtClean="0"/>
              <a:t>‹#›</a:t>
            </a:fld>
            <a:endParaRPr lang="en-US"/>
          </a:p>
        </p:txBody>
      </p:sp>
    </p:spTree>
    <p:extLst>
      <p:ext uri="{BB962C8B-B14F-4D97-AF65-F5344CB8AC3E}">
        <p14:creationId xmlns:p14="http://schemas.microsoft.com/office/powerpoint/2010/main" val="51051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2C4D39-FDF0-4854-8F33-A913FB4E6013}"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C11CA-7787-4F6F-9457-394358877070}"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0567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2C4D39-FDF0-4854-8F33-A913FB4E6013}" type="datetimeFigureOut">
              <a:rPr lang="en-US" smtClean="0"/>
              <a:t>3/17/2023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6C11CA-7787-4F6F-9457-394358877070}" type="slidenum">
              <a:rPr lang="en-US" smtClean="0"/>
              <a:t>‹#›</a:t>
            </a:fld>
            <a:endParaRPr lang="en-US"/>
          </a:p>
        </p:txBody>
      </p:sp>
    </p:spTree>
    <p:extLst>
      <p:ext uri="{BB962C8B-B14F-4D97-AF65-F5344CB8AC3E}">
        <p14:creationId xmlns:p14="http://schemas.microsoft.com/office/powerpoint/2010/main" val="1360713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2C4D39-FDF0-4854-8F33-A913FB4E6013}" type="datetimeFigureOut">
              <a:rPr lang="en-US" smtClean="0"/>
              <a:t>3/17/2023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6C11CA-7787-4F6F-9457-394358877070}" type="slidenum">
              <a:rPr lang="en-US" smtClean="0"/>
              <a:t>‹#›</a:t>
            </a:fld>
            <a:endParaRPr lang="en-US"/>
          </a:p>
        </p:txBody>
      </p:sp>
    </p:spTree>
    <p:extLst>
      <p:ext uri="{BB962C8B-B14F-4D97-AF65-F5344CB8AC3E}">
        <p14:creationId xmlns:p14="http://schemas.microsoft.com/office/powerpoint/2010/main" val="965526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2C4D39-FDF0-4854-8F33-A913FB4E6013}" type="datetimeFigureOut">
              <a:rPr lang="en-US" smtClean="0"/>
              <a:t>3/17/2023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6C11CA-7787-4F6F-9457-394358877070}" type="slidenum">
              <a:rPr lang="en-US" smtClean="0"/>
              <a:t>‹#›</a:t>
            </a:fld>
            <a:endParaRPr lang="en-US"/>
          </a:p>
        </p:txBody>
      </p:sp>
    </p:spTree>
    <p:extLst>
      <p:ext uri="{BB962C8B-B14F-4D97-AF65-F5344CB8AC3E}">
        <p14:creationId xmlns:p14="http://schemas.microsoft.com/office/powerpoint/2010/main" val="302605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2C4D39-FDF0-4854-8F33-A913FB4E6013}" type="datetimeFigureOut">
              <a:rPr lang="en-US" smtClean="0"/>
              <a:t>3/17/2023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6C11CA-7787-4F6F-9457-394358877070}" type="slidenum">
              <a:rPr lang="en-US" smtClean="0"/>
              <a:t>‹#›</a:t>
            </a:fld>
            <a:endParaRPr lang="en-US"/>
          </a:p>
        </p:txBody>
      </p:sp>
    </p:spTree>
    <p:extLst>
      <p:ext uri="{BB962C8B-B14F-4D97-AF65-F5344CB8AC3E}">
        <p14:creationId xmlns:p14="http://schemas.microsoft.com/office/powerpoint/2010/main" val="3131765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2C4D39-FDF0-4854-8F33-A913FB4E6013}" type="datetimeFigureOut">
              <a:rPr lang="en-US" smtClean="0"/>
              <a:t>3/17/2023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6C11CA-7787-4F6F-9457-394358877070}" type="slidenum">
              <a:rPr lang="en-US" smtClean="0"/>
              <a:t>‹#›</a:t>
            </a:fld>
            <a:endParaRPr lang="en-US"/>
          </a:p>
        </p:txBody>
      </p:sp>
    </p:spTree>
    <p:extLst>
      <p:ext uri="{BB962C8B-B14F-4D97-AF65-F5344CB8AC3E}">
        <p14:creationId xmlns:p14="http://schemas.microsoft.com/office/powerpoint/2010/main" val="3166665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2C4D39-FDF0-4854-8F33-A913FB4E6013}" type="datetimeFigureOut">
              <a:rPr lang="en-US" smtClean="0"/>
              <a:t>3/17/2023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6C11CA-7787-4F6F-9457-394358877070}" type="slidenum">
              <a:rPr lang="en-US" smtClean="0"/>
              <a:t>‹#›</a:t>
            </a:fld>
            <a:endParaRPr lang="en-US"/>
          </a:p>
        </p:txBody>
      </p:sp>
    </p:spTree>
    <p:extLst>
      <p:ext uri="{BB962C8B-B14F-4D97-AF65-F5344CB8AC3E}">
        <p14:creationId xmlns:p14="http://schemas.microsoft.com/office/powerpoint/2010/main" val="2639118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452C4D39-FDF0-4854-8F33-A913FB4E6013}" type="datetimeFigureOut">
              <a:rPr lang="en-US" smtClean="0"/>
              <a:t>3/17/2023</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366C11CA-7787-4F6F-9457-394358877070}" type="slidenum">
              <a:rPr lang="en-US" smtClean="0"/>
              <a:t>‹#›</a:t>
            </a:fld>
            <a:endParaRPr lang="en-US"/>
          </a:p>
        </p:txBody>
      </p:sp>
    </p:spTree>
    <p:extLst>
      <p:ext uri="{BB962C8B-B14F-4D97-AF65-F5344CB8AC3E}">
        <p14:creationId xmlns:p14="http://schemas.microsoft.com/office/powerpoint/2010/main" val="272983941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ixabay.com/en/minecraft-video-game-blocks-block-1106262/"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erious-nimbosa.blogspot.com/2019/05/"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rawpixel.com/search/togetherness" TargetMode="External"/><Relationship Id="rId2" Type="http://schemas.openxmlformats.org/officeDocument/2006/relationships/image" Target="../media/image3.1"/><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ixabay.com/fr/ordinateur-calculatrice-serveur-de-8563/"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pixabay.com/illustrations/thumbs-up-smiley-face-emoji-happy-4007573/" TargetMode="External"/><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7CD58-22B9-3488-7E9C-6231F9ABCAEE}"/>
              </a:ext>
            </a:extLst>
          </p:cNvPr>
          <p:cNvSpPr>
            <a:spLocks noGrp="1"/>
          </p:cNvSpPr>
          <p:nvPr>
            <p:ph type="ctrTitle"/>
          </p:nvPr>
        </p:nvSpPr>
        <p:spPr/>
        <p:txBody>
          <a:bodyPr>
            <a:normAutofit/>
          </a:bodyPr>
          <a:lstStyle/>
          <a:p>
            <a:r>
              <a:rPr lang="en-US" dirty="0">
                <a:latin typeface="Bahnschrift SemiBold Condensed" panose="020B0502040204020203" pitchFamily="34" charset="0"/>
              </a:rPr>
              <a:t>Simulation</a:t>
            </a:r>
          </a:p>
        </p:txBody>
      </p:sp>
      <p:sp>
        <p:nvSpPr>
          <p:cNvPr id="3" name="Subtitle 2">
            <a:extLst>
              <a:ext uri="{FF2B5EF4-FFF2-40B4-BE49-F238E27FC236}">
                <a16:creationId xmlns:a16="http://schemas.microsoft.com/office/drawing/2014/main" id="{69AA279B-E7C7-B399-AE8A-1905FB392369}"/>
              </a:ext>
            </a:extLst>
          </p:cNvPr>
          <p:cNvSpPr>
            <a:spLocks noGrp="1"/>
          </p:cNvSpPr>
          <p:nvPr>
            <p:ph type="subTitle" idx="1"/>
          </p:nvPr>
        </p:nvSpPr>
        <p:spPr/>
        <p:txBody>
          <a:bodyPr>
            <a:normAutofit/>
          </a:bodyPr>
          <a:lstStyle/>
          <a:p>
            <a:pPr algn="r"/>
            <a:r>
              <a:rPr lang="en-US" sz="3600" dirty="0">
                <a:latin typeface="Bahnschrift Light Condensed" panose="020B0502040204020203" pitchFamily="34" charset="0"/>
              </a:rPr>
              <a:t>Created by: Maya Wardat, Katia Haddad, and Cynthia Nino</a:t>
            </a:r>
          </a:p>
        </p:txBody>
      </p:sp>
      <p:pic>
        <p:nvPicPr>
          <p:cNvPr id="5" name="Picture 4">
            <a:extLst>
              <a:ext uri="{FF2B5EF4-FFF2-40B4-BE49-F238E27FC236}">
                <a16:creationId xmlns:a16="http://schemas.microsoft.com/office/drawing/2014/main" id="{71AF5802-92A4-816A-5B75-76A90F351CD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477265" y="732790"/>
            <a:ext cx="2000250" cy="2000250"/>
          </a:xfrm>
          <a:prstGeom prst="rect">
            <a:avLst/>
          </a:prstGeom>
        </p:spPr>
      </p:pic>
    </p:spTree>
    <p:extLst>
      <p:ext uri="{BB962C8B-B14F-4D97-AF65-F5344CB8AC3E}">
        <p14:creationId xmlns:p14="http://schemas.microsoft.com/office/powerpoint/2010/main" val="4081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6F1CD-196D-F190-9653-B51DDB899612}"/>
              </a:ext>
            </a:extLst>
          </p:cNvPr>
          <p:cNvSpPr>
            <a:spLocks noGrp="1"/>
          </p:cNvSpPr>
          <p:nvPr>
            <p:ph type="title"/>
          </p:nvPr>
        </p:nvSpPr>
        <p:spPr/>
        <p:txBody>
          <a:bodyPr>
            <a:normAutofit/>
          </a:bodyPr>
          <a:lstStyle/>
          <a:p>
            <a:r>
              <a:rPr lang="en-US" sz="5400" dirty="0">
                <a:solidFill>
                  <a:schemeClr val="accent6"/>
                </a:solidFill>
                <a:latin typeface="Bahnschrift SemiBold Condensed" panose="020B0502040204020203" pitchFamily="34" charset="0"/>
              </a:rPr>
              <a:t>What is simulation?</a:t>
            </a:r>
          </a:p>
        </p:txBody>
      </p:sp>
      <p:sp>
        <p:nvSpPr>
          <p:cNvPr id="3" name="Content Placeholder 2">
            <a:extLst>
              <a:ext uri="{FF2B5EF4-FFF2-40B4-BE49-F238E27FC236}">
                <a16:creationId xmlns:a16="http://schemas.microsoft.com/office/drawing/2014/main" id="{E5AC4DA8-35B2-F843-3282-3545469747E1}"/>
              </a:ext>
            </a:extLst>
          </p:cNvPr>
          <p:cNvSpPr>
            <a:spLocks noGrp="1"/>
          </p:cNvSpPr>
          <p:nvPr>
            <p:ph idx="1"/>
          </p:nvPr>
        </p:nvSpPr>
        <p:spPr/>
        <p:txBody>
          <a:bodyPr>
            <a:normAutofit/>
          </a:bodyPr>
          <a:lstStyle/>
          <a:p>
            <a:pPr marL="0" indent="0" algn="l">
              <a:buNone/>
            </a:pPr>
            <a:r>
              <a:rPr lang="en-US" sz="4400" b="0" i="0" dirty="0">
                <a:effectLst/>
                <a:latin typeface="Bahnschrift Light Condensed" panose="020B0502040204020203" pitchFamily="34" charset="0"/>
                <a:cs typeface="Arial" panose="020B0604020202020204" pitchFamily="34" charset="0"/>
              </a:rPr>
              <a:t>A simulation is a model that mimics the operation of an existing or proposed system, providing evidence for decision-making by being able to test different scenarios or process changes.</a:t>
            </a:r>
          </a:p>
          <a:p>
            <a:pPr marL="0" indent="0">
              <a:buNone/>
            </a:pPr>
            <a:br>
              <a:rPr lang="en-US" b="0" i="0" dirty="0">
                <a:effectLst/>
                <a:latin typeface="Roboto" panose="02000000000000000000" pitchFamily="2" charset="0"/>
              </a:rPr>
            </a:br>
            <a:endParaRPr lang="en-US" dirty="0"/>
          </a:p>
        </p:txBody>
      </p:sp>
      <p:sp>
        <p:nvSpPr>
          <p:cNvPr id="7" name="Rectangle 4">
            <a:extLst>
              <a:ext uri="{FF2B5EF4-FFF2-40B4-BE49-F238E27FC236}">
                <a16:creationId xmlns:a16="http://schemas.microsoft.com/office/drawing/2014/main" id="{C8B8DFD5-3425-C195-3ACF-D1D527C663F1}"/>
              </a:ext>
            </a:extLst>
          </p:cNvPr>
          <p:cNvSpPr>
            <a:spLocks noChangeArrowheads="1"/>
          </p:cNvSpPr>
          <p:nvPr/>
        </p:nvSpPr>
        <p:spPr bwMode="auto">
          <a:xfrm>
            <a:off x="254000" y="254000"/>
            <a:ext cx="20955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25581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CE41F-7C50-E811-F86F-6B0C215D7986}"/>
              </a:ext>
            </a:extLst>
          </p:cNvPr>
          <p:cNvSpPr>
            <a:spLocks noGrp="1"/>
          </p:cNvSpPr>
          <p:nvPr>
            <p:ph type="title"/>
          </p:nvPr>
        </p:nvSpPr>
        <p:spPr/>
        <p:txBody>
          <a:bodyPr>
            <a:normAutofit/>
          </a:bodyPr>
          <a:lstStyle/>
          <a:p>
            <a:r>
              <a:rPr lang="en-US" sz="4800" dirty="0">
                <a:solidFill>
                  <a:schemeClr val="accent6"/>
                </a:solidFill>
                <a:latin typeface="Bahnschrift SemiBold Condensed" panose="020B0502040204020203" pitchFamily="34" charset="0"/>
              </a:rPr>
              <a:t>Why is simulation used?</a:t>
            </a:r>
          </a:p>
        </p:txBody>
      </p:sp>
      <p:sp>
        <p:nvSpPr>
          <p:cNvPr id="3" name="Content Placeholder 2">
            <a:extLst>
              <a:ext uri="{FF2B5EF4-FFF2-40B4-BE49-F238E27FC236}">
                <a16:creationId xmlns:a16="http://schemas.microsoft.com/office/drawing/2014/main" id="{BAE5F968-8D81-8C2D-BF1A-EFD32E740332}"/>
              </a:ext>
            </a:extLst>
          </p:cNvPr>
          <p:cNvSpPr>
            <a:spLocks noGrp="1"/>
          </p:cNvSpPr>
          <p:nvPr>
            <p:ph idx="1"/>
          </p:nvPr>
        </p:nvSpPr>
        <p:spPr/>
        <p:txBody>
          <a:bodyPr>
            <a:normAutofit/>
          </a:bodyPr>
          <a:lstStyle/>
          <a:p>
            <a:pPr marL="0" indent="0">
              <a:buNone/>
            </a:pPr>
            <a:r>
              <a:rPr lang="en-US" sz="3600" b="0" i="0" dirty="0">
                <a:effectLst/>
                <a:latin typeface="Bahnschrift Light Condensed" panose="020B0502040204020203" pitchFamily="34" charset="0"/>
              </a:rPr>
              <a:t>Simulation is used to evaluate the effect of process changes, new procedures, and capital investment in equipment. Engineers can use simulation to assess the performance of an existing system or predict the performance of a planned system, comparing alternative solutions and designs.</a:t>
            </a:r>
            <a:endParaRPr lang="en-US" sz="3600" dirty="0">
              <a:latin typeface="Bahnschrift Light Condensed" panose="020B0502040204020203" pitchFamily="34" charset="0"/>
            </a:endParaRPr>
          </a:p>
        </p:txBody>
      </p:sp>
      <p:pic>
        <p:nvPicPr>
          <p:cNvPr id="5" name="Picture 4">
            <a:extLst>
              <a:ext uri="{FF2B5EF4-FFF2-40B4-BE49-F238E27FC236}">
                <a16:creationId xmlns:a16="http://schemas.microsoft.com/office/drawing/2014/main" id="{1198D778-BB78-C743-0D85-58520A4F3D6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118600" y="4609465"/>
            <a:ext cx="2839720" cy="2045335"/>
          </a:xfrm>
          <a:prstGeom prst="rect">
            <a:avLst/>
          </a:prstGeom>
        </p:spPr>
      </p:pic>
    </p:spTree>
    <p:extLst>
      <p:ext uri="{BB962C8B-B14F-4D97-AF65-F5344CB8AC3E}">
        <p14:creationId xmlns:p14="http://schemas.microsoft.com/office/powerpoint/2010/main" val="2964944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1153D-76EA-A2D5-F419-AC924351C5BA}"/>
              </a:ext>
            </a:extLst>
          </p:cNvPr>
          <p:cNvSpPr>
            <a:spLocks noGrp="1"/>
          </p:cNvSpPr>
          <p:nvPr>
            <p:ph type="title"/>
          </p:nvPr>
        </p:nvSpPr>
        <p:spPr/>
        <p:txBody>
          <a:bodyPr>
            <a:normAutofit/>
          </a:bodyPr>
          <a:lstStyle/>
          <a:p>
            <a:r>
              <a:rPr lang="en-US" sz="4800" dirty="0">
                <a:solidFill>
                  <a:schemeClr val="accent6"/>
                </a:solidFill>
                <a:latin typeface="Bahnschrift SemiBold Condensed" panose="020B0502040204020203" pitchFamily="34" charset="0"/>
              </a:rPr>
              <a:t>Advantages of simulation:</a:t>
            </a:r>
          </a:p>
        </p:txBody>
      </p:sp>
      <p:sp>
        <p:nvSpPr>
          <p:cNvPr id="3" name="Content Placeholder 2">
            <a:extLst>
              <a:ext uri="{FF2B5EF4-FFF2-40B4-BE49-F238E27FC236}">
                <a16:creationId xmlns:a16="http://schemas.microsoft.com/office/drawing/2014/main" id="{BCC17156-C16B-5F80-503F-FF8342FDE327}"/>
              </a:ext>
            </a:extLst>
          </p:cNvPr>
          <p:cNvSpPr>
            <a:spLocks noGrp="1"/>
          </p:cNvSpPr>
          <p:nvPr>
            <p:ph idx="1"/>
          </p:nvPr>
        </p:nvSpPr>
        <p:spPr/>
        <p:txBody>
          <a:bodyPr>
            <a:normAutofit/>
          </a:bodyPr>
          <a:lstStyle/>
          <a:p>
            <a:pPr marL="0" indent="0">
              <a:buNone/>
            </a:pPr>
            <a:r>
              <a:rPr lang="en-US" sz="4400" b="0" i="0" dirty="0">
                <a:effectLst/>
                <a:latin typeface="Bahnschrift Light Condensed" panose="020B0502040204020203" pitchFamily="34" charset="0"/>
                <a:cs typeface="PT Separated Baloon" panose="02010400000000000000" pitchFamily="2" charset="-78"/>
              </a:rPr>
              <a:t>Simulation allows you to explore 'what if' questions and scenarios without having to experiment on the system itself. It helps you to identify bottlenecks in material, information and product flows. It helps you to gain insight into which variables are most important to system performance.</a:t>
            </a:r>
            <a:endParaRPr lang="en-US" sz="4400" dirty="0">
              <a:latin typeface="Bahnschrift Light Condensed" panose="020B0502040204020203" pitchFamily="34" charset="0"/>
              <a:cs typeface="PT Separated Baloon" panose="02010400000000000000" pitchFamily="2" charset="-78"/>
            </a:endParaRPr>
          </a:p>
        </p:txBody>
      </p:sp>
    </p:spTree>
    <p:extLst>
      <p:ext uri="{BB962C8B-B14F-4D97-AF65-F5344CB8AC3E}">
        <p14:creationId xmlns:p14="http://schemas.microsoft.com/office/powerpoint/2010/main" val="675477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EE09F-2461-E2E9-DFEA-53F33B55BE53}"/>
              </a:ext>
            </a:extLst>
          </p:cNvPr>
          <p:cNvSpPr>
            <a:spLocks noGrp="1"/>
          </p:cNvSpPr>
          <p:nvPr>
            <p:ph type="title"/>
          </p:nvPr>
        </p:nvSpPr>
        <p:spPr/>
        <p:txBody>
          <a:bodyPr>
            <a:normAutofit/>
          </a:bodyPr>
          <a:lstStyle/>
          <a:p>
            <a:r>
              <a:rPr lang="en-US" sz="5400" dirty="0">
                <a:solidFill>
                  <a:schemeClr val="accent6"/>
                </a:solidFill>
                <a:latin typeface="Bahnschrift SemiBold Condensed" panose="020B0502040204020203" pitchFamily="34" charset="0"/>
              </a:rPr>
              <a:t>Disadvantage of simulation</a:t>
            </a:r>
          </a:p>
        </p:txBody>
      </p:sp>
      <p:sp>
        <p:nvSpPr>
          <p:cNvPr id="3" name="Content Placeholder 2">
            <a:extLst>
              <a:ext uri="{FF2B5EF4-FFF2-40B4-BE49-F238E27FC236}">
                <a16:creationId xmlns:a16="http://schemas.microsoft.com/office/drawing/2014/main" id="{41723068-4805-CD22-208B-2D8B0B7E3174}"/>
              </a:ext>
            </a:extLst>
          </p:cNvPr>
          <p:cNvSpPr>
            <a:spLocks noGrp="1"/>
          </p:cNvSpPr>
          <p:nvPr>
            <p:ph idx="1"/>
          </p:nvPr>
        </p:nvSpPr>
        <p:spPr/>
        <p:txBody>
          <a:bodyPr>
            <a:normAutofit/>
          </a:bodyPr>
          <a:lstStyle/>
          <a:p>
            <a:pPr marL="45720" indent="0">
              <a:buNone/>
            </a:pPr>
            <a:r>
              <a:rPr lang="en-US" sz="3600" b="0" i="0" dirty="0">
                <a:effectLst/>
                <a:latin typeface="Bahnschrift Light Condensed" panose="020B0502040204020203" pitchFamily="34" charset="0"/>
                <a:cs typeface="Arial" panose="020B0604020202020204" pitchFamily="34" charset="0"/>
              </a:rPr>
              <a:t>The main disadvantage of simulations is that they aren't the real thing. People may react differently when faced with situations in the real world. For example, they are more likely to panic if there is a real danger. With the increase of virtual worlds, people are becoming more familiar with simulation.</a:t>
            </a:r>
            <a:endParaRPr lang="en-US" sz="3600" dirty="0">
              <a:latin typeface="Bahnschrift Light Condensed" panose="020B0502040204020203" pitchFamily="34" charset="0"/>
              <a:cs typeface="Arial" panose="020B0604020202020204" pitchFamily="34" charset="0"/>
            </a:endParaRPr>
          </a:p>
        </p:txBody>
      </p:sp>
      <p:pic>
        <p:nvPicPr>
          <p:cNvPr id="5" name="Picture 4">
            <a:extLst>
              <a:ext uri="{FF2B5EF4-FFF2-40B4-BE49-F238E27FC236}">
                <a16:creationId xmlns:a16="http://schemas.microsoft.com/office/drawing/2014/main" id="{AEA386FB-B7C1-B2D5-88A7-0A09AD5537E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290560" y="525780"/>
            <a:ext cx="2679700" cy="1607820"/>
          </a:xfrm>
          <a:prstGeom prst="rect">
            <a:avLst/>
          </a:prstGeom>
        </p:spPr>
      </p:pic>
    </p:spTree>
    <p:extLst>
      <p:ext uri="{BB962C8B-B14F-4D97-AF65-F5344CB8AC3E}">
        <p14:creationId xmlns:p14="http://schemas.microsoft.com/office/powerpoint/2010/main" val="3876869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5EFDA-D6E2-E893-87F0-A09315E906FC}"/>
              </a:ext>
            </a:extLst>
          </p:cNvPr>
          <p:cNvSpPr>
            <a:spLocks noGrp="1"/>
          </p:cNvSpPr>
          <p:nvPr>
            <p:ph type="title"/>
          </p:nvPr>
        </p:nvSpPr>
        <p:spPr/>
        <p:txBody>
          <a:bodyPr>
            <a:normAutofit/>
          </a:bodyPr>
          <a:lstStyle/>
          <a:p>
            <a:r>
              <a:rPr lang="en-US" sz="6000" dirty="0">
                <a:solidFill>
                  <a:schemeClr val="accent6"/>
                </a:solidFill>
                <a:latin typeface="Bahnschrift SemiBold Condensed" panose="020B0502040204020203" pitchFamily="34" charset="0"/>
              </a:rPr>
              <a:t>Types of simulations</a:t>
            </a:r>
          </a:p>
        </p:txBody>
      </p:sp>
      <p:sp>
        <p:nvSpPr>
          <p:cNvPr id="3" name="Content Placeholder 2">
            <a:extLst>
              <a:ext uri="{FF2B5EF4-FFF2-40B4-BE49-F238E27FC236}">
                <a16:creationId xmlns:a16="http://schemas.microsoft.com/office/drawing/2014/main" id="{034C3B12-1226-2DB8-B2E1-B2E7ABD536FF}"/>
              </a:ext>
            </a:extLst>
          </p:cNvPr>
          <p:cNvSpPr>
            <a:spLocks noGrp="1"/>
          </p:cNvSpPr>
          <p:nvPr>
            <p:ph idx="1"/>
          </p:nvPr>
        </p:nvSpPr>
        <p:spPr/>
        <p:txBody>
          <a:bodyPr/>
          <a:lstStyle/>
          <a:p>
            <a:pPr marL="45720" indent="0" algn="l">
              <a:buNone/>
            </a:pPr>
            <a:r>
              <a:rPr lang="en-US" sz="4000" b="0" i="0" dirty="0">
                <a:effectLst/>
                <a:latin typeface="Bahnschrift Light Condensed" panose="020B0502040204020203" pitchFamily="34" charset="0"/>
                <a:cs typeface="PT Separated Baloon" panose="02010400000000000000" pitchFamily="2" charset="-78"/>
              </a:rPr>
              <a:t>1. Monte Carlo / Risk Analysis Simulation</a:t>
            </a:r>
          </a:p>
          <a:p>
            <a:pPr marL="45720" indent="0" algn="l">
              <a:buNone/>
            </a:pPr>
            <a:r>
              <a:rPr lang="en-US" sz="4000" b="0" i="0" dirty="0">
                <a:effectLst/>
                <a:latin typeface="Bahnschrift Light Condensed" panose="020B0502040204020203" pitchFamily="34" charset="0"/>
                <a:cs typeface="PT Separated Baloon" panose="02010400000000000000" pitchFamily="2" charset="-78"/>
              </a:rPr>
              <a:t>2. Agent-Based Modeling &amp; Simulation</a:t>
            </a:r>
          </a:p>
          <a:p>
            <a:pPr marL="45720" indent="0" algn="l">
              <a:buNone/>
            </a:pPr>
            <a:r>
              <a:rPr lang="en-US" sz="4000" b="0" i="0" dirty="0">
                <a:effectLst/>
                <a:latin typeface="Bahnschrift Light Condensed" panose="020B0502040204020203" pitchFamily="34" charset="0"/>
                <a:cs typeface="PT Separated Baloon" panose="02010400000000000000" pitchFamily="2" charset="-78"/>
              </a:rPr>
              <a:t>3. Discrete Event Simulation</a:t>
            </a:r>
          </a:p>
          <a:p>
            <a:pPr marL="45720" indent="0" algn="l">
              <a:buNone/>
            </a:pPr>
            <a:r>
              <a:rPr lang="en-US" sz="4000" b="0" i="0" dirty="0">
                <a:effectLst/>
                <a:latin typeface="Bahnschrift Light Condensed" panose="020B0502040204020203" pitchFamily="34" charset="0"/>
                <a:cs typeface="PT Separated Baloon" panose="02010400000000000000" pitchFamily="2" charset="-78"/>
              </a:rPr>
              <a:t>4. System Dynamics Simulation Solutions</a:t>
            </a:r>
          </a:p>
          <a:p>
            <a:endParaRPr lang="en-US" dirty="0"/>
          </a:p>
        </p:txBody>
      </p:sp>
      <p:pic>
        <p:nvPicPr>
          <p:cNvPr id="5" name="Picture 4">
            <a:extLst>
              <a:ext uri="{FF2B5EF4-FFF2-40B4-BE49-F238E27FC236}">
                <a16:creationId xmlns:a16="http://schemas.microsoft.com/office/drawing/2014/main" id="{51F01D60-6544-4667-A146-A24B54B40D0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014353" y="2275840"/>
            <a:ext cx="4057436" cy="2616201"/>
          </a:xfrm>
          <a:prstGeom prst="rect">
            <a:avLst/>
          </a:prstGeom>
        </p:spPr>
      </p:pic>
    </p:spTree>
    <p:extLst>
      <p:ext uri="{BB962C8B-B14F-4D97-AF65-F5344CB8AC3E}">
        <p14:creationId xmlns:p14="http://schemas.microsoft.com/office/powerpoint/2010/main" val="2619743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3B3F9-237C-4287-9FBD-5DB2DAEEC6FF}"/>
              </a:ext>
            </a:extLst>
          </p:cNvPr>
          <p:cNvSpPr>
            <a:spLocks noGrp="1"/>
          </p:cNvSpPr>
          <p:nvPr>
            <p:ph type="title"/>
          </p:nvPr>
        </p:nvSpPr>
        <p:spPr/>
        <p:txBody>
          <a:bodyPr/>
          <a:lstStyle/>
          <a:p>
            <a:r>
              <a:rPr lang="en-US" sz="9600" dirty="0"/>
              <a:t>THANK YOU</a:t>
            </a:r>
          </a:p>
        </p:txBody>
      </p:sp>
      <p:pic>
        <p:nvPicPr>
          <p:cNvPr id="5" name="Picture 4">
            <a:extLst>
              <a:ext uri="{FF2B5EF4-FFF2-40B4-BE49-F238E27FC236}">
                <a16:creationId xmlns:a16="http://schemas.microsoft.com/office/drawing/2014/main" id="{BE0BE64C-D375-0DCD-343A-72F44E97DB4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10800000">
            <a:off x="4287521" y="688547"/>
            <a:ext cx="2980318" cy="2083118"/>
          </a:xfrm>
          <a:prstGeom prst="rect">
            <a:avLst/>
          </a:prstGeom>
        </p:spPr>
      </p:pic>
      <p:pic>
        <p:nvPicPr>
          <p:cNvPr id="6" name="Picture 5">
            <a:extLst>
              <a:ext uri="{FF2B5EF4-FFF2-40B4-BE49-F238E27FC236}">
                <a16:creationId xmlns:a16="http://schemas.microsoft.com/office/drawing/2014/main" id="{7FEB2CAD-2E8B-F18F-E684-08F70E7FF90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352545" y="4086336"/>
            <a:ext cx="2980318" cy="2083118"/>
          </a:xfrm>
          <a:prstGeom prst="rect">
            <a:avLst/>
          </a:prstGeom>
        </p:spPr>
      </p:pic>
    </p:spTree>
    <p:extLst>
      <p:ext uri="{BB962C8B-B14F-4D97-AF65-F5344CB8AC3E}">
        <p14:creationId xmlns:p14="http://schemas.microsoft.com/office/powerpoint/2010/main" val="2701000217"/>
      </p:ext>
    </p:extLst>
  </p:cSld>
  <p:clrMapOvr>
    <a:masterClrMapping/>
  </p:clrMapOvr>
</p:sld>
</file>

<file path=ppt/theme/theme1.xml><?xml version="1.0" encoding="utf-8"?>
<a:theme xmlns:a="http://schemas.openxmlformats.org/drawingml/2006/main" name="Basis">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29</TotalTime>
  <Words>245</Words>
  <Application>Microsoft Office PowerPoint</Application>
  <PresentationFormat>Widescreen</PresentationFormat>
  <Paragraphs>17</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Bahnschrift Light Condensed</vt:lpstr>
      <vt:lpstr>Bahnschrift SemiBold Condensed</vt:lpstr>
      <vt:lpstr>Corbel</vt:lpstr>
      <vt:lpstr>Roboto</vt:lpstr>
      <vt:lpstr>Basis</vt:lpstr>
      <vt:lpstr>Simulation</vt:lpstr>
      <vt:lpstr>What is simulation?</vt:lpstr>
      <vt:lpstr>Why is simulation used?</vt:lpstr>
      <vt:lpstr>Advantages of simulation:</vt:lpstr>
      <vt:lpstr>Disadvantage of simulation</vt:lpstr>
      <vt:lpstr>Types of simulations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Simulation</dc:title>
  <dc:creator>DELL</dc:creator>
  <cp:lastModifiedBy>DELL</cp:lastModifiedBy>
  <cp:revision>1</cp:revision>
  <dcterms:created xsi:type="dcterms:W3CDTF">2023-03-17T17:14:12Z</dcterms:created>
  <dcterms:modified xsi:type="dcterms:W3CDTF">2023-03-17T17:43:37Z</dcterms:modified>
</cp:coreProperties>
</file>