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4"/>
  </p:notesMasterIdLst>
  <p:sldIdLst>
    <p:sldId id="26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19" autoAdjust="0"/>
  </p:normalViewPr>
  <p:slideViewPr>
    <p:cSldViewPr snapToGrid="0">
      <p:cViewPr>
        <p:scale>
          <a:sx n="80" d="100"/>
          <a:sy n="80" d="100"/>
        </p:scale>
        <p:origin x="-32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A81F6-89A5-4EC4-8C05-DF593763680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9C972E-ABE0-46F3-9349-D57DD65D921F}">
      <dgm:prSet phldrT="[Text]" custT="1"/>
      <dgm:spPr/>
      <dgm:t>
        <a:bodyPr/>
        <a:lstStyle/>
        <a:p>
          <a:r>
            <a:rPr lang="en-US" sz="2400" b="1" dirty="0"/>
            <a:t>mouth</a:t>
          </a:r>
          <a:endParaRPr lang="en-US" sz="1700" b="1" dirty="0"/>
        </a:p>
      </dgm:t>
    </dgm:pt>
    <dgm:pt modelId="{D57FC399-D0C8-41E5-B777-E7D13A8E53E3}" type="parTrans" cxnId="{413114B9-BB6B-4C74-A526-B91A2D3AD55E}">
      <dgm:prSet/>
      <dgm:spPr/>
      <dgm:t>
        <a:bodyPr/>
        <a:lstStyle/>
        <a:p>
          <a:endParaRPr lang="en-US"/>
        </a:p>
      </dgm:t>
    </dgm:pt>
    <dgm:pt modelId="{E75480A8-5AE2-419A-B2DC-5F1AFDF8ECEE}" type="sibTrans" cxnId="{413114B9-BB6B-4C74-A526-B91A2D3AD55E}">
      <dgm:prSet/>
      <dgm:spPr/>
      <dgm:t>
        <a:bodyPr/>
        <a:lstStyle/>
        <a:p>
          <a:endParaRPr lang="en-US"/>
        </a:p>
      </dgm:t>
    </dgm:pt>
    <dgm:pt modelId="{BD7C44FF-F24D-43E6-8CD3-797C11D63E39}">
      <dgm:prSet phldrT="[Text]" custT="1"/>
      <dgm:spPr/>
      <dgm:t>
        <a:bodyPr/>
        <a:lstStyle/>
        <a:p>
          <a:r>
            <a:rPr lang="en-US" sz="1600" b="1" dirty="0"/>
            <a:t>esophagus</a:t>
          </a:r>
        </a:p>
      </dgm:t>
    </dgm:pt>
    <dgm:pt modelId="{FFB0B102-BBAF-4BB2-BF0B-29662EFFBBC0}" type="parTrans" cxnId="{F9DFE0A5-2F32-4FBD-9587-D73CB14B5E34}">
      <dgm:prSet/>
      <dgm:spPr/>
      <dgm:t>
        <a:bodyPr/>
        <a:lstStyle/>
        <a:p>
          <a:endParaRPr lang="en-US"/>
        </a:p>
      </dgm:t>
    </dgm:pt>
    <dgm:pt modelId="{E2F3FE7E-F5BC-4EF4-8487-5BF3B2E14445}" type="sibTrans" cxnId="{F9DFE0A5-2F32-4FBD-9587-D73CB14B5E34}">
      <dgm:prSet/>
      <dgm:spPr/>
      <dgm:t>
        <a:bodyPr/>
        <a:lstStyle/>
        <a:p>
          <a:endParaRPr lang="en-US"/>
        </a:p>
      </dgm:t>
    </dgm:pt>
    <dgm:pt modelId="{C73EC16E-065F-422E-98FE-48E3D241C485}">
      <dgm:prSet phldrT="[Text]"/>
      <dgm:spPr/>
      <dgm:t>
        <a:bodyPr/>
        <a:lstStyle/>
        <a:p>
          <a:r>
            <a:rPr lang="en-US" b="1" i="0" dirty="0"/>
            <a:t>Stomach</a:t>
          </a:r>
          <a:endParaRPr lang="en-US" b="1" dirty="0"/>
        </a:p>
      </dgm:t>
    </dgm:pt>
    <dgm:pt modelId="{53031554-D124-4924-8977-A0995AF8D505}" type="parTrans" cxnId="{D8931FF1-FD7B-417C-B0FF-1D8A0745323A}">
      <dgm:prSet/>
      <dgm:spPr/>
      <dgm:t>
        <a:bodyPr/>
        <a:lstStyle/>
        <a:p>
          <a:endParaRPr lang="en-US"/>
        </a:p>
      </dgm:t>
    </dgm:pt>
    <dgm:pt modelId="{5272F5A6-D731-4D96-92A4-4546CE847028}" type="sibTrans" cxnId="{D8931FF1-FD7B-417C-B0FF-1D8A0745323A}">
      <dgm:prSet/>
      <dgm:spPr/>
      <dgm:t>
        <a:bodyPr/>
        <a:lstStyle/>
        <a:p>
          <a:endParaRPr lang="en-US"/>
        </a:p>
      </dgm:t>
    </dgm:pt>
    <dgm:pt modelId="{82D4D20C-17F6-4F53-B19E-F786570A76FB}">
      <dgm:prSet/>
      <dgm:spPr/>
      <dgm:t>
        <a:bodyPr/>
        <a:lstStyle/>
        <a:p>
          <a:r>
            <a:rPr lang="en-US" b="1" dirty="0"/>
            <a:t>Small </a:t>
          </a:r>
          <a:r>
            <a:rPr lang="en-US" b="1" i="0" dirty="0"/>
            <a:t>Intestine</a:t>
          </a:r>
          <a:endParaRPr lang="en-US" b="1" dirty="0"/>
        </a:p>
      </dgm:t>
    </dgm:pt>
    <dgm:pt modelId="{50F0B9E4-797E-4D2A-8EE4-606CB5D5DDFA}" type="parTrans" cxnId="{BCBB3003-8A14-44E8-8D4C-5BDAAAD3ECAC}">
      <dgm:prSet/>
      <dgm:spPr/>
      <dgm:t>
        <a:bodyPr/>
        <a:lstStyle/>
        <a:p>
          <a:endParaRPr lang="en-US"/>
        </a:p>
      </dgm:t>
    </dgm:pt>
    <dgm:pt modelId="{D1E2CFFE-E9A7-4C97-8492-D6E5A9817BAC}" type="sibTrans" cxnId="{BCBB3003-8A14-44E8-8D4C-5BDAAAD3ECAC}">
      <dgm:prSet/>
      <dgm:spPr/>
      <dgm:t>
        <a:bodyPr/>
        <a:lstStyle/>
        <a:p>
          <a:endParaRPr lang="en-US"/>
        </a:p>
      </dgm:t>
    </dgm:pt>
    <dgm:pt modelId="{EE545219-85DD-4161-95B2-A556F31498AA}">
      <dgm:prSet/>
      <dgm:spPr/>
      <dgm:t>
        <a:bodyPr/>
        <a:lstStyle/>
        <a:p>
          <a:r>
            <a:rPr lang="en-US" b="1" dirty="0"/>
            <a:t>Large </a:t>
          </a:r>
          <a:r>
            <a:rPr lang="en-US" b="1" i="0" dirty="0"/>
            <a:t>Intestine</a:t>
          </a:r>
          <a:endParaRPr lang="en-US" b="1" dirty="0"/>
        </a:p>
      </dgm:t>
    </dgm:pt>
    <dgm:pt modelId="{16440A78-E598-4297-B6D3-F1886098A757}" type="parTrans" cxnId="{36106E8D-2216-4AD9-8844-682662D9D42C}">
      <dgm:prSet/>
      <dgm:spPr/>
      <dgm:t>
        <a:bodyPr/>
        <a:lstStyle/>
        <a:p>
          <a:endParaRPr lang="en-US"/>
        </a:p>
      </dgm:t>
    </dgm:pt>
    <dgm:pt modelId="{622C0DAF-7EF3-437C-BB10-B30CB876DBBB}" type="sibTrans" cxnId="{36106E8D-2216-4AD9-8844-682662D9D42C}">
      <dgm:prSet/>
      <dgm:spPr/>
      <dgm:t>
        <a:bodyPr/>
        <a:lstStyle/>
        <a:p>
          <a:endParaRPr lang="en-US"/>
        </a:p>
      </dgm:t>
    </dgm:pt>
    <dgm:pt modelId="{C81C7941-9B9A-48A9-B801-8CD2D22CEF23}">
      <dgm:prSet/>
      <dgm:spPr/>
      <dgm:t>
        <a:bodyPr/>
        <a:lstStyle/>
        <a:p>
          <a:r>
            <a:rPr lang="en-US" b="1" dirty="0"/>
            <a:t>rectum</a:t>
          </a:r>
        </a:p>
      </dgm:t>
    </dgm:pt>
    <dgm:pt modelId="{14A5A30F-99F0-44B7-ACD6-A519941B6EDE}" type="parTrans" cxnId="{828AAED6-FCD0-45A3-9412-19A9D27D0501}">
      <dgm:prSet/>
      <dgm:spPr/>
      <dgm:t>
        <a:bodyPr/>
        <a:lstStyle/>
        <a:p>
          <a:endParaRPr lang="en-US"/>
        </a:p>
      </dgm:t>
    </dgm:pt>
    <dgm:pt modelId="{6604A2AC-D57F-46D9-B99D-FB2B4F4410BF}" type="sibTrans" cxnId="{828AAED6-FCD0-45A3-9412-19A9D27D0501}">
      <dgm:prSet/>
      <dgm:spPr/>
      <dgm:t>
        <a:bodyPr/>
        <a:lstStyle/>
        <a:p>
          <a:endParaRPr lang="en-US"/>
        </a:p>
      </dgm:t>
    </dgm:pt>
    <dgm:pt modelId="{64309098-78DD-4D28-9E0E-6E76694C0DB2}">
      <dgm:prSet/>
      <dgm:spPr/>
      <dgm:t>
        <a:bodyPr/>
        <a:lstStyle/>
        <a:p>
          <a:r>
            <a:rPr lang="en-US" b="1" dirty="0"/>
            <a:t>anus</a:t>
          </a:r>
        </a:p>
      </dgm:t>
    </dgm:pt>
    <dgm:pt modelId="{D34BC602-2B34-453C-8DDF-00ED78BEA503}" type="parTrans" cxnId="{9A1A34AA-86C8-4942-BA7B-FB7E60393A5B}">
      <dgm:prSet/>
      <dgm:spPr/>
      <dgm:t>
        <a:bodyPr/>
        <a:lstStyle/>
        <a:p>
          <a:endParaRPr lang="en-US"/>
        </a:p>
      </dgm:t>
    </dgm:pt>
    <dgm:pt modelId="{44B6D7C7-7A9C-4A1A-B586-9CF86B87D6C1}" type="sibTrans" cxnId="{9A1A34AA-86C8-4942-BA7B-FB7E60393A5B}">
      <dgm:prSet/>
      <dgm:spPr/>
      <dgm:t>
        <a:bodyPr/>
        <a:lstStyle/>
        <a:p>
          <a:endParaRPr lang="en-US"/>
        </a:p>
      </dgm:t>
    </dgm:pt>
    <dgm:pt modelId="{344E7E88-736C-4E58-BAA2-D0BCE7DA4CAE}" type="pres">
      <dgm:prSet presAssocID="{D82A81F6-89A5-4EC4-8C05-DF59376368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JO"/>
        </a:p>
      </dgm:t>
    </dgm:pt>
    <dgm:pt modelId="{C58CDCCC-8708-4F95-8CC9-DDA96C6EDA21}" type="pres">
      <dgm:prSet presAssocID="{9A9C972E-ABE0-46F3-9349-D57DD65D921F}" presName="composite" presStyleCnt="0"/>
      <dgm:spPr/>
    </dgm:pt>
    <dgm:pt modelId="{1D40CA31-1059-4FE3-8906-1300040AF45E}" type="pres">
      <dgm:prSet presAssocID="{9A9C972E-ABE0-46F3-9349-D57DD65D921F}" presName="bentUpArrow1" presStyleLbl="alignImgPlace1" presStyleIdx="0" presStyleCnt="6"/>
      <dgm:spPr/>
    </dgm:pt>
    <dgm:pt modelId="{F06D55BD-3115-4641-A435-80005252722B}" type="pres">
      <dgm:prSet presAssocID="{9A9C972E-ABE0-46F3-9349-D57DD65D921F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DF5BEDF-2B6E-4505-AFC1-8271D2E5DD37}" type="pres">
      <dgm:prSet presAssocID="{9A9C972E-ABE0-46F3-9349-D57DD65D921F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1083FE9-24EA-4C46-9C86-50FD270A486E}" type="pres">
      <dgm:prSet presAssocID="{E75480A8-5AE2-419A-B2DC-5F1AFDF8ECEE}" presName="sibTrans" presStyleCnt="0"/>
      <dgm:spPr/>
    </dgm:pt>
    <dgm:pt modelId="{1CCE59ED-BF52-4307-B97E-A672D8A1DDA0}" type="pres">
      <dgm:prSet presAssocID="{BD7C44FF-F24D-43E6-8CD3-797C11D63E39}" presName="composite" presStyleCnt="0"/>
      <dgm:spPr/>
    </dgm:pt>
    <dgm:pt modelId="{31EB81B5-1F1B-400D-8550-8430EBC68F07}" type="pres">
      <dgm:prSet presAssocID="{BD7C44FF-F24D-43E6-8CD3-797C11D63E39}" presName="bentUpArrow1" presStyleLbl="alignImgPlace1" presStyleIdx="1" presStyleCnt="6"/>
      <dgm:spPr/>
    </dgm:pt>
    <dgm:pt modelId="{E6488B33-F4B5-42C2-9B13-45134EA4CF18}" type="pres">
      <dgm:prSet presAssocID="{BD7C44FF-F24D-43E6-8CD3-797C11D63E39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E788606-F417-4F6A-B96D-1A1FB916C35F}" type="pres">
      <dgm:prSet presAssocID="{BD7C44FF-F24D-43E6-8CD3-797C11D63E39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9CCA7BC-A0C1-4B16-9216-58E9EA9BF841}" type="pres">
      <dgm:prSet presAssocID="{E2F3FE7E-F5BC-4EF4-8487-5BF3B2E14445}" presName="sibTrans" presStyleCnt="0"/>
      <dgm:spPr/>
    </dgm:pt>
    <dgm:pt modelId="{8CB84F21-5353-4AA0-9AE3-97672C28F859}" type="pres">
      <dgm:prSet presAssocID="{C73EC16E-065F-422E-98FE-48E3D241C485}" presName="composite" presStyleCnt="0"/>
      <dgm:spPr/>
    </dgm:pt>
    <dgm:pt modelId="{1C2C228C-E917-40FC-BC5F-07EA427A2D31}" type="pres">
      <dgm:prSet presAssocID="{C73EC16E-065F-422E-98FE-48E3D241C485}" presName="bentUpArrow1" presStyleLbl="alignImgPlace1" presStyleIdx="2" presStyleCnt="6"/>
      <dgm:spPr/>
    </dgm:pt>
    <dgm:pt modelId="{90F73F03-6ACD-491A-ADC1-F54E19FD170E}" type="pres">
      <dgm:prSet presAssocID="{C73EC16E-065F-422E-98FE-48E3D241C485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F34E20C-821A-4655-B100-1C8DB41DC616}" type="pres">
      <dgm:prSet presAssocID="{C73EC16E-065F-422E-98FE-48E3D241C485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2EDC6C-A70C-4192-951A-4B4D22DEC0CD}" type="pres">
      <dgm:prSet presAssocID="{5272F5A6-D731-4D96-92A4-4546CE847028}" presName="sibTrans" presStyleCnt="0"/>
      <dgm:spPr/>
    </dgm:pt>
    <dgm:pt modelId="{8E8A9D36-1E39-4ED3-9E8C-132EE4F735C9}" type="pres">
      <dgm:prSet presAssocID="{82D4D20C-17F6-4F53-B19E-F786570A76FB}" presName="composite" presStyleCnt="0"/>
      <dgm:spPr/>
    </dgm:pt>
    <dgm:pt modelId="{94522D74-E6EC-413B-ADAE-C45553F89FCD}" type="pres">
      <dgm:prSet presAssocID="{82D4D20C-17F6-4F53-B19E-F786570A76FB}" presName="bentUpArrow1" presStyleLbl="alignImgPlace1" presStyleIdx="3" presStyleCnt="6"/>
      <dgm:spPr/>
    </dgm:pt>
    <dgm:pt modelId="{04CD6781-22A7-4BC5-8DEE-F59EFEFCDEA1}" type="pres">
      <dgm:prSet presAssocID="{82D4D20C-17F6-4F53-B19E-F786570A76FB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0ADABD7-0D08-43CB-BFF7-D8BF3DC9FEB2}" type="pres">
      <dgm:prSet presAssocID="{82D4D20C-17F6-4F53-B19E-F786570A76FB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2A5797A-F809-47B2-8E72-EB0887858D94}" type="pres">
      <dgm:prSet presAssocID="{D1E2CFFE-E9A7-4C97-8492-D6E5A9817BAC}" presName="sibTrans" presStyleCnt="0"/>
      <dgm:spPr/>
    </dgm:pt>
    <dgm:pt modelId="{E806E7BD-41CE-458B-81A2-76E161817FF6}" type="pres">
      <dgm:prSet presAssocID="{EE545219-85DD-4161-95B2-A556F31498AA}" presName="composite" presStyleCnt="0"/>
      <dgm:spPr/>
    </dgm:pt>
    <dgm:pt modelId="{FB340AD6-0A07-4576-ADF2-B2D0B2D2F5B5}" type="pres">
      <dgm:prSet presAssocID="{EE545219-85DD-4161-95B2-A556F31498AA}" presName="bentUpArrow1" presStyleLbl="alignImgPlace1" presStyleIdx="4" presStyleCnt="6"/>
      <dgm:spPr/>
    </dgm:pt>
    <dgm:pt modelId="{9DB0E7CD-59AC-460D-93F9-9DB4489B9F8D}" type="pres">
      <dgm:prSet presAssocID="{EE545219-85DD-4161-95B2-A556F31498AA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BFD3723-FFAE-4545-B532-18830242F15E}" type="pres">
      <dgm:prSet presAssocID="{EE545219-85DD-4161-95B2-A556F31498AA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CAF4E28-CBE8-442D-98D0-0E7A063DBA25}" type="pres">
      <dgm:prSet presAssocID="{622C0DAF-7EF3-437C-BB10-B30CB876DBBB}" presName="sibTrans" presStyleCnt="0"/>
      <dgm:spPr/>
    </dgm:pt>
    <dgm:pt modelId="{A517A39F-2811-4634-B763-BD9134C4DA4C}" type="pres">
      <dgm:prSet presAssocID="{C81C7941-9B9A-48A9-B801-8CD2D22CEF23}" presName="composite" presStyleCnt="0"/>
      <dgm:spPr/>
    </dgm:pt>
    <dgm:pt modelId="{083168DC-C558-47BC-BE00-2233CF2578C9}" type="pres">
      <dgm:prSet presAssocID="{C81C7941-9B9A-48A9-B801-8CD2D22CEF23}" presName="bentUpArrow1" presStyleLbl="alignImgPlace1" presStyleIdx="5" presStyleCnt="6"/>
      <dgm:spPr/>
    </dgm:pt>
    <dgm:pt modelId="{C4F30069-2785-4BCA-96C2-06ABE773678E}" type="pres">
      <dgm:prSet presAssocID="{C81C7941-9B9A-48A9-B801-8CD2D22CEF23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34EFBB5-5BC9-4729-8AB5-1F7AF07FDCB9}" type="pres">
      <dgm:prSet presAssocID="{C81C7941-9B9A-48A9-B801-8CD2D22CEF23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5275EE29-66CD-4690-9A75-732A6F5C4417}" type="pres">
      <dgm:prSet presAssocID="{6604A2AC-D57F-46D9-B99D-FB2B4F4410BF}" presName="sibTrans" presStyleCnt="0"/>
      <dgm:spPr/>
    </dgm:pt>
    <dgm:pt modelId="{9A8E607A-DBF6-49EB-8DB2-34E8EC761B2B}" type="pres">
      <dgm:prSet presAssocID="{64309098-78DD-4D28-9E0E-6E76694C0DB2}" presName="composite" presStyleCnt="0"/>
      <dgm:spPr/>
    </dgm:pt>
    <dgm:pt modelId="{FB57A7D8-866F-457A-92EA-0438996D4445}" type="pres">
      <dgm:prSet presAssocID="{64309098-78DD-4D28-9E0E-6E76694C0DB2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51EAB8B6-D6B4-425B-B3F7-1B9DED190A3B}" type="presOf" srcId="{9A9C972E-ABE0-46F3-9349-D57DD65D921F}" destId="{F06D55BD-3115-4641-A435-80005252722B}" srcOrd="0" destOrd="0" presId="urn:microsoft.com/office/officeart/2005/8/layout/StepDownProcess"/>
    <dgm:cxn modelId="{5F55C461-3C2E-4EFC-A014-C6DAA35DB6A9}" type="presOf" srcId="{BD7C44FF-F24D-43E6-8CD3-797C11D63E39}" destId="{E6488B33-F4B5-42C2-9B13-45134EA4CF18}" srcOrd="0" destOrd="0" presId="urn:microsoft.com/office/officeart/2005/8/layout/StepDownProcess"/>
    <dgm:cxn modelId="{EB4A5608-F0B4-4632-B536-CD33F7A7A0B0}" type="presOf" srcId="{C73EC16E-065F-422E-98FE-48E3D241C485}" destId="{90F73F03-6ACD-491A-ADC1-F54E19FD170E}" srcOrd="0" destOrd="0" presId="urn:microsoft.com/office/officeart/2005/8/layout/StepDownProcess"/>
    <dgm:cxn modelId="{36106E8D-2216-4AD9-8844-682662D9D42C}" srcId="{D82A81F6-89A5-4EC4-8C05-DF5937636808}" destId="{EE545219-85DD-4161-95B2-A556F31498AA}" srcOrd="4" destOrd="0" parTransId="{16440A78-E598-4297-B6D3-F1886098A757}" sibTransId="{622C0DAF-7EF3-437C-BB10-B30CB876DBBB}"/>
    <dgm:cxn modelId="{828AAED6-FCD0-45A3-9412-19A9D27D0501}" srcId="{D82A81F6-89A5-4EC4-8C05-DF5937636808}" destId="{C81C7941-9B9A-48A9-B801-8CD2D22CEF23}" srcOrd="5" destOrd="0" parTransId="{14A5A30F-99F0-44B7-ACD6-A519941B6EDE}" sibTransId="{6604A2AC-D57F-46D9-B99D-FB2B4F4410BF}"/>
    <dgm:cxn modelId="{44F7655E-349C-4903-82D7-FB87DC02DD71}" type="presOf" srcId="{EE545219-85DD-4161-95B2-A556F31498AA}" destId="{9DB0E7CD-59AC-460D-93F9-9DB4489B9F8D}" srcOrd="0" destOrd="0" presId="urn:microsoft.com/office/officeart/2005/8/layout/StepDownProcess"/>
    <dgm:cxn modelId="{4CA69DA8-58E0-4469-8295-58DE723B72AF}" type="presOf" srcId="{C81C7941-9B9A-48A9-B801-8CD2D22CEF23}" destId="{C4F30069-2785-4BCA-96C2-06ABE773678E}" srcOrd="0" destOrd="0" presId="urn:microsoft.com/office/officeart/2005/8/layout/StepDownProcess"/>
    <dgm:cxn modelId="{BCBB3003-8A14-44E8-8D4C-5BDAAAD3ECAC}" srcId="{D82A81F6-89A5-4EC4-8C05-DF5937636808}" destId="{82D4D20C-17F6-4F53-B19E-F786570A76FB}" srcOrd="3" destOrd="0" parTransId="{50F0B9E4-797E-4D2A-8EE4-606CB5D5DDFA}" sibTransId="{D1E2CFFE-E9A7-4C97-8492-D6E5A9817BAC}"/>
    <dgm:cxn modelId="{9E84412A-E4C0-46C8-AC85-920E9751F78F}" type="presOf" srcId="{82D4D20C-17F6-4F53-B19E-F786570A76FB}" destId="{04CD6781-22A7-4BC5-8DEE-F59EFEFCDEA1}" srcOrd="0" destOrd="0" presId="urn:microsoft.com/office/officeart/2005/8/layout/StepDownProcess"/>
    <dgm:cxn modelId="{9A1A34AA-86C8-4942-BA7B-FB7E60393A5B}" srcId="{D82A81F6-89A5-4EC4-8C05-DF5937636808}" destId="{64309098-78DD-4D28-9E0E-6E76694C0DB2}" srcOrd="6" destOrd="0" parTransId="{D34BC602-2B34-453C-8DDF-00ED78BEA503}" sibTransId="{44B6D7C7-7A9C-4A1A-B586-9CF86B87D6C1}"/>
    <dgm:cxn modelId="{F9DFE0A5-2F32-4FBD-9587-D73CB14B5E34}" srcId="{D82A81F6-89A5-4EC4-8C05-DF5937636808}" destId="{BD7C44FF-F24D-43E6-8CD3-797C11D63E39}" srcOrd="1" destOrd="0" parTransId="{FFB0B102-BBAF-4BB2-BF0B-29662EFFBBC0}" sibTransId="{E2F3FE7E-F5BC-4EF4-8487-5BF3B2E14445}"/>
    <dgm:cxn modelId="{D8931FF1-FD7B-417C-B0FF-1D8A0745323A}" srcId="{D82A81F6-89A5-4EC4-8C05-DF5937636808}" destId="{C73EC16E-065F-422E-98FE-48E3D241C485}" srcOrd="2" destOrd="0" parTransId="{53031554-D124-4924-8977-A0995AF8D505}" sibTransId="{5272F5A6-D731-4D96-92A4-4546CE847028}"/>
    <dgm:cxn modelId="{51006B3F-5CA6-43E6-B37E-019134DEF2DC}" type="presOf" srcId="{D82A81F6-89A5-4EC4-8C05-DF5937636808}" destId="{344E7E88-736C-4E58-BAA2-D0BCE7DA4CAE}" srcOrd="0" destOrd="0" presId="urn:microsoft.com/office/officeart/2005/8/layout/StepDownProcess"/>
    <dgm:cxn modelId="{413114B9-BB6B-4C74-A526-B91A2D3AD55E}" srcId="{D82A81F6-89A5-4EC4-8C05-DF5937636808}" destId="{9A9C972E-ABE0-46F3-9349-D57DD65D921F}" srcOrd="0" destOrd="0" parTransId="{D57FC399-D0C8-41E5-B777-E7D13A8E53E3}" sibTransId="{E75480A8-5AE2-419A-B2DC-5F1AFDF8ECEE}"/>
    <dgm:cxn modelId="{198E905E-5291-40FD-A5C0-804D7DA95C0E}" type="presOf" srcId="{64309098-78DD-4D28-9E0E-6E76694C0DB2}" destId="{FB57A7D8-866F-457A-92EA-0438996D4445}" srcOrd="0" destOrd="0" presId="urn:microsoft.com/office/officeart/2005/8/layout/StepDownProcess"/>
    <dgm:cxn modelId="{70CAEFF7-8B2E-4148-BAD9-D8362D4BDECA}" type="presParOf" srcId="{344E7E88-736C-4E58-BAA2-D0BCE7DA4CAE}" destId="{C58CDCCC-8708-4F95-8CC9-DDA96C6EDA21}" srcOrd="0" destOrd="0" presId="urn:microsoft.com/office/officeart/2005/8/layout/StepDownProcess"/>
    <dgm:cxn modelId="{4CA7D002-BA15-479C-A8C8-27DD34F4989B}" type="presParOf" srcId="{C58CDCCC-8708-4F95-8CC9-DDA96C6EDA21}" destId="{1D40CA31-1059-4FE3-8906-1300040AF45E}" srcOrd="0" destOrd="0" presId="urn:microsoft.com/office/officeart/2005/8/layout/StepDownProcess"/>
    <dgm:cxn modelId="{BDC27CB8-E74F-4A4E-A867-F49F724314F5}" type="presParOf" srcId="{C58CDCCC-8708-4F95-8CC9-DDA96C6EDA21}" destId="{F06D55BD-3115-4641-A435-80005252722B}" srcOrd="1" destOrd="0" presId="urn:microsoft.com/office/officeart/2005/8/layout/StepDownProcess"/>
    <dgm:cxn modelId="{8E18429F-B1F5-4945-99C7-B72A103EC66B}" type="presParOf" srcId="{C58CDCCC-8708-4F95-8CC9-DDA96C6EDA21}" destId="{EDF5BEDF-2B6E-4505-AFC1-8271D2E5DD37}" srcOrd="2" destOrd="0" presId="urn:microsoft.com/office/officeart/2005/8/layout/StepDownProcess"/>
    <dgm:cxn modelId="{523C0C18-DD68-49C1-9292-373344427793}" type="presParOf" srcId="{344E7E88-736C-4E58-BAA2-D0BCE7DA4CAE}" destId="{C1083FE9-24EA-4C46-9C86-50FD270A486E}" srcOrd="1" destOrd="0" presId="urn:microsoft.com/office/officeart/2005/8/layout/StepDownProcess"/>
    <dgm:cxn modelId="{609E0232-F9DB-4713-8215-A60B311B88D5}" type="presParOf" srcId="{344E7E88-736C-4E58-BAA2-D0BCE7DA4CAE}" destId="{1CCE59ED-BF52-4307-B97E-A672D8A1DDA0}" srcOrd="2" destOrd="0" presId="urn:microsoft.com/office/officeart/2005/8/layout/StepDownProcess"/>
    <dgm:cxn modelId="{B704F3FA-981F-4B30-BC8F-6F5DAC48EE17}" type="presParOf" srcId="{1CCE59ED-BF52-4307-B97E-A672D8A1DDA0}" destId="{31EB81B5-1F1B-400D-8550-8430EBC68F07}" srcOrd="0" destOrd="0" presId="urn:microsoft.com/office/officeart/2005/8/layout/StepDownProcess"/>
    <dgm:cxn modelId="{62348535-8E05-4DE2-A509-0CF06CF435E4}" type="presParOf" srcId="{1CCE59ED-BF52-4307-B97E-A672D8A1DDA0}" destId="{E6488B33-F4B5-42C2-9B13-45134EA4CF18}" srcOrd="1" destOrd="0" presId="urn:microsoft.com/office/officeart/2005/8/layout/StepDownProcess"/>
    <dgm:cxn modelId="{B5AB03BB-0CF3-4D88-BCE9-E236EED49213}" type="presParOf" srcId="{1CCE59ED-BF52-4307-B97E-A672D8A1DDA0}" destId="{0E788606-F417-4F6A-B96D-1A1FB916C35F}" srcOrd="2" destOrd="0" presId="urn:microsoft.com/office/officeart/2005/8/layout/StepDownProcess"/>
    <dgm:cxn modelId="{0AC0C99A-7A83-49ED-991A-D5E9AFECCD46}" type="presParOf" srcId="{344E7E88-736C-4E58-BAA2-D0BCE7DA4CAE}" destId="{A9CCA7BC-A0C1-4B16-9216-58E9EA9BF841}" srcOrd="3" destOrd="0" presId="urn:microsoft.com/office/officeart/2005/8/layout/StepDownProcess"/>
    <dgm:cxn modelId="{D98C1256-1F37-465D-94EB-501E14BB1557}" type="presParOf" srcId="{344E7E88-736C-4E58-BAA2-D0BCE7DA4CAE}" destId="{8CB84F21-5353-4AA0-9AE3-97672C28F859}" srcOrd="4" destOrd="0" presId="urn:microsoft.com/office/officeart/2005/8/layout/StepDownProcess"/>
    <dgm:cxn modelId="{0F06D9B9-66E3-4322-8C27-D3CAC11DE848}" type="presParOf" srcId="{8CB84F21-5353-4AA0-9AE3-97672C28F859}" destId="{1C2C228C-E917-40FC-BC5F-07EA427A2D31}" srcOrd="0" destOrd="0" presId="urn:microsoft.com/office/officeart/2005/8/layout/StepDownProcess"/>
    <dgm:cxn modelId="{056CACBE-9245-4C0F-BDA4-C6F3ADF17580}" type="presParOf" srcId="{8CB84F21-5353-4AA0-9AE3-97672C28F859}" destId="{90F73F03-6ACD-491A-ADC1-F54E19FD170E}" srcOrd="1" destOrd="0" presId="urn:microsoft.com/office/officeart/2005/8/layout/StepDownProcess"/>
    <dgm:cxn modelId="{55DF59DB-6430-402A-BE97-A51B363F6DCB}" type="presParOf" srcId="{8CB84F21-5353-4AA0-9AE3-97672C28F859}" destId="{6F34E20C-821A-4655-B100-1C8DB41DC616}" srcOrd="2" destOrd="0" presId="urn:microsoft.com/office/officeart/2005/8/layout/StepDownProcess"/>
    <dgm:cxn modelId="{4B43D056-521A-41DD-8088-C10FF3E1FCF2}" type="presParOf" srcId="{344E7E88-736C-4E58-BAA2-D0BCE7DA4CAE}" destId="{D22EDC6C-A70C-4192-951A-4B4D22DEC0CD}" srcOrd="5" destOrd="0" presId="urn:microsoft.com/office/officeart/2005/8/layout/StepDownProcess"/>
    <dgm:cxn modelId="{83F9ADE0-0B48-401E-B30E-B1299AC9FB53}" type="presParOf" srcId="{344E7E88-736C-4E58-BAA2-D0BCE7DA4CAE}" destId="{8E8A9D36-1E39-4ED3-9E8C-132EE4F735C9}" srcOrd="6" destOrd="0" presId="urn:microsoft.com/office/officeart/2005/8/layout/StepDownProcess"/>
    <dgm:cxn modelId="{85645F88-7191-412E-8708-EE95DBECB6AE}" type="presParOf" srcId="{8E8A9D36-1E39-4ED3-9E8C-132EE4F735C9}" destId="{94522D74-E6EC-413B-ADAE-C45553F89FCD}" srcOrd="0" destOrd="0" presId="urn:microsoft.com/office/officeart/2005/8/layout/StepDownProcess"/>
    <dgm:cxn modelId="{A8EB9B68-66F7-4E51-80FA-E8437C332794}" type="presParOf" srcId="{8E8A9D36-1E39-4ED3-9E8C-132EE4F735C9}" destId="{04CD6781-22A7-4BC5-8DEE-F59EFEFCDEA1}" srcOrd="1" destOrd="0" presId="urn:microsoft.com/office/officeart/2005/8/layout/StepDownProcess"/>
    <dgm:cxn modelId="{8A8F016D-26CF-43C1-BEE4-AE4AC3385142}" type="presParOf" srcId="{8E8A9D36-1E39-4ED3-9E8C-132EE4F735C9}" destId="{70ADABD7-0D08-43CB-BFF7-D8BF3DC9FEB2}" srcOrd="2" destOrd="0" presId="urn:microsoft.com/office/officeart/2005/8/layout/StepDownProcess"/>
    <dgm:cxn modelId="{8461AABA-4425-46E9-8B49-CCDF43F0695F}" type="presParOf" srcId="{344E7E88-736C-4E58-BAA2-D0BCE7DA4CAE}" destId="{92A5797A-F809-47B2-8E72-EB0887858D94}" srcOrd="7" destOrd="0" presId="urn:microsoft.com/office/officeart/2005/8/layout/StepDownProcess"/>
    <dgm:cxn modelId="{7FD05BAF-05D2-46BE-A44B-E3F212B42B1B}" type="presParOf" srcId="{344E7E88-736C-4E58-BAA2-D0BCE7DA4CAE}" destId="{E806E7BD-41CE-458B-81A2-76E161817FF6}" srcOrd="8" destOrd="0" presId="urn:microsoft.com/office/officeart/2005/8/layout/StepDownProcess"/>
    <dgm:cxn modelId="{EC1BC417-2209-46DA-BE22-CD7177C7BD72}" type="presParOf" srcId="{E806E7BD-41CE-458B-81A2-76E161817FF6}" destId="{FB340AD6-0A07-4576-ADF2-B2D0B2D2F5B5}" srcOrd="0" destOrd="0" presId="urn:microsoft.com/office/officeart/2005/8/layout/StepDownProcess"/>
    <dgm:cxn modelId="{5D5A45E0-8716-4680-B6D1-3310A62957DA}" type="presParOf" srcId="{E806E7BD-41CE-458B-81A2-76E161817FF6}" destId="{9DB0E7CD-59AC-460D-93F9-9DB4489B9F8D}" srcOrd="1" destOrd="0" presId="urn:microsoft.com/office/officeart/2005/8/layout/StepDownProcess"/>
    <dgm:cxn modelId="{65141999-FC3A-4045-B0BA-DEE7F43F5992}" type="presParOf" srcId="{E806E7BD-41CE-458B-81A2-76E161817FF6}" destId="{ABFD3723-FFAE-4545-B532-18830242F15E}" srcOrd="2" destOrd="0" presId="urn:microsoft.com/office/officeart/2005/8/layout/StepDownProcess"/>
    <dgm:cxn modelId="{3F560DF4-AD0A-48CC-9334-0DE1F40821E2}" type="presParOf" srcId="{344E7E88-736C-4E58-BAA2-D0BCE7DA4CAE}" destId="{FCAF4E28-CBE8-442D-98D0-0E7A063DBA25}" srcOrd="9" destOrd="0" presId="urn:microsoft.com/office/officeart/2005/8/layout/StepDownProcess"/>
    <dgm:cxn modelId="{B134D9AD-F813-409D-B5B4-DDC5492D4131}" type="presParOf" srcId="{344E7E88-736C-4E58-BAA2-D0BCE7DA4CAE}" destId="{A517A39F-2811-4634-B763-BD9134C4DA4C}" srcOrd="10" destOrd="0" presId="urn:microsoft.com/office/officeart/2005/8/layout/StepDownProcess"/>
    <dgm:cxn modelId="{25CA7712-9F39-4E8F-A894-6D67FAE10C01}" type="presParOf" srcId="{A517A39F-2811-4634-B763-BD9134C4DA4C}" destId="{083168DC-C558-47BC-BE00-2233CF2578C9}" srcOrd="0" destOrd="0" presId="urn:microsoft.com/office/officeart/2005/8/layout/StepDownProcess"/>
    <dgm:cxn modelId="{77636523-D609-42CC-AD22-D132B0A66D32}" type="presParOf" srcId="{A517A39F-2811-4634-B763-BD9134C4DA4C}" destId="{C4F30069-2785-4BCA-96C2-06ABE773678E}" srcOrd="1" destOrd="0" presId="urn:microsoft.com/office/officeart/2005/8/layout/StepDownProcess"/>
    <dgm:cxn modelId="{870ED940-2E50-4A78-B295-B20C1119AECA}" type="presParOf" srcId="{A517A39F-2811-4634-B763-BD9134C4DA4C}" destId="{134EFBB5-5BC9-4729-8AB5-1F7AF07FDCB9}" srcOrd="2" destOrd="0" presId="urn:microsoft.com/office/officeart/2005/8/layout/StepDownProcess"/>
    <dgm:cxn modelId="{99FFFE3C-4F80-4BB4-BEC8-927092AADD94}" type="presParOf" srcId="{344E7E88-736C-4E58-BAA2-D0BCE7DA4CAE}" destId="{5275EE29-66CD-4690-9A75-732A6F5C4417}" srcOrd="11" destOrd="0" presId="urn:microsoft.com/office/officeart/2005/8/layout/StepDownProcess"/>
    <dgm:cxn modelId="{54C41120-D577-4B6D-BFC0-42707BD966E4}" type="presParOf" srcId="{344E7E88-736C-4E58-BAA2-D0BCE7DA4CAE}" destId="{9A8E607A-DBF6-49EB-8DB2-34E8EC761B2B}" srcOrd="12" destOrd="0" presId="urn:microsoft.com/office/officeart/2005/8/layout/StepDownProcess"/>
    <dgm:cxn modelId="{6A5A5A54-408F-43FD-8F2E-C3BAD75F0941}" type="presParOf" srcId="{9A8E607A-DBF6-49EB-8DB2-34E8EC761B2B}" destId="{FB57A7D8-866F-457A-92EA-0438996D444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F962E-1CEA-4272-9EF0-2A17A62FAC4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4B0F4F-E616-4BC0-99B2-5E7A452DEEBE}">
      <dgm:prSet phldrT="[Text]" custT="1"/>
      <dgm:spPr/>
      <dgm:t>
        <a:bodyPr/>
        <a:lstStyle/>
        <a:p>
          <a:r>
            <a:rPr lang="en-US" sz="4000" b="1" u="sng" dirty="0"/>
            <a:t>Pharynx</a:t>
          </a:r>
          <a:r>
            <a:rPr lang="en-US" sz="6500" dirty="0"/>
            <a:t> </a:t>
          </a:r>
        </a:p>
      </dgm:t>
    </dgm:pt>
    <dgm:pt modelId="{09DE41F3-36D7-42FE-BB5B-F6A83ED0D735}" type="parTrans" cxnId="{DDAAC648-4158-473E-ACBC-26C1465FEB5F}">
      <dgm:prSet/>
      <dgm:spPr/>
      <dgm:t>
        <a:bodyPr/>
        <a:lstStyle/>
        <a:p>
          <a:endParaRPr lang="en-US"/>
        </a:p>
      </dgm:t>
    </dgm:pt>
    <dgm:pt modelId="{952DD3A9-009A-494E-9919-F5CF35D96F74}" type="sibTrans" cxnId="{DDAAC648-4158-473E-ACBC-26C1465FEB5F}">
      <dgm:prSet/>
      <dgm:spPr/>
      <dgm:t>
        <a:bodyPr/>
        <a:lstStyle/>
        <a:p>
          <a:endParaRPr lang="en-US"/>
        </a:p>
      </dgm:t>
    </dgm:pt>
    <dgm:pt modelId="{6309A8F3-635A-4215-8C02-3CA55487D407}">
      <dgm:prSet phldrT="[Text]" custT="1"/>
      <dgm:spPr/>
      <dgm:t>
        <a:bodyPr/>
        <a:lstStyle/>
        <a:p>
          <a:r>
            <a:rPr lang="en-US" sz="2800" b="0" i="0" dirty="0"/>
            <a:t>The pharynx, usually called the throat, is part of the respiratory system and digestive system. It carries air, food and fluid down from the nose and mouth.</a:t>
          </a:r>
          <a:endParaRPr lang="en-US" sz="2800" dirty="0"/>
        </a:p>
      </dgm:t>
    </dgm:pt>
    <dgm:pt modelId="{20A31897-73CB-4F14-893C-5353A694CEB6}" type="parTrans" cxnId="{ADF855B1-15F9-4940-A86C-51330FF7EE10}">
      <dgm:prSet/>
      <dgm:spPr/>
      <dgm:t>
        <a:bodyPr/>
        <a:lstStyle/>
        <a:p>
          <a:endParaRPr lang="en-US"/>
        </a:p>
      </dgm:t>
    </dgm:pt>
    <dgm:pt modelId="{F74B4DCB-09A4-4A19-AD30-717628756439}" type="sibTrans" cxnId="{ADF855B1-15F9-4940-A86C-51330FF7EE10}">
      <dgm:prSet/>
      <dgm:spPr/>
      <dgm:t>
        <a:bodyPr/>
        <a:lstStyle/>
        <a:p>
          <a:endParaRPr lang="en-US"/>
        </a:p>
      </dgm:t>
    </dgm:pt>
    <dgm:pt modelId="{A77145FC-DE89-48B7-8978-385CEF4E534B}">
      <dgm:prSet phldrT="[Text]" custT="1"/>
      <dgm:spPr/>
      <dgm:t>
        <a:bodyPr/>
        <a:lstStyle/>
        <a:p>
          <a:r>
            <a:rPr lang="en-US" sz="4000" b="1" u="sng" dirty="0"/>
            <a:t>Esophagus</a:t>
          </a:r>
          <a:r>
            <a:rPr lang="en-US" sz="6500" b="1" u="sng" dirty="0"/>
            <a:t> </a:t>
          </a:r>
        </a:p>
      </dgm:t>
    </dgm:pt>
    <dgm:pt modelId="{1270151C-BAFC-4EB9-BF80-4BC58ADC22AF}" type="parTrans" cxnId="{F517FD8C-3E64-46CF-AF94-59D270886D69}">
      <dgm:prSet/>
      <dgm:spPr/>
      <dgm:t>
        <a:bodyPr/>
        <a:lstStyle/>
        <a:p>
          <a:endParaRPr lang="en-US"/>
        </a:p>
      </dgm:t>
    </dgm:pt>
    <dgm:pt modelId="{4DD6D9CE-4C8A-4B0B-B34E-348BB43A2619}" type="sibTrans" cxnId="{F517FD8C-3E64-46CF-AF94-59D270886D69}">
      <dgm:prSet/>
      <dgm:spPr/>
      <dgm:t>
        <a:bodyPr/>
        <a:lstStyle/>
        <a:p>
          <a:endParaRPr lang="en-US"/>
        </a:p>
      </dgm:t>
    </dgm:pt>
    <dgm:pt modelId="{EE5BE4AB-3E73-424A-B192-95576AEC0815}">
      <dgm:prSet phldrT="[Text]" custT="1"/>
      <dgm:spPr/>
      <dgm:t>
        <a:bodyPr/>
        <a:lstStyle/>
        <a:p>
          <a:r>
            <a:rPr lang="en-US" sz="2800" b="0" i="0" dirty="0"/>
            <a:t>The main functions of the esophagus are to transport food and fluids from the pharynx to the stomach through a process called </a:t>
          </a:r>
          <a:r>
            <a:rPr lang="en-US" sz="2800" b="1" i="0" u="sng" dirty="0"/>
            <a:t>peristalsis</a:t>
          </a:r>
          <a:r>
            <a:rPr lang="en-US" sz="2800" b="0" i="0" u="none" dirty="0"/>
            <a:t>, and to </a:t>
          </a:r>
          <a:r>
            <a:rPr lang="en-US" sz="2800" b="0" i="0" dirty="0"/>
            <a:t>prevent the passive diffusion of substances from the food into the blood.</a:t>
          </a:r>
          <a:endParaRPr lang="en-US" sz="2800" dirty="0"/>
        </a:p>
      </dgm:t>
    </dgm:pt>
    <dgm:pt modelId="{0B29F504-C6D3-45FE-BD12-12E5466821B8}" type="parTrans" cxnId="{435084CA-F165-4246-A0B1-201C4B680098}">
      <dgm:prSet/>
      <dgm:spPr/>
      <dgm:t>
        <a:bodyPr/>
        <a:lstStyle/>
        <a:p>
          <a:endParaRPr lang="en-US"/>
        </a:p>
      </dgm:t>
    </dgm:pt>
    <dgm:pt modelId="{7B448212-E862-4C16-A045-A7CDD4369120}" type="sibTrans" cxnId="{435084CA-F165-4246-A0B1-201C4B680098}">
      <dgm:prSet/>
      <dgm:spPr/>
      <dgm:t>
        <a:bodyPr/>
        <a:lstStyle/>
        <a:p>
          <a:endParaRPr lang="en-US"/>
        </a:p>
      </dgm:t>
    </dgm:pt>
    <dgm:pt modelId="{5CF23244-D907-4D55-8B7E-BCC910CFCC49}" type="pres">
      <dgm:prSet presAssocID="{AD5F962E-1CEA-4272-9EF0-2A17A62FA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EC4199E5-959F-40D1-AC3D-1912088CF622}" type="pres">
      <dgm:prSet presAssocID="{FA4B0F4F-E616-4BC0-99B2-5E7A452DEE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90FA2B3-7287-499B-9515-9CA643362F27}" type="pres">
      <dgm:prSet presAssocID="{FA4B0F4F-E616-4BC0-99B2-5E7A452DEE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6816BD1-047D-4A45-8C44-DDB5AF5433E3}" type="pres">
      <dgm:prSet presAssocID="{A77145FC-DE89-48B7-8978-385CEF4E53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22541B4B-CC71-418A-BC5D-719F473769F8}" type="pres">
      <dgm:prSet presAssocID="{A77145FC-DE89-48B7-8978-385CEF4E534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F517FD8C-3E64-46CF-AF94-59D270886D69}" srcId="{AD5F962E-1CEA-4272-9EF0-2A17A62FAC49}" destId="{A77145FC-DE89-48B7-8978-385CEF4E534B}" srcOrd="1" destOrd="0" parTransId="{1270151C-BAFC-4EB9-BF80-4BC58ADC22AF}" sibTransId="{4DD6D9CE-4C8A-4B0B-B34E-348BB43A2619}"/>
    <dgm:cxn modelId="{D895F90F-364C-4998-AE24-2011CBDA9A71}" type="presOf" srcId="{6309A8F3-635A-4215-8C02-3CA55487D407}" destId="{890FA2B3-7287-499B-9515-9CA643362F27}" srcOrd="0" destOrd="0" presId="urn:microsoft.com/office/officeart/2005/8/layout/vList2"/>
    <dgm:cxn modelId="{663B1801-F6CE-49C2-ABB7-4FB6AD39EB47}" type="presOf" srcId="{AD5F962E-1CEA-4272-9EF0-2A17A62FAC49}" destId="{5CF23244-D907-4D55-8B7E-BCC910CFCC49}" srcOrd="0" destOrd="0" presId="urn:microsoft.com/office/officeart/2005/8/layout/vList2"/>
    <dgm:cxn modelId="{7D3DC256-07CC-4CC0-8616-D694FFCC692D}" type="presOf" srcId="{EE5BE4AB-3E73-424A-B192-95576AEC0815}" destId="{22541B4B-CC71-418A-BC5D-719F473769F8}" srcOrd="0" destOrd="0" presId="urn:microsoft.com/office/officeart/2005/8/layout/vList2"/>
    <dgm:cxn modelId="{1C3D5BB1-7993-4A71-AFB5-F3A8DF8776FD}" type="presOf" srcId="{FA4B0F4F-E616-4BC0-99B2-5E7A452DEEBE}" destId="{EC4199E5-959F-40D1-AC3D-1912088CF622}" srcOrd="0" destOrd="0" presId="urn:microsoft.com/office/officeart/2005/8/layout/vList2"/>
    <dgm:cxn modelId="{DDAAC648-4158-473E-ACBC-26C1465FEB5F}" srcId="{AD5F962E-1CEA-4272-9EF0-2A17A62FAC49}" destId="{FA4B0F4F-E616-4BC0-99B2-5E7A452DEEBE}" srcOrd="0" destOrd="0" parTransId="{09DE41F3-36D7-42FE-BB5B-F6A83ED0D735}" sibTransId="{952DD3A9-009A-494E-9919-F5CF35D96F74}"/>
    <dgm:cxn modelId="{435084CA-F165-4246-A0B1-201C4B680098}" srcId="{A77145FC-DE89-48B7-8978-385CEF4E534B}" destId="{EE5BE4AB-3E73-424A-B192-95576AEC0815}" srcOrd="0" destOrd="0" parTransId="{0B29F504-C6D3-45FE-BD12-12E5466821B8}" sibTransId="{7B448212-E862-4C16-A045-A7CDD4369120}"/>
    <dgm:cxn modelId="{DBCD2765-C282-41BF-9B05-497439F661EB}" type="presOf" srcId="{A77145FC-DE89-48B7-8978-385CEF4E534B}" destId="{46816BD1-047D-4A45-8C44-DDB5AF5433E3}" srcOrd="0" destOrd="0" presId="urn:microsoft.com/office/officeart/2005/8/layout/vList2"/>
    <dgm:cxn modelId="{ADF855B1-15F9-4940-A86C-51330FF7EE10}" srcId="{FA4B0F4F-E616-4BC0-99B2-5E7A452DEEBE}" destId="{6309A8F3-635A-4215-8C02-3CA55487D407}" srcOrd="0" destOrd="0" parTransId="{20A31897-73CB-4F14-893C-5353A694CEB6}" sibTransId="{F74B4DCB-09A4-4A19-AD30-717628756439}"/>
    <dgm:cxn modelId="{036D6165-D1D7-42D4-BAE8-794B434314E9}" type="presParOf" srcId="{5CF23244-D907-4D55-8B7E-BCC910CFCC49}" destId="{EC4199E5-959F-40D1-AC3D-1912088CF622}" srcOrd="0" destOrd="0" presId="urn:microsoft.com/office/officeart/2005/8/layout/vList2"/>
    <dgm:cxn modelId="{B4529BB3-BDE5-4417-B7A4-5E971F9ED74A}" type="presParOf" srcId="{5CF23244-D907-4D55-8B7E-BCC910CFCC49}" destId="{890FA2B3-7287-499B-9515-9CA643362F27}" srcOrd="1" destOrd="0" presId="urn:microsoft.com/office/officeart/2005/8/layout/vList2"/>
    <dgm:cxn modelId="{10DEFC20-814C-4312-8840-7E4473DD5DD7}" type="presParOf" srcId="{5CF23244-D907-4D55-8B7E-BCC910CFCC49}" destId="{46816BD1-047D-4A45-8C44-DDB5AF5433E3}" srcOrd="2" destOrd="0" presId="urn:microsoft.com/office/officeart/2005/8/layout/vList2"/>
    <dgm:cxn modelId="{835591EC-C38B-41FE-9C5E-AFD958CFC0C7}" type="presParOf" srcId="{5CF23244-D907-4D55-8B7E-BCC910CFCC49}" destId="{22541B4B-CC71-418A-BC5D-719F473769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04A21-D220-4D41-A4F7-75FBA1385FF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D01A3A-AA26-4430-BF9A-2A0108BB20C4}">
      <dgm:prSet phldrT="[Text]"/>
      <dgm:spPr/>
      <dgm:t>
        <a:bodyPr/>
        <a:lstStyle/>
        <a:p>
          <a:r>
            <a:rPr lang="en-US" dirty="0"/>
            <a:t>https://www.youtube.com/watch?v=Q0ZhwjtoNPIs</a:t>
          </a:r>
        </a:p>
      </dgm:t>
    </dgm:pt>
    <dgm:pt modelId="{1C488A30-4DAD-4A62-9D47-C9D894FC9779}" type="parTrans" cxnId="{12BE848C-F213-4DE5-9CA2-D6315BAE3E2B}">
      <dgm:prSet/>
      <dgm:spPr/>
      <dgm:t>
        <a:bodyPr/>
        <a:lstStyle/>
        <a:p>
          <a:endParaRPr lang="en-US"/>
        </a:p>
      </dgm:t>
    </dgm:pt>
    <dgm:pt modelId="{1D932408-FBE2-45B8-AAC8-33CC8C074B9E}" type="sibTrans" cxnId="{12BE848C-F213-4DE5-9CA2-D6315BAE3E2B}">
      <dgm:prSet/>
      <dgm:spPr/>
      <dgm:t>
        <a:bodyPr/>
        <a:lstStyle/>
        <a:p>
          <a:endParaRPr lang="en-US"/>
        </a:p>
      </dgm:t>
    </dgm:pt>
    <dgm:pt modelId="{33E20052-5472-49DF-BC0A-92CCBF05D87A}" type="pres">
      <dgm:prSet presAssocID="{67704A21-D220-4D41-A4F7-75FBA1385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B1F8CC39-B702-49BD-8398-CF566C0AE184}" type="pres">
      <dgm:prSet presAssocID="{39D01A3A-AA26-4430-BF9A-2A0108BB20C4}" presName="parentText" presStyleLbl="node1" presStyleIdx="0" presStyleCnt="1" custLinFactY="200000" custLinFactNeighborX="-1141" custLinFactNeighborY="24298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DBAB5D4D-D525-4868-AFBE-70366E27E600}" type="presOf" srcId="{39D01A3A-AA26-4430-BF9A-2A0108BB20C4}" destId="{B1F8CC39-B702-49BD-8398-CF566C0AE184}" srcOrd="0" destOrd="0" presId="urn:microsoft.com/office/officeart/2005/8/layout/vList2"/>
    <dgm:cxn modelId="{12BE848C-F213-4DE5-9CA2-D6315BAE3E2B}" srcId="{67704A21-D220-4D41-A4F7-75FBA1385FF1}" destId="{39D01A3A-AA26-4430-BF9A-2A0108BB20C4}" srcOrd="0" destOrd="0" parTransId="{1C488A30-4DAD-4A62-9D47-C9D894FC9779}" sibTransId="{1D932408-FBE2-45B8-AAC8-33CC8C074B9E}"/>
    <dgm:cxn modelId="{C4385301-43EF-43DC-B404-C44B8B37E285}" type="presOf" srcId="{67704A21-D220-4D41-A4F7-75FBA1385FF1}" destId="{33E20052-5472-49DF-BC0A-92CCBF05D87A}" srcOrd="0" destOrd="0" presId="urn:microsoft.com/office/officeart/2005/8/layout/vList2"/>
    <dgm:cxn modelId="{FD05980D-4D47-48E5-9F2D-1BFAA7DB0BC8}" type="presParOf" srcId="{33E20052-5472-49DF-BC0A-92CCBF05D87A}" destId="{B1F8CC39-B702-49BD-8398-CF566C0AE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CA31-1059-4FE3-8906-1300040AF45E}">
      <dsp:nvSpPr>
        <dsp:cNvPr id="0" name=""/>
        <dsp:cNvSpPr/>
      </dsp:nvSpPr>
      <dsp:spPr>
        <a:xfrm rot="5400000">
          <a:off x="1768391" y="870707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55BD-3115-4641-A435-80005252722B}">
      <dsp:nvSpPr>
        <dsp:cNvPr id="0" name=""/>
        <dsp:cNvSpPr/>
      </dsp:nvSpPr>
      <dsp:spPr>
        <a:xfrm>
          <a:off x="1572021" y="4908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mouth</a:t>
          </a:r>
          <a:endParaRPr lang="en-US" sz="1700" b="1" kern="1200" dirty="0"/>
        </a:p>
      </dsp:txBody>
      <dsp:txXfrm>
        <a:off x="1614663" y="91729"/>
        <a:ext cx="1162437" cy="788080"/>
      </dsp:txXfrm>
    </dsp:sp>
    <dsp:sp modelId="{EDF5BEDF-2B6E-4505-AFC1-8271D2E5DD37}">
      <dsp:nvSpPr>
        <dsp:cNvPr id="0" name=""/>
        <dsp:cNvSpPr/>
      </dsp:nvSpPr>
      <dsp:spPr>
        <a:xfrm>
          <a:off x="2819743" y="132382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B81B5-1F1B-400D-8550-8430EBC68F07}">
      <dsp:nvSpPr>
        <dsp:cNvPr id="0" name=""/>
        <dsp:cNvSpPr/>
      </dsp:nvSpPr>
      <dsp:spPr>
        <a:xfrm rot="5400000">
          <a:off x="2802885" y="1851784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775797"/>
            <a:satOff val="16595"/>
            <a:lumOff val="2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88B33-F4B5-42C2-9B13-45134EA4CF18}">
      <dsp:nvSpPr>
        <dsp:cNvPr id="0" name=""/>
        <dsp:cNvSpPr/>
      </dsp:nvSpPr>
      <dsp:spPr>
        <a:xfrm>
          <a:off x="2606515" y="1030164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2186491"/>
            <a:satOff val="14880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esophagus</a:t>
          </a:r>
        </a:p>
      </dsp:txBody>
      <dsp:txXfrm>
        <a:off x="2649157" y="1072806"/>
        <a:ext cx="1162437" cy="788080"/>
      </dsp:txXfrm>
    </dsp:sp>
    <dsp:sp modelId="{0E788606-F417-4F6A-B96D-1A1FB916C35F}">
      <dsp:nvSpPr>
        <dsp:cNvPr id="0" name=""/>
        <dsp:cNvSpPr/>
      </dsp:nvSpPr>
      <dsp:spPr>
        <a:xfrm>
          <a:off x="3854237" y="1113459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228C-E917-40FC-BC5F-07EA427A2D31}">
      <dsp:nvSpPr>
        <dsp:cNvPr id="0" name=""/>
        <dsp:cNvSpPr/>
      </dsp:nvSpPr>
      <dsp:spPr>
        <a:xfrm rot="5400000">
          <a:off x="3837378" y="2832861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551593"/>
            <a:satOff val="33191"/>
            <a:lumOff val="5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73F03-6ACD-491A-ADC1-F54E19FD170E}">
      <dsp:nvSpPr>
        <dsp:cNvPr id="0" name=""/>
        <dsp:cNvSpPr/>
      </dsp:nvSpPr>
      <dsp:spPr>
        <a:xfrm>
          <a:off x="3641009" y="2011241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4372982"/>
            <a:satOff val="29759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Stomach</a:t>
          </a:r>
          <a:endParaRPr lang="en-US" sz="2000" b="1" kern="1200" dirty="0"/>
        </a:p>
      </dsp:txBody>
      <dsp:txXfrm>
        <a:off x="3683651" y="2053883"/>
        <a:ext cx="1162437" cy="788080"/>
      </dsp:txXfrm>
    </dsp:sp>
    <dsp:sp modelId="{6F34E20C-821A-4655-B100-1C8DB41DC616}">
      <dsp:nvSpPr>
        <dsp:cNvPr id="0" name=""/>
        <dsp:cNvSpPr/>
      </dsp:nvSpPr>
      <dsp:spPr>
        <a:xfrm>
          <a:off x="4888731" y="2094536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2D74-E6EC-413B-ADAE-C45553F89FCD}">
      <dsp:nvSpPr>
        <dsp:cNvPr id="0" name=""/>
        <dsp:cNvSpPr/>
      </dsp:nvSpPr>
      <dsp:spPr>
        <a:xfrm rot="5400000">
          <a:off x="4871872" y="3813937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8327390"/>
            <a:satOff val="49786"/>
            <a:lumOff val="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D6781-22A7-4BC5-8DEE-F59EFEFCDEA1}">
      <dsp:nvSpPr>
        <dsp:cNvPr id="0" name=""/>
        <dsp:cNvSpPr/>
      </dsp:nvSpPr>
      <dsp:spPr>
        <a:xfrm>
          <a:off x="4675503" y="299231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Small </a:t>
          </a:r>
          <a:r>
            <a:rPr lang="en-US" sz="2000" b="1" i="0" kern="1200" dirty="0"/>
            <a:t>Intestine</a:t>
          </a:r>
          <a:endParaRPr lang="en-US" sz="2000" b="1" kern="1200" dirty="0"/>
        </a:p>
      </dsp:txBody>
      <dsp:txXfrm>
        <a:off x="4718145" y="3034959"/>
        <a:ext cx="1162437" cy="788080"/>
      </dsp:txXfrm>
    </dsp:sp>
    <dsp:sp modelId="{70ADABD7-0D08-43CB-BFF7-D8BF3DC9FEB2}">
      <dsp:nvSpPr>
        <dsp:cNvPr id="0" name=""/>
        <dsp:cNvSpPr/>
      </dsp:nvSpPr>
      <dsp:spPr>
        <a:xfrm>
          <a:off x="5923224" y="3075612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40AD6-0A07-4576-ADF2-B2D0B2D2F5B5}">
      <dsp:nvSpPr>
        <dsp:cNvPr id="0" name=""/>
        <dsp:cNvSpPr/>
      </dsp:nvSpPr>
      <dsp:spPr>
        <a:xfrm rot="5400000">
          <a:off x="5906366" y="4795014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1103186"/>
            <a:satOff val="66382"/>
            <a:lumOff val="11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0E7CD-59AC-460D-93F9-9DB4489B9F8D}">
      <dsp:nvSpPr>
        <dsp:cNvPr id="0" name=""/>
        <dsp:cNvSpPr/>
      </dsp:nvSpPr>
      <dsp:spPr>
        <a:xfrm>
          <a:off x="5709996" y="3973394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8745963"/>
            <a:satOff val="59518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Large </a:t>
          </a:r>
          <a:r>
            <a:rPr lang="en-US" sz="2000" b="1" i="0" kern="1200" dirty="0"/>
            <a:t>Intestine</a:t>
          </a:r>
          <a:endParaRPr lang="en-US" sz="2000" b="1" kern="1200" dirty="0"/>
        </a:p>
      </dsp:txBody>
      <dsp:txXfrm>
        <a:off x="5752638" y="4016036"/>
        <a:ext cx="1162437" cy="788080"/>
      </dsp:txXfrm>
    </dsp:sp>
    <dsp:sp modelId="{ABFD3723-FFAE-4545-B532-18830242F15E}">
      <dsp:nvSpPr>
        <dsp:cNvPr id="0" name=""/>
        <dsp:cNvSpPr/>
      </dsp:nvSpPr>
      <dsp:spPr>
        <a:xfrm>
          <a:off x="6957718" y="4056689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68DC-C558-47BC-BE00-2233CF2578C9}">
      <dsp:nvSpPr>
        <dsp:cNvPr id="0" name=""/>
        <dsp:cNvSpPr/>
      </dsp:nvSpPr>
      <dsp:spPr>
        <a:xfrm rot="5400000">
          <a:off x="6940860" y="5776090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3878983"/>
            <a:satOff val="82977"/>
            <a:lumOff val="1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30069-2785-4BCA-96C2-06ABE773678E}">
      <dsp:nvSpPr>
        <dsp:cNvPr id="0" name=""/>
        <dsp:cNvSpPr/>
      </dsp:nvSpPr>
      <dsp:spPr>
        <a:xfrm>
          <a:off x="6744490" y="4954470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10932454"/>
            <a:satOff val="74397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rectum</a:t>
          </a:r>
        </a:p>
      </dsp:txBody>
      <dsp:txXfrm>
        <a:off x="6787132" y="4997112"/>
        <a:ext cx="1162437" cy="788080"/>
      </dsp:txXfrm>
    </dsp:sp>
    <dsp:sp modelId="{134EFBB5-5BC9-4729-8AB5-1F7AF07FDCB9}">
      <dsp:nvSpPr>
        <dsp:cNvPr id="0" name=""/>
        <dsp:cNvSpPr/>
      </dsp:nvSpPr>
      <dsp:spPr>
        <a:xfrm>
          <a:off x="7992212" y="5037766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7A7D8-866F-457A-92EA-0438996D4445}">
      <dsp:nvSpPr>
        <dsp:cNvPr id="0" name=""/>
        <dsp:cNvSpPr/>
      </dsp:nvSpPr>
      <dsp:spPr>
        <a:xfrm>
          <a:off x="7778984" y="593554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anus</a:t>
          </a:r>
        </a:p>
      </dsp:txBody>
      <dsp:txXfrm>
        <a:off x="7821626" y="5978189"/>
        <a:ext cx="1162437" cy="78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99E5-959F-40D1-AC3D-1912088CF622}">
      <dsp:nvSpPr>
        <dsp:cNvPr id="0" name=""/>
        <dsp:cNvSpPr/>
      </dsp:nvSpPr>
      <dsp:spPr>
        <a:xfrm>
          <a:off x="0" y="1638414"/>
          <a:ext cx="12192000" cy="1368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/>
            <a:t>Pharynx</a:t>
          </a:r>
          <a:r>
            <a:rPr lang="en-US" sz="6500" kern="1200" dirty="0"/>
            <a:t> </a:t>
          </a:r>
        </a:p>
      </dsp:txBody>
      <dsp:txXfrm>
        <a:off x="66824" y="1705238"/>
        <a:ext cx="12058352" cy="1235252"/>
      </dsp:txXfrm>
    </dsp:sp>
    <dsp:sp modelId="{890FA2B3-7287-499B-9515-9CA643362F27}">
      <dsp:nvSpPr>
        <dsp:cNvPr id="0" name=""/>
        <dsp:cNvSpPr/>
      </dsp:nvSpPr>
      <dsp:spPr>
        <a:xfrm>
          <a:off x="0" y="3007314"/>
          <a:ext cx="12192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i="0" kern="1200" dirty="0"/>
            <a:t>The pharynx, usually called the throat, is part of the respiratory system and digestive system. It carries air, food and fluid down from the nose and mouth.</a:t>
          </a:r>
          <a:endParaRPr lang="en-US" sz="2800" kern="1200" dirty="0"/>
        </a:p>
      </dsp:txBody>
      <dsp:txXfrm>
        <a:off x="0" y="3007314"/>
        <a:ext cx="12192000" cy="1076400"/>
      </dsp:txXfrm>
    </dsp:sp>
    <dsp:sp modelId="{46816BD1-047D-4A45-8C44-DDB5AF5433E3}">
      <dsp:nvSpPr>
        <dsp:cNvPr id="0" name=""/>
        <dsp:cNvSpPr/>
      </dsp:nvSpPr>
      <dsp:spPr>
        <a:xfrm>
          <a:off x="0" y="4083714"/>
          <a:ext cx="12192000" cy="1368900"/>
        </a:xfrm>
        <a:prstGeom prst="round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/>
            <a:t>Esophagus</a:t>
          </a:r>
          <a:r>
            <a:rPr lang="en-US" sz="6500" b="1" u="sng" kern="1200" dirty="0"/>
            <a:t> </a:t>
          </a:r>
        </a:p>
      </dsp:txBody>
      <dsp:txXfrm>
        <a:off x="66824" y="4150538"/>
        <a:ext cx="12058352" cy="1235252"/>
      </dsp:txXfrm>
    </dsp:sp>
    <dsp:sp modelId="{22541B4B-CC71-418A-BC5D-719F473769F8}">
      <dsp:nvSpPr>
        <dsp:cNvPr id="0" name=""/>
        <dsp:cNvSpPr/>
      </dsp:nvSpPr>
      <dsp:spPr>
        <a:xfrm>
          <a:off x="0" y="5452614"/>
          <a:ext cx="121920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i="0" kern="1200" dirty="0"/>
            <a:t>The main functions of the esophagus are to transport food and fluids from the pharynx to the stomach through a process called </a:t>
          </a:r>
          <a:r>
            <a:rPr lang="en-US" sz="2800" b="1" i="0" u="sng" kern="1200" dirty="0"/>
            <a:t>peristalsis</a:t>
          </a:r>
          <a:r>
            <a:rPr lang="en-US" sz="2800" b="0" i="0" u="none" kern="1200" dirty="0"/>
            <a:t>, and to </a:t>
          </a:r>
          <a:r>
            <a:rPr lang="en-US" sz="2800" b="0" i="0" kern="1200" dirty="0"/>
            <a:t>prevent the passive diffusion of substances from the food into the blood.</a:t>
          </a:r>
          <a:endParaRPr lang="en-US" sz="2800" kern="1200" dirty="0"/>
        </a:p>
      </dsp:txBody>
      <dsp:txXfrm>
        <a:off x="0" y="5452614"/>
        <a:ext cx="12192000" cy="124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CC39-B702-49BD-8398-CF566C0AE184}">
      <dsp:nvSpPr>
        <dsp:cNvPr id="0" name=""/>
        <dsp:cNvSpPr/>
      </dsp:nvSpPr>
      <dsp:spPr>
        <a:xfrm>
          <a:off x="0" y="4723102"/>
          <a:ext cx="8128000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https://www.youtube.com/watch?v=Q0ZhwjtoNPIs</a:t>
          </a:r>
        </a:p>
      </dsp:txBody>
      <dsp:txXfrm>
        <a:off x="33955" y="4757057"/>
        <a:ext cx="80600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7B5B-C0F0-4995-B627-32837790949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96C2-5D7B-4278-95CC-AD4BC77E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96C2-5D7B-4278-95CC-AD4BC77E99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96C2-5D7B-4278-95CC-AD4BC77E9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96C2-5D7B-4278-95CC-AD4BC77E9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7D0724-9820-4CF4-A3AE-340728F1B77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9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yjus.com/biology/large-intestine/" TargetMode="External"/><Relationship Id="rId3" Type="http://schemas.openxmlformats.org/officeDocument/2006/relationships/hyperlink" Target="https://www.uofmhealth.org/conditions-treatments/digestive-and-liver-health/your-digestive-system#:~:text=Stomach%3A%20An%20organ%20with%20strong,into%20a%20liquid%20or%20paste" TargetMode="External"/><Relationship Id="rId7" Type="http://schemas.openxmlformats.org/officeDocument/2006/relationships/hyperlink" Target="https://www.ncbi.nlm.nih.gov/books/NBK556137/#:~:text=The%20parasympathetic%20nervous%20system%20(PNS,wave)%20within%20smooth%20muscle%20cells" TargetMode="External"/><Relationship Id="rId2" Type="http://schemas.openxmlformats.org/officeDocument/2006/relationships/hyperlink" Target="https://www.merriam-webster.com/dictionary/masticate#:~:text=%3A%20to%20grind%2C%20crush%2C%20and,mast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yjus.com/question-answer/what-are-villi-what-is-their-location-and-function-7/" TargetMode="External"/><Relationship Id="rId5" Type="http://schemas.openxmlformats.org/officeDocument/2006/relationships/hyperlink" Target="https://www.stanfordchildrens.org/en/topic/default?id=anatomy-and-function-of-the-heart-valves-90-P03059#:~:text=The%20valves%20prevent%20the%20backward,It%20only%20has%202%20flaps" TargetMode="External"/><Relationship Id="rId10" Type="http://schemas.openxmlformats.org/officeDocument/2006/relationships/hyperlink" Target="https://www.hopkinsmedicine.org/health/wellness-and-prevention/how-digestion-works#:~:text=The%20digestive%20process%20begins%20in,the%20mouth%20to%20produce%20saliva" TargetMode="External"/><Relationship Id="rId4" Type="http://schemas.openxmlformats.org/officeDocument/2006/relationships/hyperlink" Target="https://www.cancer.gov/publications/dictionaries/cancer-terms/def/digestive-system" TargetMode="External"/><Relationship Id="rId9" Type="http://schemas.openxmlformats.org/officeDocument/2006/relationships/hyperlink" Target="https://www.youtub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2900D86-B9FB-1C8F-3217-9C376CCC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digestive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2A8DA7-2DA3-2122-528E-0F51E15E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Fares </a:t>
            </a:r>
            <a:r>
              <a:rPr lang="en-US" dirty="0" err="1"/>
              <a:t>ARida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03230A-E2C0-6983-3F94-E22E6B34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4" b="9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1A605B-9BF9-5F47-02B2-D13D805E410A}"/>
              </a:ext>
            </a:extLst>
          </p:cNvPr>
          <p:cNvSpPr txBox="1"/>
          <p:nvPr/>
        </p:nvSpPr>
        <p:spPr>
          <a:xfrm>
            <a:off x="1202919" y="6245572"/>
            <a:ext cx="275726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by Fares Arida</a:t>
            </a:r>
          </a:p>
        </p:txBody>
      </p:sp>
    </p:spTree>
    <p:extLst>
      <p:ext uri="{BB962C8B-B14F-4D97-AF65-F5344CB8AC3E}">
        <p14:creationId xmlns:p14="http://schemas.microsoft.com/office/powerpoint/2010/main" val="1112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465368-482B-6F31-9569-7C240A44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026"/>
            <a:ext cx="12192000" cy="1633910"/>
          </a:xfrm>
        </p:spPr>
        <p:txBody>
          <a:bodyPr>
            <a:normAutofit fontScale="90000"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Rectum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Google Sans"/>
              </a:rPr>
              <a:t> the rectum stores feces until a person is ready for </a:t>
            </a:r>
            <a:r>
              <a:rPr lang="en-US" sz="2400" b="1" i="0" u="sng" dirty="0">
                <a:solidFill>
                  <a:srgbClr val="FF0000"/>
                </a:solidFill>
                <a:effectLst/>
                <a:latin typeface="Söhne"/>
              </a:rPr>
              <a:t>defecation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Söhne"/>
              </a:rPr>
              <a:t/>
            </a:r>
            <a:br>
              <a:rPr lang="en-US" sz="2400" b="1" i="0" dirty="0">
                <a:solidFill>
                  <a:schemeClr val="bg1"/>
                </a:solidFill>
                <a:effectLst/>
                <a:latin typeface="Söhne"/>
              </a:rPr>
            </a:br>
            <a:r>
              <a:rPr lang="en-US" sz="2400" b="1" i="0" u="sng" dirty="0">
                <a:solidFill>
                  <a:schemeClr val="bg1"/>
                </a:solidFill>
                <a:effectLst/>
                <a:latin typeface="Söhne"/>
              </a:rPr>
              <a:t>anus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Söhne"/>
              </a:rPr>
              <a:t>: The anus is a muscular opening at the end of the rectum that allows for the elimination of feces from the body.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059E3-7D36-7A7C-DBCD-5AE15E5D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ctum | Encyclopedia | Anatomy.app | Learn anatomy | 3D models, articles,  and quizzes">
            <a:extLst>
              <a:ext uri="{FF2B5EF4-FFF2-40B4-BE49-F238E27FC236}">
                <a16:creationId xmlns="" xmlns:a16="http://schemas.microsoft.com/office/drawing/2014/main" id="{DBCBFC6A-A0F0-858F-9430-48A82819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36"/>
            <a:ext cx="12192000" cy="50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270"/>
            <a:ext cx="12191999" cy="6849459"/>
            <a:chOff x="0" y="4270"/>
            <a:chExt cx="12191999" cy="6849459"/>
          </a:xfrm>
        </p:grpSpPr>
        <p:sp>
          <p:nvSpPr>
            <p:cNvPr id="5" name="Freeform 4"/>
            <p:cNvSpPr/>
            <p:nvPr/>
          </p:nvSpPr>
          <p:spPr>
            <a:xfrm>
              <a:off x="0" y="4270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34355" rIns="6985" bIns="43435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u="sng" kern="1200" dirty="0"/>
                <a:t>peristalsis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54740" y="4271"/>
              <a:ext cx="11337259" cy="793687"/>
            </a:xfrm>
            <a:custGeom>
              <a:avLst/>
              <a:gdLst>
                <a:gd name="connsiteX0" fmla="*/ 132284 w 793687"/>
                <a:gd name="connsiteY0" fmla="*/ 0 h 11337259"/>
                <a:gd name="connsiteX1" fmla="*/ 661403 w 793687"/>
                <a:gd name="connsiteY1" fmla="*/ 0 h 11337259"/>
                <a:gd name="connsiteX2" fmla="*/ 793687 w 793687"/>
                <a:gd name="connsiteY2" fmla="*/ 132284 h 11337259"/>
                <a:gd name="connsiteX3" fmla="*/ 793687 w 793687"/>
                <a:gd name="connsiteY3" fmla="*/ 11337259 h 11337259"/>
                <a:gd name="connsiteX4" fmla="*/ 793687 w 793687"/>
                <a:gd name="connsiteY4" fmla="*/ 11337259 h 11337259"/>
                <a:gd name="connsiteX5" fmla="*/ 0 w 793687"/>
                <a:gd name="connsiteY5" fmla="*/ 11337259 h 11337259"/>
                <a:gd name="connsiteX6" fmla="*/ 0 w 793687"/>
                <a:gd name="connsiteY6" fmla="*/ 11337259 h 11337259"/>
                <a:gd name="connsiteX7" fmla="*/ 0 w 793687"/>
                <a:gd name="connsiteY7" fmla="*/ 132284 h 11337259"/>
                <a:gd name="connsiteX8" fmla="*/ 132284 w 793687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87" h="11337259">
                  <a:moveTo>
                    <a:pt x="793687" y="1889588"/>
                  </a:moveTo>
                  <a:lnTo>
                    <a:pt x="793687" y="9447671"/>
                  </a:lnTo>
                  <a:cubicBezTo>
                    <a:pt x="793687" y="10491251"/>
                    <a:pt x="789541" y="11337252"/>
                    <a:pt x="784426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426" y="7"/>
                  </a:lnTo>
                  <a:cubicBezTo>
                    <a:pt x="789541" y="7"/>
                    <a:pt x="793687" y="846008"/>
                    <a:pt x="793687" y="188958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3984" rIns="53984" bIns="53986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i="0" kern="1200" dirty="0"/>
                <a:t>A series of normal coordinated, rhythmic muscle contractions, that occurs automatically to move food through the digestive tract </a:t>
              </a:r>
              <a:r>
                <a:rPr lang="en-US" sz="2000" b="0" i="0" kern="1200" dirty="0"/>
                <a:t>is called peristalsis.</a:t>
              </a: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1129950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623789"/>
                <a:satOff val="17855"/>
                <a:lumOff val="79"/>
                <a:alphaOff val="0"/>
              </a:schemeClr>
            </a:lnRef>
            <a:fillRef idx="1">
              <a:schemeClr val="accent5">
                <a:hueOff val="-2623789"/>
                <a:satOff val="17855"/>
                <a:lumOff val="79"/>
                <a:alphaOff val="0"/>
              </a:schemeClr>
            </a:fillRef>
            <a:effectRef idx="0">
              <a:schemeClr val="accent5">
                <a:hueOff val="-2623789"/>
                <a:satOff val="17855"/>
                <a:lumOff val="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34355" rIns="6985" bIns="43435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i="0" u="sng" kern="1200" cap="none" dirty="0">
                  <a:solidFill>
                    <a:schemeClr val="tx1"/>
                  </a:solidFill>
                  <a:effectLst/>
                  <a:latin typeface="Google Sans"/>
                </a:rPr>
                <a:t>mastication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54740" y="1129951"/>
              <a:ext cx="11337259" cy="793687"/>
            </a:xfrm>
            <a:custGeom>
              <a:avLst/>
              <a:gdLst>
                <a:gd name="connsiteX0" fmla="*/ 132284 w 793687"/>
                <a:gd name="connsiteY0" fmla="*/ 0 h 11337259"/>
                <a:gd name="connsiteX1" fmla="*/ 661403 w 793687"/>
                <a:gd name="connsiteY1" fmla="*/ 0 h 11337259"/>
                <a:gd name="connsiteX2" fmla="*/ 793687 w 793687"/>
                <a:gd name="connsiteY2" fmla="*/ 132284 h 11337259"/>
                <a:gd name="connsiteX3" fmla="*/ 793687 w 793687"/>
                <a:gd name="connsiteY3" fmla="*/ 11337259 h 11337259"/>
                <a:gd name="connsiteX4" fmla="*/ 793687 w 793687"/>
                <a:gd name="connsiteY4" fmla="*/ 11337259 h 11337259"/>
                <a:gd name="connsiteX5" fmla="*/ 0 w 793687"/>
                <a:gd name="connsiteY5" fmla="*/ 11337259 h 11337259"/>
                <a:gd name="connsiteX6" fmla="*/ 0 w 793687"/>
                <a:gd name="connsiteY6" fmla="*/ 11337259 h 11337259"/>
                <a:gd name="connsiteX7" fmla="*/ 0 w 793687"/>
                <a:gd name="connsiteY7" fmla="*/ 132284 h 11337259"/>
                <a:gd name="connsiteX8" fmla="*/ 132284 w 793687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87" h="11337259">
                  <a:moveTo>
                    <a:pt x="793687" y="1889588"/>
                  </a:moveTo>
                  <a:lnTo>
                    <a:pt x="793687" y="9447671"/>
                  </a:lnTo>
                  <a:cubicBezTo>
                    <a:pt x="793687" y="10491251"/>
                    <a:pt x="789541" y="11337252"/>
                    <a:pt x="784426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426" y="7"/>
                  </a:lnTo>
                  <a:cubicBezTo>
                    <a:pt x="789541" y="7"/>
                    <a:pt x="793687" y="846008"/>
                    <a:pt x="793687" y="188958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2623789"/>
                <a:satOff val="17855"/>
                <a:lumOff val="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3984" rIns="53984" bIns="53986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i="0" kern="1200" dirty="0"/>
                <a:t>To grind, crush, and chew (food) with or as if with the teeth in preparation for swallowing.</a:t>
              </a:r>
              <a:endParaRPr lang="en-US" sz="32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2255630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5247578"/>
                <a:satOff val="35711"/>
                <a:lumOff val="157"/>
                <a:alphaOff val="0"/>
              </a:schemeClr>
            </a:lnRef>
            <a:fillRef idx="1">
              <a:schemeClr val="accent5">
                <a:hueOff val="-5247578"/>
                <a:satOff val="35711"/>
                <a:lumOff val="157"/>
                <a:alphaOff val="0"/>
              </a:schemeClr>
            </a:fillRef>
            <a:effectRef idx="0">
              <a:schemeClr val="accent5">
                <a:hueOff val="-5247578"/>
                <a:satOff val="35711"/>
                <a:lumOff val="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440070" rIns="12700" bIns="4400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/>
                <a:t>chyme</a:t>
              </a:r>
              <a:endParaRPr lang="en-US" sz="1300" b="1" u="sng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54740" y="2255631"/>
              <a:ext cx="11337259" cy="793688"/>
            </a:xfrm>
            <a:custGeom>
              <a:avLst/>
              <a:gdLst>
                <a:gd name="connsiteX0" fmla="*/ 132284 w 793687"/>
                <a:gd name="connsiteY0" fmla="*/ 0 h 11337259"/>
                <a:gd name="connsiteX1" fmla="*/ 661403 w 793687"/>
                <a:gd name="connsiteY1" fmla="*/ 0 h 11337259"/>
                <a:gd name="connsiteX2" fmla="*/ 793687 w 793687"/>
                <a:gd name="connsiteY2" fmla="*/ 132284 h 11337259"/>
                <a:gd name="connsiteX3" fmla="*/ 793687 w 793687"/>
                <a:gd name="connsiteY3" fmla="*/ 11337259 h 11337259"/>
                <a:gd name="connsiteX4" fmla="*/ 793687 w 793687"/>
                <a:gd name="connsiteY4" fmla="*/ 11337259 h 11337259"/>
                <a:gd name="connsiteX5" fmla="*/ 0 w 793687"/>
                <a:gd name="connsiteY5" fmla="*/ 11337259 h 11337259"/>
                <a:gd name="connsiteX6" fmla="*/ 0 w 793687"/>
                <a:gd name="connsiteY6" fmla="*/ 11337259 h 11337259"/>
                <a:gd name="connsiteX7" fmla="*/ 0 w 793687"/>
                <a:gd name="connsiteY7" fmla="*/ 132284 h 11337259"/>
                <a:gd name="connsiteX8" fmla="*/ 132284 w 793687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87" h="11337259">
                  <a:moveTo>
                    <a:pt x="793687" y="1889588"/>
                  </a:moveTo>
                  <a:lnTo>
                    <a:pt x="793687" y="9447671"/>
                  </a:lnTo>
                  <a:cubicBezTo>
                    <a:pt x="793687" y="10491251"/>
                    <a:pt x="789541" y="11337252"/>
                    <a:pt x="784426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426" y="7"/>
                  </a:lnTo>
                  <a:cubicBezTo>
                    <a:pt x="789541" y="7"/>
                    <a:pt x="793687" y="846008"/>
                    <a:pt x="793687" y="188958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5247578"/>
                <a:satOff val="35711"/>
                <a:lumOff val="15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3984" rIns="53984" bIns="53987" numCol="1" spcCol="1270" anchor="ctr" anchorCtr="0">
              <a:noAutofit/>
            </a:bodyPr>
            <a:lstStyle/>
            <a:p>
              <a:pPr marL="228600" lvl="1" indent="-228600" algn="l" defTabSz="1066800"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i="0" kern="1200" dirty="0" smtClean="0">
                <a:effectLst/>
                <a:latin typeface="Google Sans"/>
              </a:endParaRPr>
            </a:p>
            <a:p>
              <a:pPr marL="228600" lvl="1" indent="-228600" algn="l" defTabSz="10668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i="0" kern="1200" dirty="0" smtClean="0">
                  <a:effectLst/>
                  <a:latin typeface="Google Sans"/>
                </a:rPr>
                <a:t>the </a:t>
              </a:r>
              <a:r>
                <a:rPr lang="en-US" sz="2000" b="1" i="0" kern="1200" dirty="0">
                  <a:effectLst/>
                  <a:latin typeface="Google Sans"/>
                </a:rPr>
                <a:t>stomach holds the food and mixes it with acid and enzymes that continue to break the food down into a liquid or paste.</a:t>
              </a:r>
              <a:r>
                <a:rPr lang="en-US" sz="2000" b="1" i="0" kern="1200" dirty="0">
                  <a:solidFill>
                    <a:srgbClr val="202124"/>
                  </a:solidFill>
                  <a:effectLst/>
                  <a:latin typeface="Google Sans"/>
                </a:rPr>
                <a:t> </a:t>
              </a:r>
              <a:r>
                <a:rPr lang="en-US" sz="2000" b="1" i="0" kern="1200" dirty="0">
                  <a:effectLst/>
                  <a:latin typeface="Google Sans"/>
                </a:rPr>
                <a:t>This thick liquid or paste is called </a:t>
              </a:r>
              <a:r>
                <a:rPr lang="en-US" sz="2000" b="1" i="0" u="sng" kern="1200" dirty="0">
                  <a:solidFill>
                    <a:schemeClr val="bg1"/>
                  </a:solidFill>
                  <a:effectLst/>
                  <a:latin typeface="Google Sans"/>
                </a:rPr>
                <a:t>chyme</a:t>
              </a:r>
              <a:r>
                <a:rPr lang="en-US" sz="2000" b="1" i="0" kern="1200" dirty="0">
                  <a:effectLst/>
                  <a:latin typeface="Google Sans"/>
                </a:rPr>
                <a:t>. </a:t>
              </a:r>
              <a:endParaRPr lang="en-US" sz="20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3381311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7871367"/>
                <a:satOff val="53566"/>
                <a:lumOff val="236"/>
                <a:alphaOff val="0"/>
              </a:schemeClr>
            </a:lnRef>
            <a:fillRef idx="1">
              <a:schemeClr val="accent5">
                <a:hueOff val="-7871367"/>
                <a:satOff val="53566"/>
                <a:lumOff val="236"/>
                <a:alphaOff val="0"/>
              </a:schemeClr>
            </a:fillRef>
            <a:effectRef idx="0">
              <a:schemeClr val="accent5">
                <a:hueOff val="-7871367"/>
                <a:satOff val="53566"/>
                <a:lumOff val="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2610" rIns="15240" bIns="4426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/>
                <a:t>villi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54740" y="3381312"/>
              <a:ext cx="11337259" cy="793688"/>
            </a:xfrm>
            <a:custGeom>
              <a:avLst/>
              <a:gdLst>
                <a:gd name="connsiteX0" fmla="*/ 132284 w 793687"/>
                <a:gd name="connsiteY0" fmla="*/ 0 h 11337259"/>
                <a:gd name="connsiteX1" fmla="*/ 661403 w 793687"/>
                <a:gd name="connsiteY1" fmla="*/ 0 h 11337259"/>
                <a:gd name="connsiteX2" fmla="*/ 793687 w 793687"/>
                <a:gd name="connsiteY2" fmla="*/ 132284 h 11337259"/>
                <a:gd name="connsiteX3" fmla="*/ 793687 w 793687"/>
                <a:gd name="connsiteY3" fmla="*/ 11337259 h 11337259"/>
                <a:gd name="connsiteX4" fmla="*/ 793687 w 793687"/>
                <a:gd name="connsiteY4" fmla="*/ 11337259 h 11337259"/>
                <a:gd name="connsiteX5" fmla="*/ 0 w 793687"/>
                <a:gd name="connsiteY5" fmla="*/ 11337259 h 11337259"/>
                <a:gd name="connsiteX6" fmla="*/ 0 w 793687"/>
                <a:gd name="connsiteY6" fmla="*/ 11337259 h 11337259"/>
                <a:gd name="connsiteX7" fmla="*/ 0 w 793687"/>
                <a:gd name="connsiteY7" fmla="*/ 132284 h 11337259"/>
                <a:gd name="connsiteX8" fmla="*/ 132284 w 793687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87" h="11337259">
                  <a:moveTo>
                    <a:pt x="793687" y="1889588"/>
                  </a:moveTo>
                  <a:lnTo>
                    <a:pt x="793687" y="9447671"/>
                  </a:lnTo>
                  <a:cubicBezTo>
                    <a:pt x="793687" y="10491251"/>
                    <a:pt x="789541" y="11337252"/>
                    <a:pt x="784426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426" y="7"/>
                  </a:lnTo>
                  <a:cubicBezTo>
                    <a:pt x="789541" y="7"/>
                    <a:pt x="793687" y="846008"/>
                    <a:pt x="793687" y="188958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7871367"/>
                <a:satOff val="53566"/>
                <a:lumOff val="23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714" rIns="52714" bIns="52717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b="1" kern="1200" dirty="0"/>
                <a:t>They </a:t>
              </a:r>
              <a:r>
                <a:rPr lang="en-US" sz="2200" b="1" i="0" kern="1200" dirty="0"/>
                <a:t>help in the absorption of nutrients by increasing the surface area for absorption.</a:t>
              </a:r>
              <a:endParaRPr lang="en-US" sz="2200" b="1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4506991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0495156"/>
                <a:satOff val="71422"/>
                <a:lumOff val="314"/>
                <a:alphaOff val="0"/>
              </a:schemeClr>
            </a:lnRef>
            <a:fillRef idx="1">
              <a:schemeClr val="accent5">
                <a:hueOff val="-10495156"/>
                <a:satOff val="71422"/>
                <a:lumOff val="314"/>
                <a:alphaOff val="0"/>
              </a:schemeClr>
            </a:fillRef>
            <a:effectRef idx="0">
              <a:schemeClr val="accent5">
                <a:hueOff val="-10495156"/>
                <a:satOff val="71422"/>
                <a:lumOff val="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440070" rIns="12700" bIns="4400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/>
                <a:t>Valves 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54740" y="4506992"/>
              <a:ext cx="11337259" cy="793688"/>
            </a:xfrm>
            <a:custGeom>
              <a:avLst/>
              <a:gdLst>
                <a:gd name="connsiteX0" fmla="*/ 132284 w 793687"/>
                <a:gd name="connsiteY0" fmla="*/ 0 h 11337259"/>
                <a:gd name="connsiteX1" fmla="*/ 661403 w 793687"/>
                <a:gd name="connsiteY1" fmla="*/ 0 h 11337259"/>
                <a:gd name="connsiteX2" fmla="*/ 793687 w 793687"/>
                <a:gd name="connsiteY2" fmla="*/ 132284 h 11337259"/>
                <a:gd name="connsiteX3" fmla="*/ 793687 w 793687"/>
                <a:gd name="connsiteY3" fmla="*/ 11337259 h 11337259"/>
                <a:gd name="connsiteX4" fmla="*/ 793687 w 793687"/>
                <a:gd name="connsiteY4" fmla="*/ 11337259 h 11337259"/>
                <a:gd name="connsiteX5" fmla="*/ 0 w 793687"/>
                <a:gd name="connsiteY5" fmla="*/ 11337259 h 11337259"/>
                <a:gd name="connsiteX6" fmla="*/ 0 w 793687"/>
                <a:gd name="connsiteY6" fmla="*/ 11337259 h 11337259"/>
                <a:gd name="connsiteX7" fmla="*/ 0 w 793687"/>
                <a:gd name="connsiteY7" fmla="*/ 132284 h 11337259"/>
                <a:gd name="connsiteX8" fmla="*/ 132284 w 793687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87" h="11337259">
                  <a:moveTo>
                    <a:pt x="793687" y="1889588"/>
                  </a:moveTo>
                  <a:lnTo>
                    <a:pt x="793687" y="9447671"/>
                  </a:lnTo>
                  <a:cubicBezTo>
                    <a:pt x="793687" y="10491251"/>
                    <a:pt x="789541" y="11337252"/>
                    <a:pt x="784426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426" y="7"/>
                  </a:lnTo>
                  <a:cubicBezTo>
                    <a:pt x="789541" y="7"/>
                    <a:pt x="793687" y="846008"/>
                    <a:pt x="793687" y="188958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10495156"/>
                <a:satOff val="71422"/>
                <a:lumOff val="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714" rIns="52714" bIns="52717" numCol="1" spcCol="1270" anchor="ctr" anchorCtr="0">
              <a:noAutofit/>
            </a:bodyPr>
            <a:lstStyle/>
            <a:p>
              <a:pPr marL="1600200" lvl="4" indent="-228600" defTabSz="9779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2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5632671"/>
              <a:ext cx="854741" cy="1221058"/>
            </a:xfrm>
            <a:custGeom>
              <a:avLst/>
              <a:gdLst>
                <a:gd name="connsiteX0" fmla="*/ 0 w 1221057"/>
                <a:gd name="connsiteY0" fmla="*/ 0 h 854740"/>
                <a:gd name="connsiteX1" fmla="*/ 793687 w 1221057"/>
                <a:gd name="connsiteY1" fmla="*/ 0 h 854740"/>
                <a:gd name="connsiteX2" fmla="*/ 1221057 w 1221057"/>
                <a:gd name="connsiteY2" fmla="*/ 427370 h 854740"/>
                <a:gd name="connsiteX3" fmla="*/ 793687 w 1221057"/>
                <a:gd name="connsiteY3" fmla="*/ 854740 h 854740"/>
                <a:gd name="connsiteX4" fmla="*/ 0 w 1221057"/>
                <a:gd name="connsiteY4" fmla="*/ 854740 h 854740"/>
                <a:gd name="connsiteX5" fmla="*/ 427370 w 1221057"/>
                <a:gd name="connsiteY5" fmla="*/ 427370 h 854740"/>
                <a:gd name="connsiteX6" fmla="*/ 0 w 1221057"/>
                <a:gd name="connsiteY6" fmla="*/ 0 h 8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057" h="854740">
                  <a:moveTo>
                    <a:pt x="1221056" y="0"/>
                  </a:moveTo>
                  <a:lnTo>
                    <a:pt x="1221056" y="555581"/>
                  </a:lnTo>
                  <a:lnTo>
                    <a:pt x="610529" y="854740"/>
                  </a:lnTo>
                  <a:lnTo>
                    <a:pt x="1" y="555581"/>
                  </a:lnTo>
                  <a:lnTo>
                    <a:pt x="1" y="0"/>
                  </a:lnTo>
                  <a:lnTo>
                    <a:pt x="610529" y="299159"/>
                  </a:lnTo>
                  <a:lnTo>
                    <a:pt x="122105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3118945"/>
                <a:satOff val="89277"/>
                <a:lumOff val="393"/>
                <a:alphaOff val="0"/>
              </a:schemeClr>
            </a:lnRef>
            <a:fillRef idx="1">
              <a:schemeClr val="accent5">
                <a:hueOff val="-13118945"/>
                <a:satOff val="89277"/>
                <a:lumOff val="393"/>
                <a:alphaOff val="0"/>
              </a:schemeClr>
            </a:fillRef>
            <a:effectRef idx="0">
              <a:schemeClr val="accent5">
                <a:hueOff val="-13118945"/>
                <a:satOff val="89277"/>
                <a:lumOff val="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436260" rIns="8890" bIns="43626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sng" kern="1200" dirty="0">
                  <a:solidFill>
                    <a:schemeClr val="tx1"/>
                  </a:solidFill>
                  <a:effectLst/>
                  <a:latin typeface="Söhne"/>
                </a:rPr>
                <a:t>defecation</a:t>
              </a:r>
              <a:endParaRPr lang="en-US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54739" y="5632671"/>
              <a:ext cx="11337260" cy="794105"/>
            </a:xfrm>
            <a:custGeom>
              <a:avLst/>
              <a:gdLst>
                <a:gd name="connsiteX0" fmla="*/ 132353 w 794104"/>
                <a:gd name="connsiteY0" fmla="*/ 0 h 11337259"/>
                <a:gd name="connsiteX1" fmla="*/ 661751 w 794104"/>
                <a:gd name="connsiteY1" fmla="*/ 0 h 11337259"/>
                <a:gd name="connsiteX2" fmla="*/ 794104 w 794104"/>
                <a:gd name="connsiteY2" fmla="*/ 132353 h 11337259"/>
                <a:gd name="connsiteX3" fmla="*/ 794104 w 794104"/>
                <a:gd name="connsiteY3" fmla="*/ 11337259 h 11337259"/>
                <a:gd name="connsiteX4" fmla="*/ 794104 w 794104"/>
                <a:gd name="connsiteY4" fmla="*/ 11337259 h 11337259"/>
                <a:gd name="connsiteX5" fmla="*/ 0 w 794104"/>
                <a:gd name="connsiteY5" fmla="*/ 11337259 h 11337259"/>
                <a:gd name="connsiteX6" fmla="*/ 0 w 794104"/>
                <a:gd name="connsiteY6" fmla="*/ 11337259 h 11337259"/>
                <a:gd name="connsiteX7" fmla="*/ 0 w 794104"/>
                <a:gd name="connsiteY7" fmla="*/ 132353 h 11337259"/>
                <a:gd name="connsiteX8" fmla="*/ 132353 w 794104"/>
                <a:gd name="connsiteY8" fmla="*/ 0 h 1133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104" h="11337259">
                  <a:moveTo>
                    <a:pt x="794104" y="1889581"/>
                  </a:moveTo>
                  <a:lnTo>
                    <a:pt x="794104" y="9447678"/>
                  </a:lnTo>
                  <a:cubicBezTo>
                    <a:pt x="794104" y="10491267"/>
                    <a:pt x="789953" y="11337252"/>
                    <a:pt x="784833" y="11337252"/>
                  </a:cubicBezTo>
                  <a:lnTo>
                    <a:pt x="0" y="11337252"/>
                  </a:lnTo>
                  <a:lnTo>
                    <a:pt x="0" y="11337252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4833" y="7"/>
                  </a:lnTo>
                  <a:cubicBezTo>
                    <a:pt x="789953" y="7"/>
                    <a:pt x="794104" y="845992"/>
                    <a:pt x="794104" y="1889581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13118945"/>
                <a:satOff val="89277"/>
                <a:lumOff val="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4006" rIns="54005" bIns="5400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i="0" kern="1200" dirty="0"/>
                <a:t>to discharge feces from the anus </a:t>
              </a:r>
              <a:endParaRPr lang="en-US" sz="2400" b="1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43147" y="1044723"/>
            <a:ext cx="11348852" cy="1306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1923638"/>
            <a:ext cx="113633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54741" y="3998601"/>
            <a:ext cx="106643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40C28"/>
                </a:solidFill>
              </a:rPr>
              <a:t>.</a:t>
            </a:r>
            <a:r>
              <a:rPr lang="en-US" sz="2200" b="1" dirty="0" smtClean="0">
                <a:solidFill>
                  <a:srgbClr val="040C28"/>
                </a:solidFill>
              </a:rPr>
              <a:t>allow </a:t>
            </a:r>
            <a:r>
              <a:rPr lang="en-US" sz="2200" b="1" dirty="0">
                <a:solidFill>
                  <a:srgbClr val="040C28"/>
                </a:solidFill>
              </a:rPr>
              <a:t>digested food materials to pass from the small intestine into your large intestine</a:t>
            </a:r>
            <a:r>
              <a:rPr lang="en-US" sz="2200" b="1" dirty="0">
                <a:solidFill>
                  <a:srgbClr val="202124"/>
                </a:solidFill>
              </a:rPr>
              <a:t>.</a:t>
            </a:r>
            <a:endParaRPr lang="ar-JO" sz="2200" b="1" dirty="0"/>
          </a:p>
        </p:txBody>
      </p:sp>
    </p:spTree>
    <p:extLst>
      <p:ext uri="{BB962C8B-B14F-4D97-AF65-F5344CB8AC3E}">
        <p14:creationId xmlns:p14="http://schemas.microsoft.com/office/powerpoint/2010/main" val="27945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tx1"/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753B23-859C-3AF5-7FB3-0371A9A3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F1C0FF-FFCA-040B-CB55-6B94CDFFD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https://www.merriam-webster.com/dictionary/masticate#:~:text=%3A%20to%20grind%2C%20crush%2C%20and,mastication</a:t>
            </a:r>
            <a:endParaRPr lang="en-US" sz="1700" b="1" dirty="0"/>
          </a:p>
          <a:p>
            <a:r>
              <a:rPr lang="en-US" sz="1700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https://www.uofmhealth.org/conditions-treatments/digestive-and-liver-health/your-digestive-system#:~:text=Stomach%3A%20An%20organ%20with%20strong,into%20a%20liquid%20or%20paste</a:t>
            </a:r>
            <a:r>
              <a:rPr lang="en-US" sz="1700" b="1" dirty="0"/>
              <a:t>.</a:t>
            </a:r>
          </a:p>
          <a:p>
            <a:r>
              <a:rPr lang="en-US" sz="17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https://www.cancer.gov/publications/dictionaries/cancer-terms/def/digestive-system</a:t>
            </a:r>
            <a:endParaRPr lang="en-US" sz="1700" b="1" dirty="0"/>
          </a:p>
          <a:p>
            <a:r>
              <a:rPr lang="en-US" sz="1700" b="1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https://www.stanfordchildrens.org/en/topic/default?id=anatomy-and-function-of-the-heart-valves-90-P03059#:~:text=The%20valves%20prevent%20the%20backward,It%20only%20has%202%20flaps</a:t>
            </a:r>
            <a:r>
              <a:rPr lang="en-US" sz="1700" b="1" dirty="0"/>
              <a:t>.</a:t>
            </a:r>
          </a:p>
          <a:p>
            <a:r>
              <a:rPr lang="en-US" sz="1700" b="1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https://byjus.com/question-answer/what-are-villi-what-is-their-location-and-function-7/</a:t>
            </a:r>
            <a:endParaRPr lang="en-US" sz="1700" b="1" dirty="0"/>
          </a:p>
          <a:p>
            <a:r>
              <a:rPr lang="en-US" sz="1700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https://www.ncbi.nlm.nih.gov/books/NBK556137/#:~:text=The%20parasympathetic%20nervous%20system%20(PNS,wave)%20within%20smooth%20muscle%20cells</a:t>
            </a:r>
            <a:r>
              <a:rPr lang="en-US" sz="1700" b="1" dirty="0"/>
              <a:t>.</a:t>
            </a:r>
          </a:p>
          <a:p>
            <a:r>
              <a:rPr lang="en-US" sz="1700" b="1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https://byjus.com/biology/large-intestine/</a:t>
            </a:r>
            <a:endParaRPr lang="en-US" sz="1700" b="1" dirty="0"/>
          </a:p>
          <a:p>
            <a:r>
              <a:rPr lang="en-US" sz="1700" b="1" dirty="0"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endParaRPr lang="en-US" sz="1700" b="1" dirty="0"/>
          </a:p>
          <a:p>
            <a:r>
              <a:rPr lang="en-US" sz="1700" b="1" dirty="0"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https://www.hopkinsmedicine.org/health/wellness-and-prevention/how-digestion-works#:~:text=The%20digestive%20process%20begins%20in,the%20mouth%20to%20produce%20saliva</a:t>
            </a:r>
            <a:r>
              <a:rPr lang="en-US" sz="1700" b="1" dirty="0"/>
              <a:t>.</a:t>
            </a:r>
          </a:p>
          <a:p>
            <a:endParaRPr lang="en-US" sz="16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986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A75202-B1C0-E2C4-E978-5C2DD6A5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Digestion - Wikipedia">
            <a:extLst>
              <a:ext uri="{FF2B5EF4-FFF2-40B4-BE49-F238E27FC236}">
                <a16:creationId xmlns="" xmlns:a16="http://schemas.microsoft.com/office/drawing/2014/main" id="{507E75A0-2115-F45B-F5C4-54F51DE2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2" cy="7588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5CF45D8-3FED-F3B0-7AA3-75A83FCD0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63170"/>
              </p:ext>
            </p:extLst>
          </p:nvPr>
        </p:nvGraphicFramePr>
        <p:xfrm>
          <a:off x="886691" y="0"/>
          <a:ext cx="105987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86DA98-876D-9A4C-CF51-59FBFC82E633}"/>
              </a:ext>
            </a:extLst>
          </p:cNvPr>
          <p:cNvSpPr txBox="1"/>
          <p:nvPr/>
        </p:nvSpPr>
        <p:spPr>
          <a:xfrm>
            <a:off x="6345381" y="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https://www.youtube.com/watch?v=ZBZWgrfZFbU</a:t>
            </a:r>
          </a:p>
        </p:txBody>
      </p:sp>
    </p:spTree>
    <p:extLst>
      <p:ext uri="{BB962C8B-B14F-4D97-AF65-F5344CB8AC3E}">
        <p14:creationId xmlns:p14="http://schemas.microsoft.com/office/powerpoint/2010/main" val="37549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D29F97-CE11-52D1-2B1D-5CDDD409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37"/>
            <a:ext cx="12192000" cy="1645920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i="0" u="sng" cap="none" dirty="0">
                <a:solidFill>
                  <a:srgbClr val="040C28"/>
                </a:solidFill>
                <a:latin typeface="Google Sans"/>
              </a:rPr>
              <a:t>Your salivary glands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: make saliva, a digestive juice, which moistens food.</a:t>
            </a:r>
            <a:b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3200" b="1" u="sng" cap="none" dirty="0">
                <a:solidFill>
                  <a:srgbClr val="040C28"/>
                </a:solidFill>
                <a:latin typeface="Google Sans"/>
              </a:rPr>
              <a:t>Your teeth</a:t>
            </a:r>
            <a:r>
              <a:rPr lang="en-US" sz="3100" b="1" cap="none" dirty="0">
                <a:solidFill>
                  <a:srgbClr val="040C28"/>
                </a:solidFill>
                <a:latin typeface="Google Sans"/>
              </a:rPr>
              <a:t>: 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Help you bite, tear and grind food up before swallowing it</a:t>
            </a:r>
            <a:b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3200" b="1" i="0" u="sng" cap="none" dirty="0">
                <a:solidFill>
                  <a:srgbClr val="040C28"/>
                </a:solidFill>
                <a:effectLst/>
                <a:latin typeface="Google Sans"/>
              </a:rPr>
              <a:t>your tongue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: aids the movement of food during </a:t>
            </a:r>
            <a:r>
              <a:rPr lang="en-US" sz="3600" b="1" i="0" u="sng" cap="none" dirty="0">
                <a:solidFill>
                  <a:srgbClr val="FF0000"/>
                </a:solidFill>
                <a:effectLst/>
                <a:latin typeface="Google Sans"/>
              </a:rPr>
              <a:t>mastication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 and assists in swallowing</a:t>
            </a:r>
            <a:r>
              <a:rPr lang="en-US" sz="3100" b="1" i="0" cap="none" dirty="0">
                <a:solidFill>
                  <a:srgbClr val="202124"/>
                </a:solidFill>
                <a:effectLst/>
                <a:latin typeface="Google Sans"/>
              </a:rPr>
              <a:t>. </a:t>
            </a:r>
            <a:endParaRPr lang="en-US" sz="3100" b="1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D381C1-0BE2-6F90-4214-89E8DCC9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092"/>
            <a:ext cx="12192000" cy="50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50ED21E6-9E18-4E74-0070-7A1772805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361261"/>
              </p:ext>
            </p:extLst>
          </p:nvPr>
        </p:nvGraphicFramePr>
        <p:xfrm>
          <a:off x="26504" y="-1477617"/>
          <a:ext cx="12192000" cy="833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0A90D264-CBA1-69B2-4D14-5FFCB2595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72370"/>
              </p:ext>
            </p:extLst>
          </p:nvPr>
        </p:nvGraphicFramePr>
        <p:xfrm>
          <a:off x="205850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82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C12C2-D8DD-8CEC-B269-FBFB49C8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cap="none" dirty="0"/>
              <a:t>What is the stomach?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D85116-87E1-A96B-ECB6-0FE0C77B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effectLst/>
                <a:latin typeface="Google Sans"/>
              </a:rPr>
              <a:t>Stomach: An organ with strong muscular walls, the stomach holds the food and mixes it with acid and enzymes that continue to break the food down into a liquid or paste.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400" b="1" i="0" dirty="0">
                <a:effectLst/>
                <a:latin typeface="Google Sans"/>
              </a:rPr>
              <a:t>This thick liquid or paste is called </a:t>
            </a:r>
            <a:r>
              <a:rPr lang="en-US" sz="2800" b="1" i="0" u="sng" dirty="0">
                <a:solidFill>
                  <a:schemeClr val="bg1"/>
                </a:solidFill>
                <a:effectLst/>
                <a:latin typeface="Google Sans"/>
              </a:rPr>
              <a:t>chyme</a:t>
            </a:r>
            <a:r>
              <a:rPr lang="en-US" sz="2400" b="1" i="0" dirty="0">
                <a:effectLst/>
                <a:latin typeface="Google Sans"/>
              </a:rPr>
              <a:t>. </a:t>
            </a:r>
            <a:r>
              <a:rPr lang="en-US" sz="2400" b="1" dirty="0">
                <a:latin typeface="Google Sans"/>
              </a:rPr>
              <a:t>That is then absorb by the walls of the small intestine.</a:t>
            </a:r>
            <a:endParaRPr lang="en-US" sz="2800" b="1" i="0" dirty="0">
              <a:effectLst/>
              <a:latin typeface="Google Sans"/>
            </a:endParaRPr>
          </a:p>
          <a:p>
            <a:r>
              <a:rPr lang="en-US" sz="2000" b="1" i="0" dirty="0">
                <a:effectLst/>
                <a:latin typeface="arial" panose="020B0604020202020204" pitchFamily="34" charset="0"/>
              </a:rPr>
              <a:t>The stomach is divided into the fundic, cardiac, body, and pyloric regions.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cardiac: </a:t>
            </a:r>
            <a:r>
              <a:rPr lang="en-US" sz="2000" b="1" dirty="0">
                <a:latin typeface="Google Sans"/>
              </a:rPr>
              <a:t>Food and liquids pass through the cardia to enter the stomach</a:t>
            </a:r>
            <a:endParaRPr lang="en-US" sz="2400" b="1" u="sng" dirty="0">
              <a:latin typeface="Google Sans"/>
            </a:endParaRPr>
          </a:p>
          <a:p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Fundic</a:t>
            </a:r>
            <a:r>
              <a:rPr lang="en-US" sz="2000" b="1" dirty="0">
                <a:latin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</a:rPr>
              <a:t>it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i="0" dirty="0">
                <a:effectLst/>
                <a:latin typeface="Google Sans"/>
              </a:rPr>
              <a:t>contain the gastric (fundic) glands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Body: </a:t>
            </a:r>
            <a:r>
              <a:rPr lang="en-US" sz="2000" b="1" i="0" dirty="0">
                <a:effectLst/>
                <a:latin typeface="Google Sans"/>
              </a:rPr>
              <a:t>Acid is secreted by parietal cells in the body of the stomach. </a:t>
            </a:r>
          </a:p>
        </p:txBody>
      </p:sp>
    </p:spTree>
    <p:extLst>
      <p:ext uri="{BB962C8B-B14F-4D97-AF65-F5344CB8AC3E}">
        <p14:creationId xmlns:p14="http://schemas.microsoft.com/office/powerpoint/2010/main" val="42111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3BA30-D1AE-A63B-B1F4-0A472BA7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9D32EA-9E10-6D9D-5269-452D2091E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D62BCF-1002-F536-9531-EFE76C5B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C43078-F9EF-E416-8070-8C10139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BA0B52-5BE7-F25B-8D50-816CF71C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 The Digestive System 2 Objectives After studying this chapter, you will  be able to: Name the parts of the digestive system and discuss the function.  - ppt download">
            <a:extLst>
              <a:ext uri="{FF2B5EF4-FFF2-40B4-BE49-F238E27FC236}">
                <a16:creationId xmlns="" xmlns:a16="http://schemas.microsoft.com/office/drawing/2014/main" id="{BC175541-E434-8181-E276-B1E0A433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25752D-A408-3D07-07EA-6609E32487A8}"/>
              </a:ext>
            </a:extLst>
          </p:cNvPr>
          <p:cNvSpPr txBox="1"/>
          <p:nvPr/>
        </p:nvSpPr>
        <p:spPr>
          <a:xfrm>
            <a:off x="7171006" y="620449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C0C0C0"/>
                </a:highlight>
              </a:rPr>
              <a:t>https://www.youtube.com/watch?v=IymuO-sMsVI</a:t>
            </a:r>
          </a:p>
        </p:txBody>
      </p:sp>
    </p:spTree>
    <p:extLst>
      <p:ext uri="{BB962C8B-B14F-4D97-AF65-F5344CB8AC3E}">
        <p14:creationId xmlns:p14="http://schemas.microsoft.com/office/powerpoint/2010/main" val="19233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0F97B-3A62-DA84-8159-AA8BFB6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7F635-FF82-3B6A-17C8-234D5AB9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16E26-BA51-2885-6B25-B159548D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A Transparent PNG of a Circle : r/notinteresting">
            <a:extLst>
              <a:ext uri="{FF2B5EF4-FFF2-40B4-BE49-F238E27FC236}">
                <a16:creationId xmlns="" xmlns:a16="http://schemas.microsoft.com/office/drawing/2014/main" id="{CF777984-ADDB-1CE2-9ED6-345EFC2E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874642"/>
            <a:ext cx="3697357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 Transparent PNG of a Circle : r/not interesting">
            <a:extLst>
              <a:ext uri="{FF2B5EF4-FFF2-40B4-BE49-F238E27FC236}">
                <a16:creationId xmlns="" xmlns:a16="http://schemas.microsoft.com/office/drawing/2014/main" id="{8E32C5BE-7090-22F7-A076-D9E81309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4" y="2602145"/>
            <a:ext cx="2902226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 Transparent PNG of a Circle : r/not interesting">
            <a:extLst>
              <a:ext uri="{FF2B5EF4-FFF2-40B4-BE49-F238E27FC236}">
                <a16:creationId xmlns="" xmlns:a16="http://schemas.microsoft.com/office/drawing/2014/main" id="{6BBA005C-92E8-A0DE-0FD6-7D5575F0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2602145"/>
            <a:ext cx="2675993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 Transparent PNG of a Circle : r/not interesting">
            <a:extLst>
              <a:ext uri="{FF2B5EF4-FFF2-40B4-BE49-F238E27FC236}">
                <a16:creationId xmlns="" xmlns:a16="http://schemas.microsoft.com/office/drawing/2014/main" id="{BCD0910D-5162-4243-C2DE-7232C38D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2" y="4638261"/>
            <a:ext cx="1802296" cy="8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Transparent PNG of a Circle : r/not interesting">
            <a:extLst>
              <a:ext uri="{FF2B5EF4-FFF2-40B4-BE49-F238E27FC236}">
                <a16:creationId xmlns="" xmlns:a16="http://schemas.microsoft.com/office/drawing/2014/main" id="{EFFA4B29-E49C-054A-3F8B-70DF576B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5" y="4958301"/>
            <a:ext cx="1895061" cy="8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995D6C37-4CCC-95A8-6A0F-35A4A3721C9A}"/>
              </a:ext>
            </a:extLst>
          </p:cNvPr>
          <p:cNvSpPr/>
          <p:nvPr/>
        </p:nvSpPr>
        <p:spPr>
          <a:xfrm rot="2700000">
            <a:off x="1526093" y="4496938"/>
            <a:ext cx="692308" cy="12008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936119-E013-C8F5-22AC-5994BC25430F}"/>
              </a:ext>
            </a:extLst>
          </p:cNvPr>
          <p:cNvSpPr txBox="1"/>
          <p:nvPr/>
        </p:nvSpPr>
        <p:spPr>
          <a:xfrm>
            <a:off x="477078" y="5605670"/>
            <a:ext cx="206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Food enters the large intestine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F5F9118-A53C-030E-5E5D-073B82CD38B2}"/>
              </a:ext>
            </a:extLst>
          </p:cNvPr>
          <p:cNvCxnSpPr>
            <a:cxnSpLocks/>
          </p:cNvCxnSpPr>
          <p:nvPr/>
        </p:nvCxnSpPr>
        <p:spPr>
          <a:xfrm>
            <a:off x="4174435" y="284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CC2EAD1-E488-02E3-96CA-68712CF1601A}"/>
              </a:ext>
            </a:extLst>
          </p:cNvPr>
          <p:cNvSpPr txBox="1"/>
          <p:nvPr/>
        </p:nvSpPr>
        <p:spPr>
          <a:xfrm>
            <a:off x="8144224" y="6500608"/>
            <a:ext cx="4913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https://www.youtube.com/watch?v=hiNBmA9f-AA</a:t>
            </a:r>
          </a:p>
        </p:txBody>
      </p:sp>
    </p:spTree>
    <p:extLst>
      <p:ext uri="{BB962C8B-B14F-4D97-AF65-F5344CB8AC3E}">
        <p14:creationId xmlns:p14="http://schemas.microsoft.com/office/powerpoint/2010/main" val="6508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170</TotalTime>
  <Words>271</Words>
  <Application>Microsoft Office PowerPoint</Application>
  <PresentationFormat>Custom</PresentationFormat>
  <Paragraphs>54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Banded</vt:lpstr>
      <vt:lpstr>The human digestive system</vt:lpstr>
      <vt:lpstr>PowerPoint Presentation</vt:lpstr>
      <vt:lpstr>PowerPoint Presentation</vt:lpstr>
      <vt:lpstr>Your salivary glands: make saliva, a digestive juice, which moistens food. Your teeth: Help you bite, tear and grind food up before swallowing it your tongue: aids the movement of food during mastication and assists in swallowing. </vt:lpstr>
      <vt:lpstr>PowerPoint Presentation</vt:lpstr>
      <vt:lpstr>What is the stomach?</vt:lpstr>
      <vt:lpstr>PowerPoint Presentation</vt:lpstr>
      <vt:lpstr>PowerPoint Presentation</vt:lpstr>
      <vt:lpstr>0</vt:lpstr>
      <vt:lpstr>Rectum:  the rectum stores feces until a person is ready for defecation anus: The anus is a muscular opening at the end of the rectum that allows for the elimination of feces from the body. </vt:lpstr>
      <vt:lpstr>PowerPoint Presentation</vt:lpstr>
      <vt:lpstr>Resources: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arida</dc:creator>
  <cp:lastModifiedBy>Ultimate</cp:lastModifiedBy>
  <cp:revision>15</cp:revision>
  <dcterms:created xsi:type="dcterms:W3CDTF">2023-03-10T12:56:13Z</dcterms:created>
  <dcterms:modified xsi:type="dcterms:W3CDTF">2023-03-17T14:53:03Z</dcterms:modified>
</cp:coreProperties>
</file>