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sldIdLst>
    <p:sldId id="256" r:id="rId2"/>
    <p:sldId id="261" r:id="rId3"/>
    <p:sldId id="264" r:id="rId4"/>
    <p:sldId id="257" r:id="rId5"/>
    <p:sldId id="262" r:id="rId6"/>
    <p:sldId id="263" r:id="rId7"/>
    <p:sldId id="259" r:id="rId8"/>
    <p:sldId id="258"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21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F8F8EC1-BEA1-4B32-8105-818542C12D46}" type="datetimeFigureOut">
              <a:rPr lang="en-US" smtClean="0"/>
              <a:t>3/9/2023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6B58A0D-FF10-46EB-9431-5DBE68FAEED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584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19802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75850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734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132053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8F8EC1-BEA1-4B32-8105-818542C12D46}"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011496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8F8EC1-BEA1-4B32-8105-818542C12D46}"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95220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F8EC1-BEA1-4B32-8105-818542C12D4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301489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F8EC1-BEA1-4B32-8105-818542C12D4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8625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F8EC1-BEA1-4B32-8105-818542C12D4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150365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F8EC1-BEA1-4B32-8105-818542C12D4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66123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8F8EC1-BEA1-4B32-8105-818542C12D4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81790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8F8EC1-BEA1-4B32-8105-818542C12D46}"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348335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8F8EC1-BEA1-4B32-8105-818542C12D46}"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226720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F8EC1-BEA1-4B32-8105-818542C12D46}"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423773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42075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8EC1-BEA1-4B32-8105-818542C12D4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B58A0D-FF10-46EB-9431-5DBE68FAEEDB}" type="slidenum">
              <a:rPr lang="en-US" smtClean="0"/>
              <a:t>‹#›</a:t>
            </a:fld>
            <a:endParaRPr lang="en-US"/>
          </a:p>
        </p:txBody>
      </p:sp>
    </p:spTree>
    <p:extLst>
      <p:ext uri="{BB962C8B-B14F-4D97-AF65-F5344CB8AC3E}">
        <p14:creationId xmlns:p14="http://schemas.microsoft.com/office/powerpoint/2010/main" val="399927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F8F8EC1-BEA1-4B32-8105-818542C12D46}" type="datetimeFigureOut">
              <a:rPr lang="en-US" smtClean="0"/>
              <a:t>3/9/2023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6B58A0D-FF10-46EB-9431-5DBE68FAEEDB}" type="slidenum">
              <a:rPr lang="en-US" smtClean="0"/>
              <a:t>‹#›</a:t>
            </a:fld>
            <a:endParaRPr lang="en-US"/>
          </a:p>
        </p:txBody>
      </p:sp>
    </p:spTree>
    <p:extLst>
      <p:ext uri="{BB962C8B-B14F-4D97-AF65-F5344CB8AC3E}">
        <p14:creationId xmlns:p14="http://schemas.microsoft.com/office/powerpoint/2010/main" val="321707696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8DA9-4C21-4E50-AC5F-6C6676A01B69}"/>
              </a:ext>
            </a:extLst>
          </p:cNvPr>
          <p:cNvSpPr>
            <a:spLocks noGrp="1"/>
          </p:cNvSpPr>
          <p:nvPr>
            <p:ph type="ctrTitle"/>
          </p:nvPr>
        </p:nvSpPr>
        <p:spPr>
          <a:xfrm rot="21420000">
            <a:off x="-2183693" y="102483"/>
            <a:ext cx="9755187" cy="2766528"/>
          </a:xfrm>
        </p:spPr>
        <p:txBody>
          <a:bodyPr>
            <a:normAutofit/>
          </a:bodyPr>
          <a:lstStyle/>
          <a:p>
            <a:pPr algn="ctr"/>
            <a:r>
              <a:rPr lang="en-US" dirty="0" err="1"/>
              <a:t>Yoben</a:t>
            </a:r>
            <a:r>
              <a:rPr lang="en-US" dirty="0"/>
              <a:t> Gym</a:t>
            </a:r>
          </a:p>
        </p:txBody>
      </p:sp>
      <p:sp>
        <p:nvSpPr>
          <p:cNvPr id="3" name="Subtitle 2">
            <a:extLst>
              <a:ext uri="{FF2B5EF4-FFF2-40B4-BE49-F238E27FC236}">
                <a16:creationId xmlns:a16="http://schemas.microsoft.com/office/drawing/2014/main" id="{CDA43926-6D0A-467C-A6A8-27AEEBAE74F7}"/>
              </a:ext>
            </a:extLst>
          </p:cNvPr>
          <p:cNvSpPr>
            <a:spLocks noGrp="1"/>
          </p:cNvSpPr>
          <p:nvPr>
            <p:ph type="subTitle" idx="1"/>
          </p:nvPr>
        </p:nvSpPr>
        <p:spPr>
          <a:xfrm rot="21420000">
            <a:off x="1029244" y="3576714"/>
            <a:ext cx="9755187" cy="550333"/>
          </a:xfrm>
        </p:spPr>
        <p:txBody>
          <a:bodyPr/>
          <a:lstStyle/>
          <a:p>
            <a:r>
              <a:rPr lang="en-US" dirty="0"/>
              <a:t>By: Jason wahhab and Michael </a:t>
            </a:r>
            <a:r>
              <a:rPr lang="en-US" dirty="0" err="1"/>
              <a:t>shaddad</a:t>
            </a:r>
            <a:r>
              <a:rPr lang="en-US" dirty="0"/>
              <a:t> </a:t>
            </a:r>
          </a:p>
        </p:txBody>
      </p:sp>
      <p:sp>
        <p:nvSpPr>
          <p:cNvPr id="5" name="TextBox 4">
            <a:extLst>
              <a:ext uri="{FF2B5EF4-FFF2-40B4-BE49-F238E27FC236}">
                <a16:creationId xmlns:a16="http://schemas.microsoft.com/office/drawing/2014/main" id="{39274F81-9433-E53B-3772-745AEC261898}"/>
              </a:ext>
            </a:extLst>
          </p:cNvPr>
          <p:cNvSpPr txBox="1"/>
          <p:nvPr/>
        </p:nvSpPr>
        <p:spPr>
          <a:xfrm rot="21427826">
            <a:off x="771779" y="2695811"/>
            <a:ext cx="3486185" cy="646331"/>
          </a:xfrm>
          <a:prstGeom prst="rect">
            <a:avLst/>
          </a:prstGeom>
          <a:noFill/>
        </p:spPr>
        <p:txBody>
          <a:bodyPr wrap="square" rtlCol="0">
            <a:spAutoFit/>
          </a:bodyPr>
          <a:lstStyle/>
          <a:p>
            <a:r>
              <a:rPr lang="en-US" i="0" dirty="0">
                <a:solidFill>
                  <a:schemeClr val="bg2">
                    <a:lumMod val="50000"/>
                  </a:schemeClr>
                </a:solidFill>
                <a:effectLst/>
                <a:latin typeface="+mj-lt"/>
              </a:rPr>
              <a:t>Strong bodies, sharp minds - Build both at </a:t>
            </a:r>
            <a:r>
              <a:rPr lang="en-US" i="0" dirty="0" err="1">
                <a:solidFill>
                  <a:schemeClr val="bg2">
                    <a:lumMod val="50000"/>
                  </a:schemeClr>
                </a:solidFill>
                <a:effectLst/>
                <a:latin typeface="+mj-lt"/>
              </a:rPr>
              <a:t>Yoben</a:t>
            </a:r>
            <a:r>
              <a:rPr lang="en-US" i="0" dirty="0">
                <a:solidFill>
                  <a:schemeClr val="bg2">
                    <a:lumMod val="50000"/>
                  </a:schemeClr>
                </a:solidFill>
                <a:effectLst/>
                <a:latin typeface="+mj-lt"/>
              </a:rPr>
              <a:t>!</a:t>
            </a:r>
            <a:endParaRPr lang="en-US" dirty="0">
              <a:solidFill>
                <a:schemeClr val="bg2">
                  <a:lumMod val="50000"/>
                </a:schemeClr>
              </a:solidFill>
              <a:latin typeface="+mj-lt"/>
            </a:endParaRPr>
          </a:p>
        </p:txBody>
      </p:sp>
      <p:pic>
        <p:nvPicPr>
          <p:cNvPr id="6" name="Picture 5">
            <a:extLst>
              <a:ext uri="{FF2B5EF4-FFF2-40B4-BE49-F238E27FC236}">
                <a16:creationId xmlns:a16="http://schemas.microsoft.com/office/drawing/2014/main" id="{F5D46AF3-FF5F-4055-8C46-3F39C0780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837" y="564374"/>
            <a:ext cx="3048000" cy="3048000"/>
          </a:xfrm>
          <a:prstGeom prst="rect">
            <a:avLst/>
          </a:prstGeom>
        </p:spPr>
      </p:pic>
    </p:spTree>
    <p:extLst>
      <p:ext uri="{BB962C8B-B14F-4D97-AF65-F5344CB8AC3E}">
        <p14:creationId xmlns:p14="http://schemas.microsoft.com/office/powerpoint/2010/main" val="49055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0FE7-2555-90EC-5A30-A9DBDC5C3272}"/>
              </a:ext>
            </a:extLst>
          </p:cNvPr>
          <p:cNvSpPr>
            <a:spLocks noGrp="1"/>
          </p:cNvSpPr>
          <p:nvPr>
            <p:ph type="title"/>
          </p:nvPr>
        </p:nvSpPr>
        <p:spPr>
          <a:xfrm>
            <a:off x="273424" y="369406"/>
            <a:ext cx="8789893" cy="1151965"/>
          </a:xfrm>
        </p:spPr>
        <p:txBody>
          <a:bodyPr>
            <a:noAutofit/>
          </a:bodyPr>
          <a:lstStyle/>
          <a:p>
            <a:r>
              <a:rPr lang="en-US" sz="4800" b="1" i="0" dirty="0">
                <a:effectLst/>
              </a:rPr>
              <a:t>Introducing the School Senior Room Gym</a:t>
            </a:r>
            <a:endParaRPr lang="en-US" sz="4800" dirty="0"/>
          </a:p>
        </p:txBody>
      </p:sp>
      <p:sp>
        <p:nvSpPr>
          <p:cNvPr id="3" name="Content Placeholder 2">
            <a:extLst>
              <a:ext uri="{FF2B5EF4-FFF2-40B4-BE49-F238E27FC236}">
                <a16:creationId xmlns:a16="http://schemas.microsoft.com/office/drawing/2014/main" id="{FBE8970B-445E-B7BF-8C57-728C9CA3CB98}"/>
              </a:ext>
            </a:extLst>
          </p:cNvPr>
          <p:cNvSpPr>
            <a:spLocks noGrp="1"/>
          </p:cNvSpPr>
          <p:nvPr>
            <p:ph sz="quarter" idx="13"/>
          </p:nvPr>
        </p:nvSpPr>
        <p:spPr>
          <a:xfrm>
            <a:off x="-80682" y="1952752"/>
            <a:ext cx="8390965" cy="3418765"/>
          </a:xfrm>
        </p:spPr>
        <p:txBody>
          <a:bodyPr/>
          <a:lstStyle/>
          <a:p>
            <a:pPr algn="ctr">
              <a:buFont typeface="Arial" panose="020B0604020202020204" pitchFamily="34" charset="0"/>
              <a:buChar char="•"/>
            </a:pPr>
            <a:r>
              <a:rPr lang="en-US" i="0" dirty="0">
                <a:effectLst/>
                <a:latin typeface="+mj-lt"/>
              </a:rPr>
              <a:t>We believe that physical fitness is an essential component of a well-rounded education. That's why we're proposing the addition of a gym to the senior room at our school. In this presentation, we'll outline the benefits of having a gym on school premises and the proposed plan for the gym's design and use.</a:t>
            </a:r>
          </a:p>
          <a:p>
            <a:endParaRPr lang="en-US" dirty="0"/>
          </a:p>
        </p:txBody>
      </p:sp>
      <p:pic>
        <p:nvPicPr>
          <p:cNvPr id="1028" name="Picture 4">
            <a:extLst>
              <a:ext uri="{FF2B5EF4-FFF2-40B4-BE49-F238E27FC236}">
                <a16:creationId xmlns:a16="http://schemas.microsoft.com/office/drawing/2014/main" id="{0DA659E8-8262-5D5E-5267-55239FAFD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960" y="2427881"/>
            <a:ext cx="3140859" cy="314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2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BCF-6460-2D70-693B-0251B28E3B75}"/>
              </a:ext>
            </a:extLst>
          </p:cNvPr>
          <p:cNvSpPr>
            <a:spLocks noGrp="1"/>
          </p:cNvSpPr>
          <p:nvPr>
            <p:ph type="title"/>
          </p:nvPr>
        </p:nvSpPr>
        <p:spPr>
          <a:xfrm>
            <a:off x="425823" y="251011"/>
            <a:ext cx="10396882" cy="1151965"/>
          </a:xfrm>
        </p:spPr>
        <p:txBody>
          <a:bodyPr>
            <a:normAutofit fontScale="90000"/>
          </a:bodyPr>
          <a:lstStyle/>
          <a:p>
            <a:r>
              <a:rPr lang="en-US" dirty="0"/>
              <a:t>Causes of adding a gym in the school senior room:</a:t>
            </a:r>
          </a:p>
        </p:txBody>
      </p:sp>
      <p:sp>
        <p:nvSpPr>
          <p:cNvPr id="3" name="Content Placeholder 2">
            <a:extLst>
              <a:ext uri="{FF2B5EF4-FFF2-40B4-BE49-F238E27FC236}">
                <a16:creationId xmlns:a16="http://schemas.microsoft.com/office/drawing/2014/main" id="{DCEE53FA-27DB-1EB1-069B-44FDA535AEFE}"/>
              </a:ext>
            </a:extLst>
          </p:cNvPr>
          <p:cNvSpPr>
            <a:spLocks noGrp="1"/>
          </p:cNvSpPr>
          <p:nvPr>
            <p:ph sz="quarter" idx="13"/>
          </p:nvPr>
        </p:nvSpPr>
        <p:spPr>
          <a:xfrm>
            <a:off x="425823" y="1532965"/>
            <a:ext cx="10394707" cy="3551629"/>
          </a:xfrm>
        </p:spPr>
        <p:txBody>
          <a:bodyPr>
            <a:normAutofit fontScale="92500" lnSpcReduction="10000"/>
          </a:bodyPr>
          <a:lstStyle/>
          <a:p>
            <a:pPr marL="0" indent="0" algn="l">
              <a:buNone/>
            </a:pPr>
            <a:r>
              <a:rPr lang="en-US" sz="2100" dirty="0">
                <a:latin typeface="+mj-lt"/>
              </a:rPr>
              <a:t>1</a:t>
            </a:r>
            <a:r>
              <a:rPr lang="en-US" sz="2100" b="0" i="0" dirty="0">
                <a:effectLst/>
                <a:latin typeface="+mj-lt"/>
              </a:rPr>
              <a:t>. Utilization of space: If there is unused space in the senior room, putting a gym in the area could be a way to maximize the use of the space.</a:t>
            </a:r>
          </a:p>
          <a:p>
            <a:pPr marL="0" indent="0" algn="l">
              <a:buNone/>
            </a:pPr>
            <a:r>
              <a:rPr lang="en-US" sz="2100" dirty="0">
                <a:latin typeface="+mj-lt"/>
              </a:rPr>
              <a:t>2</a:t>
            </a:r>
            <a:r>
              <a:rPr lang="en-US" sz="2100" b="0" i="0" dirty="0">
                <a:effectLst/>
                <a:latin typeface="+mj-lt"/>
              </a:rPr>
              <a:t>. Convenience: Having a gym on-site may be more convenient for students than having to travel off-campus to access exercise facilities.</a:t>
            </a:r>
          </a:p>
          <a:p>
            <a:pPr marL="0" indent="0" algn="l">
              <a:buNone/>
            </a:pPr>
            <a:r>
              <a:rPr lang="en-US" sz="2100" dirty="0">
                <a:latin typeface="+mj-lt"/>
              </a:rPr>
              <a:t>3</a:t>
            </a:r>
            <a:r>
              <a:rPr lang="en-US" sz="2100" b="0" i="0" dirty="0">
                <a:effectLst/>
                <a:latin typeface="+mj-lt"/>
              </a:rPr>
              <a:t>. Attraction of students: Offering a gym in the senior room could be a way to attract students to the school and improve enrollment numbers.</a:t>
            </a:r>
          </a:p>
          <a:p>
            <a:pPr marL="0" indent="0" algn="l">
              <a:buNone/>
            </a:pPr>
            <a:r>
              <a:rPr lang="en-US" sz="2100" b="0" i="0" dirty="0">
                <a:effectLst/>
                <a:latin typeface="+mj-lt"/>
              </a:rPr>
              <a:t>4. Demonstration of commitment to student health: By providing a gym in the senior room, schools can demonstrate a commitment to promoting the health and well-being of their students.</a:t>
            </a:r>
          </a:p>
        </p:txBody>
      </p:sp>
    </p:spTree>
    <p:extLst>
      <p:ext uri="{BB962C8B-B14F-4D97-AF65-F5344CB8AC3E}">
        <p14:creationId xmlns:p14="http://schemas.microsoft.com/office/powerpoint/2010/main" val="314551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1E86-C937-48F5-82F0-CFD2EDD47FCA}"/>
              </a:ext>
            </a:extLst>
          </p:cNvPr>
          <p:cNvSpPr>
            <a:spLocks noGrp="1"/>
          </p:cNvSpPr>
          <p:nvPr>
            <p:ph type="title"/>
          </p:nvPr>
        </p:nvSpPr>
        <p:spPr/>
        <p:txBody>
          <a:bodyPr>
            <a:normAutofit fontScale="90000"/>
          </a:bodyPr>
          <a:lstStyle/>
          <a:p>
            <a:r>
              <a:rPr lang="en-US" dirty="0"/>
              <a:t>Benefits of having a gym in the school senior room</a:t>
            </a:r>
          </a:p>
        </p:txBody>
      </p:sp>
      <p:sp>
        <p:nvSpPr>
          <p:cNvPr id="3" name="Content Placeholder 2">
            <a:extLst>
              <a:ext uri="{FF2B5EF4-FFF2-40B4-BE49-F238E27FC236}">
                <a16:creationId xmlns:a16="http://schemas.microsoft.com/office/drawing/2014/main" id="{61A58B9A-FFE9-490D-8379-EAC73902E0D5}"/>
              </a:ext>
            </a:extLst>
          </p:cNvPr>
          <p:cNvSpPr>
            <a:spLocks noGrp="1"/>
          </p:cNvSpPr>
          <p:nvPr>
            <p:ph sz="quarter" idx="13"/>
          </p:nvPr>
        </p:nvSpPr>
        <p:spPr>
          <a:xfrm>
            <a:off x="235323" y="685800"/>
            <a:ext cx="7741024" cy="3612776"/>
          </a:xfrm>
        </p:spPr>
        <p:txBody>
          <a:bodyPr>
            <a:normAutofit/>
          </a:bodyPr>
          <a:lstStyle/>
          <a:p>
            <a:pPr marL="0" indent="0">
              <a:buNone/>
            </a:pPr>
            <a:r>
              <a:rPr lang="en-US" dirty="0"/>
              <a:t>Both adults and kids should exercise regularly. In addition to enhancing concentration, exercising also burns calories, lowers stress, boosts confidence, and establishes a positive life strategy.</a:t>
            </a:r>
          </a:p>
        </p:txBody>
      </p:sp>
      <p:pic>
        <p:nvPicPr>
          <p:cNvPr id="1030" name="Picture 6">
            <a:extLst>
              <a:ext uri="{FF2B5EF4-FFF2-40B4-BE49-F238E27FC236}">
                <a16:creationId xmlns:a16="http://schemas.microsoft.com/office/drawing/2014/main" id="{B9601F97-57FE-BDF3-F397-2F23BEEC0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1" y="2617670"/>
            <a:ext cx="4956990" cy="2405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06BC3E-58EE-171E-8A01-F6DDC52F4604}"/>
              </a:ext>
            </a:extLst>
          </p:cNvPr>
          <p:cNvSpPr txBox="1"/>
          <p:nvPr/>
        </p:nvSpPr>
        <p:spPr>
          <a:xfrm>
            <a:off x="4105835" y="3218913"/>
            <a:ext cx="8086165" cy="1600438"/>
          </a:xfrm>
          <a:prstGeom prst="rect">
            <a:avLst/>
          </a:prstGeom>
          <a:noFill/>
        </p:spPr>
        <p:txBody>
          <a:bodyPr wrap="square" rtlCol="0">
            <a:spAutoFit/>
          </a:bodyPr>
          <a:lstStyle/>
          <a:p>
            <a:r>
              <a:rPr lang="en-US" sz="2000" dirty="0"/>
              <a:t>With the prevalence of laptops, cellphones, tablets, on-demand TV, and video games, it's simple for kids to sit still for extended periods of time. According to one study, children between the ages of eight and twelve spend six hours every day staring at smartphones.</a:t>
            </a:r>
          </a:p>
          <a:p>
            <a:endParaRPr lang="en-US" dirty="0"/>
          </a:p>
        </p:txBody>
      </p:sp>
      <p:sp>
        <p:nvSpPr>
          <p:cNvPr id="6" name="TextBox 5">
            <a:extLst>
              <a:ext uri="{FF2B5EF4-FFF2-40B4-BE49-F238E27FC236}">
                <a16:creationId xmlns:a16="http://schemas.microsoft.com/office/drawing/2014/main" id="{8BF24432-6DC2-EAC8-6CC5-87A6205015E9}"/>
              </a:ext>
            </a:extLst>
          </p:cNvPr>
          <p:cNvSpPr txBox="1"/>
          <p:nvPr/>
        </p:nvSpPr>
        <p:spPr>
          <a:xfrm>
            <a:off x="235323" y="4563296"/>
            <a:ext cx="6371731" cy="1323439"/>
          </a:xfrm>
          <a:prstGeom prst="rect">
            <a:avLst/>
          </a:prstGeom>
          <a:noFill/>
        </p:spPr>
        <p:txBody>
          <a:bodyPr wrap="square" rtlCol="0">
            <a:spAutoFit/>
          </a:bodyPr>
          <a:lstStyle/>
          <a:p>
            <a:r>
              <a:rPr lang="en-US" sz="2000" dirty="0"/>
              <a:t>Children don't have a lot of time to be active outside of school hours because they spend more than six hours a day in school, the gym can take care of that!</a:t>
            </a:r>
          </a:p>
          <a:p>
            <a:endParaRPr lang="en-US" sz="2000" dirty="0"/>
          </a:p>
        </p:txBody>
      </p:sp>
    </p:spTree>
    <p:extLst>
      <p:ext uri="{BB962C8B-B14F-4D97-AF65-F5344CB8AC3E}">
        <p14:creationId xmlns:p14="http://schemas.microsoft.com/office/powerpoint/2010/main" val="8529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453E-72DA-9DDC-21E1-3DA6C1290999}"/>
              </a:ext>
            </a:extLst>
          </p:cNvPr>
          <p:cNvSpPr>
            <a:spLocks noGrp="1"/>
          </p:cNvSpPr>
          <p:nvPr>
            <p:ph type="title"/>
          </p:nvPr>
        </p:nvSpPr>
        <p:spPr>
          <a:xfrm>
            <a:off x="354107" y="265174"/>
            <a:ext cx="10396882" cy="1151965"/>
          </a:xfrm>
        </p:spPr>
        <p:txBody>
          <a:bodyPr>
            <a:normAutofit fontScale="90000"/>
          </a:bodyPr>
          <a:lstStyle/>
          <a:p>
            <a:r>
              <a:rPr lang="en-US" dirty="0"/>
              <a:t>Consequences of adding a gym in the school senior room</a:t>
            </a:r>
          </a:p>
        </p:txBody>
      </p:sp>
      <p:sp>
        <p:nvSpPr>
          <p:cNvPr id="3" name="Content Placeholder 2">
            <a:extLst>
              <a:ext uri="{FF2B5EF4-FFF2-40B4-BE49-F238E27FC236}">
                <a16:creationId xmlns:a16="http://schemas.microsoft.com/office/drawing/2014/main" id="{CA6C70C6-F2AD-94E8-2AD0-4F6CA514434B}"/>
              </a:ext>
            </a:extLst>
          </p:cNvPr>
          <p:cNvSpPr>
            <a:spLocks noGrp="1"/>
          </p:cNvSpPr>
          <p:nvPr>
            <p:ph sz="quarter" idx="13"/>
          </p:nvPr>
        </p:nvSpPr>
        <p:spPr>
          <a:xfrm>
            <a:off x="16029" y="1401570"/>
            <a:ext cx="4939145" cy="609600"/>
          </a:xfrm>
        </p:spPr>
        <p:txBody>
          <a:bodyPr/>
          <a:lstStyle/>
          <a:p>
            <a:r>
              <a:rPr lang="en-US" dirty="0"/>
              <a:t>Good consequences</a:t>
            </a:r>
          </a:p>
        </p:txBody>
      </p:sp>
      <p:sp>
        <p:nvSpPr>
          <p:cNvPr id="7" name="TextBox 6">
            <a:extLst>
              <a:ext uri="{FF2B5EF4-FFF2-40B4-BE49-F238E27FC236}">
                <a16:creationId xmlns:a16="http://schemas.microsoft.com/office/drawing/2014/main" id="{4DC4E0CA-F48C-3076-E4B8-B9190646B6A6}"/>
              </a:ext>
            </a:extLst>
          </p:cNvPr>
          <p:cNvSpPr txBox="1"/>
          <p:nvPr/>
        </p:nvSpPr>
        <p:spPr>
          <a:xfrm>
            <a:off x="246395" y="2040110"/>
            <a:ext cx="9417558" cy="3416320"/>
          </a:xfrm>
          <a:prstGeom prst="rect">
            <a:avLst/>
          </a:prstGeom>
          <a:noFill/>
        </p:spPr>
        <p:txBody>
          <a:bodyPr wrap="square" rtlCol="0">
            <a:spAutoFit/>
          </a:bodyPr>
          <a:lstStyle/>
          <a:p>
            <a:pPr algn="l"/>
            <a:r>
              <a:rPr lang="en-US" b="0" i="0" dirty="0">
                <a:effectLst/>
                <a:latin typeface="+mj-lt"/>
              </a:rPr>
              <a:t>1. improved physical fitness: Students will have access to exercise equipment and facilities, which can help them improve their overall physical health and fitness levels.</a:t>
            </a:r>
          </a:p>
          <a:p>
            <a:pPr algn="l"/>
            <a:endParaRPr lang="en-US" b="0" i="0" dirty="0">
              <a:effectLst/>
              <a:latin typeface="+mj-lt"/>
            </a:endParaRPr>
          </a:p>
          <a:p>
            <a:pPr algn="l"/>
            <a:r>
              <a:rPr lang="en-US" b="0" i="0" dirty="0">
                <a:effectLst/>
                <a:latin typeface="+mj-lt"/>
              </a:rPr>
              <a:t>2. Increased motivation: Having a gym in the school senior room may motivate students to be more active and exercise regularly.</a:t>
            </a:r>
          </a:p>
          <a:p>
            <a:pPr algn="l"/>
            <a:endParaRPr lang="en-US" dirty="0">
              <a:latin typeface="+mj-lt"/>
            </a:endParaRPr>
          </a:p>
          <a:p>
            <a:pPr algn="l"/>
            <a:r>
              <a:rPr lang="en-US" b="0" i="0" dirty="0">
                <a:effectLst/>
                <a:latin typeface="+mj-lt"/>
              </a:rPr>
              <a:t>3. Improved academic performance: Studies have shown that regular exercise can improve cognitive function and academic performance, so having a gym in the senior room could potentially lead to better academic outcomes.</a:t>
            </a:r>
          </a:p>
          <a:p>
            <a:pPr algn="l"/>
            <a:endParaRPr lang="en-US" dirty="0">
              <a:latin typeface="+mj-lt"/>
            </a:endParaRPr>
          </a:p>
          <a:p>
            <a:pPr algn="l"/>
            <a:r>
              <a:rPr lang="en-US" b="0" i="0" dirty="0">
                <a:effectLst/>
                <a:latin typeface="+mj-lt"/>
              </a:rPr>
              <a:t>4. Increased social interaction: Students who use the gym may have the opportunity to interact with their peers and develop new friendships.</a:t>
            </a:r>
          </a:p>
        </p:txBody>
      </p:sp>
    </p:spTree>
    <p:extLst>
      <p:ext uri="{BB962C8B-B14F-4D97-AF65-F5344CB8AC3E}">
        <p14:creationId xmlns:p14="http://schemas.microsoft.com/office/powerpoint/2010/main" val="284869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D2ED-BB8D-EB69-8588-F46CB767905F}"/>
              </a:ext>
            </a:extLst>
          </p:cNvPr>
          <p:cNvSpPr>
            <a:spLocks noGrp="1"/>
          </p:cNvSpPr>
          <p:nvPr>
            <p:ph type="title"/>
          </p:nvPr>
        </p:nvSpPr>
        <p:spPr>
          <a:xfrm>
            <a:off x="667871" y="291352"/>
            <a:ext cx="10396882" cy="1151965"/>
          </a:xfrm>
        </p:spPr>
        <p:txBody>
          <a:bodyPr>
            <a:normAutofit fontScale="90000"/>
          </a:bodyPr>
          <a:lstStyle/>
          <a:p>
            <a:r>
              <a:rPr lang="en-US" dirty="0"/>
              <a:t>Consequences of adding a gym in the school senior room</a:t>
            </a:r>
          </a:p>
        </p:txBody>
      </p:sp>
      <p:sp>
        <p:nvSpPr>
          <p:cNvPr id="3" name="Content Placeholder 2">
            <a:extLst>
              <a:ext uri="{FF2B5EF4-FFF2-40B4-BE49-F238E27FC236}">
                <a16:creationId xmlns:a16="http://schemas.microsoft.com/office/drawing/2014/main" id="{25DE474F-3CA9-DABA-B068-57236BCD784E}"/>
              </a:ext>
            </a:extLst>
          </p:cNvPr>
          <p:cNvSpPr>
            <a:spLocks noGrp="1"/>
          </p:cNvSpPr>
          <p:nvPr>
            <p:ph sz="quarter" idx="13"/>
          </p:nvPr>
        </p:nvSpPr>
        <p:spPr>
          <a:xfrm>
            <a:off x="237565" y="1573305"/>
            <a:ext cx="3079377" cy="712938"/>
          </a:xfrm>
        </p:spPr>
        <p:txBody>
          <a:bodyPr/>
          <a:lstStyle/>
          <a:p>
            <a:r>
              <a:rPr lang="en-US" dirty="0"/>
              <a:t>Bad consequences </a:t>
            </a:r>
          </a:p>
        </p:txBody>
      </p:sp>
      <p:sp>
        <p:nvSpPr>
          <p:cNvPr id="4" name="TextBox 3">
            <a:extLst>
              <a:ext uri="{FF2B5EF4-FFF2-40B4-BE49-F238E27FC236}">
                <a16:creationId xmlns:a16="http://schemas.microsoft.com/office/drawing/2014/main" id="{53160555-F825-5040-9BB8-C0BCBF7DE5EC}"/>
              </a:ext>
            </a:extLst>
          </p:cNvPr>
          <p:cNvSpPr txBox="1"/>
          <p:nvPr/>
        </p:nvSpPr>
        <p:spPr>
          <a:xfrm>
            <a:off x="237565" y="2416231"/>
            <a:ext cx="6938682" cy="2585323"/>
          </a:xfrm>
          <a:prstGeom prst="rect">
            <a:avLst/>
          </a:prstGeom>
          <a:noFill/>
        </p:spPr>
        <p:txBody>
          <a:bodyPr wrap="square" rtlCol="0">
            <a:spAutoFit/>
          </a:bodyPr>
          <a:lstStyle/>
          <a:p>
            <a:pPr algn="l">
              <a:buFont typeface="+mj-lt"/>
              <a:buAutoNum type="arabicPeriod"/>
            </a:pPr>
            <a:r>
              <a:rPr lang="en-US" b="0" i="0" dirty="0">
                <a:effectLst/>
                <a:latin typeface="+mj-lt"/>
              </a:rPr>
              <a:t>Cost: Building and maintaining a gym can be expensive, which may divert resources away from other areas of the school budget.</a:t>
            </a:r>
          </a:p>
          <a:p>
            <a:pPr algn="l">
              <a:buFont typeface="+mj-lt"/>
              <a:buAutoNum type="arabicPeriod"/>
            </a:pPr>
            <a:endParaRPr lang="en-US" b="0" i="0" dirty="0">
              <a:effectLst/>
              <a:latin typeface="+mj-lt"/>
            </a:endParaRPr>
          </a:p>
          <a:p>
            <a:pPr algn="l">
              <a:buFont typeface="+mj-lt"/>
              <a:buAutoNum type="arabicPeriod"/>
            </a:pPr>
            <a:r>
              <a:rPr lang="en-US" b="0" i="0" dirty="0">
                <a:effectLst/>
                <a:latin typeface="+mj-lt"/>
              </a:rPr>
              <a:t>Space limitations: Depending on the size of the senior room, adding a gym could limit the amount of space available for other activities, such as studying or socializing.</a:t>
            </a:r>
          </a:p>
          <a:p>
            <a:pPr algn="l">
              <a:buFont typeface="+mj-lt"/>
              <a:buAutoNum type="arabicPeriod"/>
            </a:pPr>
            <a:endParaRPr lang="en-US" b="0" i="0" dirty="0">
              <a:effectLst/>
              <a:latin typeface="+mj-lt"/>
            </a:endParaRPr>
          </a:p>
          <a:p>
            <a:pPr algn="l">
              <a:buFont typeface="+mj-lt"/>
              <a:buAutoNum type="arabicPeriod"/>
            </a:pPr>
            <a:r>
              <a:rPr lang="en-US" b="0" i="0" dirty="0">
                <a:effectLst/>
                <a:latin typeface="+mj-lt"/>
              </a:rPr>
              <a:t>Safety concerns: If the gym equipment is not properly maintained or supervised, there may be an increased risk of injury to students.</a:t>
            </a:r>
          </a:p>
        </p:txBody>
      </p:sp>
      <p:pic>
        <p:nvPicPr>
          <p:cNvPr id="6" name="Picture 5">
            <a:extLst>
              <a:ext uri="{FF2B5EF4-FFF2-40B4-BE49-F238E27FC236}">
                <a16:creationId xmlns:a16="http://schemas.microsoft.com/office/drawing/2014/main" id="{C36EEE22-018D-4192-9626-933B180A7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20" y="660633"/>
            <a:ext cx="5426325" cy="5402510"/>
          </a:xfrm>
          <a:prstGeom prst="rect">
            <a:avLst/>
          </a:prstGeom>
        </p:spPr>
      </p:pic>
    </p:spTree>
    <p:extLst>
      <p:ext uri="{BB962C8B-B14F-4D97-AF65-F5344CB8AC3E}">
        <p14:creationId xmlns:p14="http://schemas.microsoft.com/office/powerpoint/2010/main" val="121065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B419-67B9-4FA2-9B2F-D0D284D10114}"/>
              </a:ext>
            </a:extLst>
          </p:cNvPr>
          <p:cNvSpPr>
            <a:spLocks noGrp="1"/>
          </p:cNvSpPr>
          <p:nvPr>
            <p:ph type="title"/>
          </p:nvPr>
        </p:nvSpPr>
        <p:spPr/>
        <p:txBody>
          <a:bodyPr/>
          <a:lstStyle/>
          <a:p>
            <a:r>
              <a:rPr lang="en-US" dirty="0"/>
              <a:t>Budget and Cost Considerations</a:t>
            </a:r>
          </a:p>
        </p:txBody>
      </p:sp>
      <p:sp>
        <p:nvSpPr>
          <p:cNvPr id="3" name="Content Placeholder 2">
            <a:extLst>
              <a:ext uri="{FF2B5EF4-FFF2-40B4-BE49-F238E27FC236}">
                <a16:creationId xmlns:a16="http://schemas.microsoft.com/office/drawing/2014/main" id="{B72F5E0B-E324-4CE0-9A5F-BC6FB4C6FB2A}"/>
              </a:ext>
            </a:extLst>
          </p:cNvPr>
          <p:cNvSpPr>
            <a:spLocks noGrp="1"/>
          </p:cNvSpPr>
          <p:nvPr>
            <p:ph sz="quarter" idx="13"/>
          </p:nvPr>
        </p:nvSpPr>
        <p:spPr>
          <a:xfrm>
            <a:off x="685801" y="2080174"/>
            <a:ext cx="10394707" cy="3311189"/>
          </a:xfrm>
        </p:spPr>
        <p:txBody>
          <a:bodyPr>
            <a:normAutofit fontScale="85000" lnSpcReduction="10000"/>
          </a:bodyPr>
          <a:lstStyle/>
          <a:p>
            <a:r>
              <a:rPr lang="en-US" dirty="0"/>
              <a:t>We are able to offer discounts on a number of manufacturers since we are aware that financing for the public sector is limited and we want to assist schools set realistic budgets for new equipment.</a:t>
            </a:r>
          </a:p>
          <a:p>
            <a:r>
              <a:rPr lang="en-US" dirty="0"/>
              <a:t>Additionally, installation and equipment purchases can be made in monthly installments rather than all at once, which simplifies budgeting and planning, here's a brief list of expenses:</a:t>
            </a:r>
          </a:p>
          <a:p>
            <a:r>
              <a:rPr lang="en-US" dirty="0"/>
              <a:t>Equipment and installation costs </a:t>
            </a:r>
          </a:p>
          <a:p>
            <a:r>
              <a:rPr lang="en-US" dirty="0"/>
              <a:t>Personnel costs (teacher or trainer salary)</a:t>
            </a:r>
          </a:p>
          <a:p>
            <a:r>
              <a:rPr lang="en-US" dirty="0"/>
              <a:t> Maintenance and upkeep expenses </a:t>
            </a:r>
          </a:p>
          <a:p>
            <a:r>
              <a:rPr lang="en-US" dirty="0"/>
              <a:t>Varied costs (permits, insurance, etc.)</a:t>
            </a:r>
          </a:p>
          <a:p>
            <a:endParaRPr lang="en-US" dirty="0"/>
          </a:p>
        </p:txBody>
      </p:sp>
      <p:pic>
        <p:nvPicPr>
          <p:cNvPr id="12" name="Picture 11">
            <a:extLst>
              <a:ext uri="{FF2B5EF4-FFF2-40B4-BE49-F238E27FC236}">
                <a16:creationId xmlns:a16="http://schemas.microsoft.com/office/drawing/2014/main" id="{F0598FF7-5687-4015-8F5A-F1A0D0CC0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625" y="2858058"/>
            <a:ext cx="7349462" cy="2885079"/>
          </a:xfrm>
          <a:prstGeom prst="rect">
            <a:avLst/>
          </a:prstGeom>
        </p:spPr>
      </p:pic>
    </p:spTree>
    <p:extLst>
      <p:ext uri="{BB962C8B-B14F-4D97-AF65-F5344CB8AC3E}">
        <p14:creationId xmlns:p14="http://schemas.microsoft.com/office/powerpoint/2010/main" val="137846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2B8B-B9CB-4AE6-82E8-5589E5AC68B5}"/>
              </a:ext>
            </a:extLst>
          </p:cNvPr>
          <p:cNvSpPr>
            <a:spLocks noGrp="1"/>
          </p:cNvSpPr>
          <p:nvPr>
            <p:ph type="title"/>
          </p:nvPr>
        </p:nvSpPr>
        <p:spPr>
          <a:xfrm>
            <a:off x="381001" y="246529"/>
            <a:ext cx="10396882" cy="1151965"/>
          </a:xfrm>
        </p:spPr>
        <p:txBody>
          <a:bodyPr/>
          <a:lstStyle/>
          <a:p>
            <a:r>
              <a:rPr lang="en-US" dirty="0"/>
              <a:t>Implementation Plan</a:t>
            </a:r>
          </a:p>
        </p:txBody>
      </p:sp>
      <p:sp>
        <p:nvSpPr>
          <p:cNvPr id="3" name="Content Placeholder 2">
            <a:extLst>
              <a:ext uri="{FF2B5EF4-FFF2-40B4-BE49-F238E27FC236}">
                <a16:creationId xmlns:a16="http://schemas.microsoft.com/office/drawing/2014/main" id="{C25B610B-394E-4E49-B080-00BFEE314E31}"/>
              </a:ext>
            </a:extLst>
          </p:cNvPr>
          <p:cNvSpPr>
            <a:spLocks noGrp="1"/>
          </p:cNvSpPr>
          <p:nvPr>
            <p:ph sz="quarter" idx="13"/>
          </p:nvPr>
        </p:nvSpPr>
        <p:spPr>
          <a:xfrm>
            <a:off x="156881" y="921123"/>
            <a:ext cx="10394707" cy="3311189"/>
          </a:xfrm>
        </p:spPr>
        <p:txBody>
          <a:bodyPr/>
          <a:lstStyle/>
          <a:p>
            <a:r>
              <a:rPr lang="en-US" dirty="0"/>
              <a:t>We Conducted a survey to gauge student interest and support Secure funding through grants, fundraisers, or budget sharing Chosen appropriate gym equipment and vendors and Obtain necessary permits and meet safety regulations, as well as Hiring a certified physical education teacher or trainer. Developing a schedule and program for student use will help organize everything, and finally rules and guidelines will be established for use and maintenance of the gym.</a:t>
            </a:r>
          </a:p>
        </p:txBody>
      </p:sp>
      <p:pic>
        <p:nvPicPr>
          <p:cNvPr id="8" name="Picture 7">
            <a:extLst>
              <a:ext uri="{FF2B5EF4-FFF2-40B4-BE49-F238E27FC236}">
                <a16:creationId xmlns:a16="http://schemas.microsoft.com/office/drawing/2014/main" id="{5C58735F-B5C4-4378-A2A3-F1485F0E6ED4}"/>
              </a:ext>
            </a:extLst>
          </p:cNvPr>
          <p:cNvPicPr>
            <a:picLocks noChangeAspect="1"/>
          </p:cNvPicPr>
          <p:nvPr/>
        </p:nvPicPr>
        <p:blipFill>
          <a:blip r:embed="rId2"/>
          <a:stretch>
            <a:fillRect/>
          </a:stretch>
        </p:blipFill>
        <p:spPr>
          <a:xfrm>
            <a:off x="7481457" y="3281082"/>
            <a:ext cx="3751319" cy="2877671"/>
          </a:xfrm>
          <a:prstGeom prst="rect">
            <a:avLst/>
          </a:prstGeom>
        </p:spPr>
      </p:pic>
    </p:spTree>
    <p:extLst>
      <p:ext uri="{BB962C8B-B14F-4D97-AF65-F5344CB8AC3E}">
        <p14:creationId xmlns:p14="http://schemas.microsoft.com/office/powerpoint/2010/main" val="26891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AD4B-9618-4458-AF87-368365D7969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21CBA89-67DC-4DD5-B6AF-193F8F11C27C}"/>
              </a:ext>
            </a:extLst>
          </p:cNvPr>
          <p:cNvSpPr>
            <a:spLocks noGrp="1"/>
          </p:cNvSpPr>
          <p:nvPr>
            <p:ph sz="quarter" idx="13"/>
          </p:nvPr>
        </p:nvSpPr>
        <p:spPr>
          <a:xfrm>
            <a:off x="685800" y="2063396"/>
            <a:ext cx="10394707" cy="3311189"/>
          </a:xfrm>
        </p:spPr>
        <p:txBody>
          <a:bodyPr/>
          <a:lstStyle/>
          <a:p>
            <a:r>
              <a:rPr lang="en-US" dirty="0"/>
              <a:t>The benefits of having a gym in the school senior room are numerous and include improved physical health, increased focus and productivity, enhanced school spirit, and decreased stress levels. With careful planning and execution, putting a gym in the school senior room can be a feasible and rewarding project for the students and community. </a:t>
            </a:r>
          </a:p>
          <a:p>
            <a:r>
              <a:rPr lang="en-US" dirty="0"/>
              <a:t>Thank you for your time and consideration of this proposal. We hope to work with you in making this project a reality and improving the health and wellness of the students of this school.</a:t>
            </a:r>
          </a:p>
        </p:txBody>
      </p:sp>
      <p:pic>
        <p:nvPicPr>
          <p:cNvPr id="5" name="Picture 4">
            <a:extLst>
              <a:ext uri="{FF2B5EF4-FFF2-40B4-BE49-F238E27FC236}">
                <a16:creationId xmlns:a16="http://schemas.microsoft.com/office/drawing/2014/main" id="{DFF2DEAB-12FD-47F8-94FD-3E0118814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875" y="147623"/>
            <a:ext cx="2652925" cy="2108675"/>
          </a:xfrm>
          <a:prstGeom prst="rect">
            <a:avLst/>
          </a:prstGeom>
        </p:spPr>
      </p:pic>
    </p:spTree>
    <p:extLst>
      <p:ext uri="{BB962C8B-B14F-4D97-AF65-F5344CB8AC3E}">
        <p14:creationId xmlns:p14="http://schemas.microsoft.com/office/powerpoint/2010/main" val="35732917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481</TotalTime>
  <Words>832</Words>
  <Application>Microsoft Office PowerPoint</Application>
  <PresentationFormat>Widescreen</PresentationFormat>
  <Paragraphs>42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Main Event</vt:lpstr>
      <vt:lpstr>Yoben Gym</vt:lpstr>
      <vt:lpstr>Introducing the School Senior Room Gym</vt:lpstr>
      <vt:lpstr>Causes of adding a gym in the school senior room:</vt:lpstr>
      <vt:lpstr>Benefits of having a gym in the school senior room</vt:lpstr>
      <vt:lpstr>Consequences of adding a gym in the school senior room</vt:lpstr>
      <vt:lpstr>Consequences of adding a gym in the school senior room</vt:lpstr>
      <vt:lpstr>Budget and Cost Considerations</vt:lpstr>
      <vt:lpstr>Implementation Plan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 in Senior room</dc:title>
  <dc:creator>iGeeK</dc:creator>
  <cp:lastModifiedBy>Unknown User</cp:lastModifiedBy>
  <cp:revision>14</cp:revision>
  <dcterms:created xsi:type="dcterms:W3CDTF">2023-02-09T11:28:36Z</dcterms:created>
  <dcterms:modified xsi:type="dcterms:W3CDTF">2023-03-09T13:15:54Z</dcterms:modified>
</cp:coreProperties>
</file>