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10"/>
  </p:notesMasterIdLst>
  <p:sldIdLst>
    <p:sldId id="257" r:id="rId2"/>
    <p:sldId id="258" r:id="rId3"/>
    <p:sldId id="259" r:id="rId4"/>
    <p:sldId id="261" r:id="rId5"/>
    <p:sldId id="263" r:id="rId6"/>
    <p:sldId id="264" r:id="rId7"/>
    <p:sldId id="265"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20"/>
  </p:normalViewPr>
  <p:slideViewPr>
    <p:cSldViewPr snapToGrid="0">
      <p:cViewPr varScale="1">
        <p:scale>
          <a:sx n="105" d="100"/>
          <a:sy n="105" d="100"/>
        </p:scale>
        <p:origin x="8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D37EDB-A7C4-A649-BA57-4F966531D541}" type="datetimeFigureOut">
              <a:rPr lang="en-JO" smtClean="0"/>
              <a:t>08/03/2023</a:t>
            </a:fld>
            <a:endParaRPr lang="en-J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D521A4-B89E-994B-8372-70863F006FD7}" type="slidenum">
              <a:rPr lang="en-JO" smtClean="0"/>
              <a:t>‹#›</a:t>
            </a:fld>
            <a:endParaRPr lang="en-JO"/>
          </a:p>
        </p:txBody>
      </p:sp>
    </p:spTree>
    <p:extLst>
      <p:ext uri="{BB962C8B-B14F-4D97-AF65-F5344CB8AC3E}">
        <p14:creationId xmlns:p14="http://schemas.microsoft.com/office/powerpoint/2010/main" val="2044494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6AC4D1D-C82D-7841-A613-488F00382E7C}" type="datetimeFigureOut">
              <a:rPr lang="en-JO" smtClean="0"/>
              <a:t>08/03/2023</a:t>
            </a:fld>
            <a:endParaRPr lang="en-JO"/>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JO"/>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0C1FABC5-464B-384E-A6D0-07CE0A9271F5}" type="slidenum">
              <a:rPr lang="en-JO" smtClean="0"/>
              <a:t>‹#›</a:t>
            </a:fld>
            <a:endParaRPr lang="en-JO"/>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46930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AC4D1D-C82D-7841-A613-488F00382E7C}" type="datetimeFigureOut">
              <a:rPr lang="en-JO" smtClean="0"/>
              <a:t>08/03/2023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214066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AC4D1D-C82D-7841-A613-488F00382E7C}" type="datetimeFigureOut">
              <a:rPr lang="en-JO" smtClean="0"/>
              <a:t>08/03/2023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1941039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AC4D1D-C82D-7841-A613-488F00382E7C}" type="datetimeFigureOut">
              <a:rPr lang="en-JO" smtClean="0"/>
              <a:t>08/03/2023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2443338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66AC4D1D-C82D-7841-A613-488F00382E7C}" type="datetimeFigureOut">
              <a:rPr lang="en-JO" smtClean="0"/>
              <a:t>08/03/2023</a:t>
            </a:fld>
            <a:endParaRPr lang="en-JO"/>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JO"/>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0C1FABC5-464B-384E-A6D0-07CE0A9271F5}" type="slidenum">
              <a:rPr lang="en-JO" smtClean="0"/>
              <a:t>‹#›</a:t>
            </a:fld>
            <a:endParaRPr lang="en-JO"/>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8903061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AC4D1D-C82D-7841-A613-488F00382E7C}" type="datetimeFigureOut">
              <a:rPr lang="en-JO" smtClean="0"/>
              <a:t>08/03/2023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242836209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AC4D1D-C82D-7841-A613-488F00382E7C}" type="datetimeFigureOut">
              <a:rPr lang="en-JO" smtClean="0"/>
              <a:t>08/03/2023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343184947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AC4D1D-C82D-7841-A613-488F00382E7C}" type="datetimeFigureOut">
              <a:rPr lang="en-JO" smtClean="0"/>
              <a:t>08/03/2023</a:t>
            </a:fld>
            <a:endParaRPr lang="en-JO"/>
          </a:p>
        </p:txBody>
      </p:sp>
      <p:sp>
        <p:nvSpPr>
          <p:cNvPr id="4" name="Footer Placeholder 3"/>
          <p:cNvSpPr>
            <a:spLocks noGrp="1"/>
          </p:cNvSpPr>
          <p:nvPr>
            <p:ph type="ftr" sz="quarter" idx="11"/>
          </p:nvPr>
        </p:nvSpPr>
        <p:spPr/>
        <p:txBody>
          <a:bodyPr/>
          <a:lstStyle/>
          <a:p>
            <a:endParaRPr lang="en-JO"/>
          </a:p>
        </p:txBody>
      </p:sp>
      <p:sp>
        <p:nvSpPr>
          <p:cNvPr id="5" name="Slide Number Placeholder 4"/>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84931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C4D1D-C82D-7841-A613-488F00382E7C}" type="datetimeFigureOut">
              <a:rPr lang="en-JO" smtClean="0"/>
              <a:t>08/03/2023</a:t>
            </a:fld>
            <a:endParaRPr lang="en-JO"/>
          </a:p>
        </p:txBody>
      </p:sp>
      <p:sp>
        <p:nvSpPr>
          <p:cNvPr id="3" name="Footer Placeholder 2"/>
          <p:cNvSpPr>
            <a:spLocks noGrp="1"/>
          </p:cNvSpPr>
          <p:nvPr>
            <p:ph type="ftr" sz="quarter" idx="11"/>
          </p:nvPr>
        </p:nvSpPr>
        <p:spPr/>
        <p:txBody>
          <a:bodyPr/>
          <a:lstStyle/>
          <a:p>
            <a:endParaRPr lang="en-JO"/>
          </a:p>
        </p:txBody>
      </p:sp>
      <p:sp>
        <p:nvSpPr>
          <p:cNvPr id="4" name="Slide Number Placeholder 3"/>
          <p:cNvSpPr>
            <a:spLocks noGrp="1"/>
          </p:cNvSpPr>
          <p:nvPr>
            <p:ph type="sldNum" sz="quarter" idx="12"/>
          </p:nvPr>
        </p:nvSpPr>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65537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66AC4D1D-C82D-7841-A613-488F00382E7C}" type="datetimeFigureOut">
              <a:rPr lang="en-JO" smtClean="0"/>
              <a:t>08/03/2023</a:t>
            </a:fld>
            <a:endParaRPr lang="en-JO"/>
          </a:p>
        </p:txBody>
      </p:sp>
      <p:sp>
        <p:nvSpPr>
          <p:cNvPr id="6" name="Footer Placeholder 5"/>
          <p:cNvSpPr>
            <a:spLocks noGrp="1"/>
          </p:cNvSpPr>
          <p:nvPr>
            <p:ph type="ftr" sz="quarter" idx="11"/>
          </p:nvPr>
        </p:nvSpPr>
        <p:spPr>
          <a:xfrm>
            <a:off x="2103620" y="6375679"/>
            <a:ext cx="3482179" cy="345796"/>
          </a:xfrm>
        </p:spPr>
        <p:txBody>
          <a:bodyPr/>
          <a:lstStyle/>
          <a:p>
            <a:endParaRPr lang="en-JO"/>
          </a:p>
        </p:txBody>
      </p:sp>
      <p:sp>
        <p:nvSpPr>
          <p:cNvPr id="7" name="Slide Number Placeholder 6"/>
          <p:cNvSpPr>
            <a:spLocks noGrp="1"/>
          </p:cNvSpPr>
          <p:nvPr>
            <p:ph type="sldNum" sz="quarter" idx="12"/>
          </p:nvPr>
        </p:nvSpPr>
        <p:spPr>
          <a:xfrm>
            <a:off x="5691014" y="6375679"/>
            <a:ext cx="1232456" cy="345796"/>
          </a:xfrm>
        </p:spPr>
        <p:txBody>
          <a:bodyPr/>
          <a:lstStyle/>
          <a:p>
            <a:fld id="{0C1FABC5-464B-384E-A6D0-07CE0A9271F5}" type="slidenum">
              <a:rPr lang="en-JO" smtClean="0"/>
              <a:t>‹#›</a:t>
            </a:fld>
            <a:endParaRPr lang="en-JO"/>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497549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66AC4D1D-C82D-7841-A613-488F00382E7C}" type="datetimeFigureOut">
              <a:rPr lang="en-JO" smtClean="0"/>
              <a:t>08/03/2023</a:t>
            </a:fld>
            <a:endParaRPr lang="en-JO"/>
          </a:p>
        </p:txBody>
      </p:sp>
      <p:sp>
        <p:nvSpPr>
          <p:cNvPr id="6" name="Footer Placeholder 5"/>
          <p:cNvSpPr>
            <a:spLocks noGrp="1"/>
          </p:cNvSpPr>
          <p:nvPr>
            <p:ph type="ftr" sz="quarter" idx="11"/>
          </p:nvPr>
        </p:nvSpPr>
        <p:spPr>
          <a:xfrm>
            <a:off x="2103621" y="6375679"/>
            <a:ext cx="3482178" cy="345796"/>
          </a:xfrm>
        </p:spPr>
        <p:txBody>
          <a:bodyPr/>
          <a:lstStyle/>
          <a:p>
            <a:endParaRPr lang="en-JO"/>
          </a:p>
        </p:txBody>
      </p:sp>
      <p:sp>
        <p:nvSpPr>
          <p:cNvPr id="7" name="Slide Number Placeholder 6"/>
          <p:cNvSpPr>
            <a:spLocks noGrp="1"/>
          </p:cNvSpPr>
          <p:nvPr>
            <p:ph type="sldNum" sz="quarter" idx="12"/>
          </p:nvPr>
        </p:nvSpPr>
        <p:spPr>
          <a:xfrm>
            <a:off x="5687568" y="6375679"/>
            <a:ext cx="1234440" cy="345796"/>
          </a:xfrm>
        </p:spPr>
        <p:txBody>
          <a:bodyPr/>
          <a:lstStyle/>
          <a:p>
            <a:fld id="{0C1FABC5-464B-384E-A6D0-07CE0A9271F5}" type="slidenum">
              <a:rPr lang="en-JO" smtClean="0"/>
              <a:t>‹#›</a:t>
            </a:fld>
            <a:endParaRPr lang="en-JO"/>
          </a:p>
        </p:txBody>
      </p:sp>
    </p:spTree>
    <p:extLst>
      <p:ext uri="{BB962C8B-B14F-4D97-AF65-F5344CB8AC3E}">
        <p14:creationId xmlns:p14="http://schemas.microsoft.com/office/powerpoint/2010/main" val="3772560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66AC4D1D-C82D-7841-A613-488F00382E7C}" type="datetimeFigureOut">
              <a:rPr lang="en-JO" smtClean="0"/>
              <a:t>08/03/2023</a:t>
            </a:fld>
            <a:endParaRPr lang="en-JO"/>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JO"/>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C1FABC5-464B-384E-A6D0-07CE0A9271F5}" type="slidenum">
              <a:rPr lang="en-JO" smtClean="0"/>
              <a:t>‹#›</a:t>
            </a:fld>
            <a:endParaRPr lang="en-JO"/>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497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wallpaperflare.com/motivational-never-give-up-exercising-typography-text-wallpaper-qvssp/download/3840x1080"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www.wallpaperflare.com/search?wallpaper=motivation&amp;page=6"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lickr.com/photos/gotcredit/46756802442/" TargetMode="External"/><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hyperlink" Target="https://insight.knowledgeworkx.com/articles/global-intelligence/323/financial-compliance" TargetMode="Externa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hyperlink" Target="https://pixabay.com/en/location-map-pin-pinpoint-point-162102/"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hyperlink" Target="https://blog.scielo.org/en/2019/04/30/potential-advantages-and-disadvantages-in-the-publication-of-review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log.scielo.org/en/2019/04/30/potential-advantages-and-disadvantages-in-the-publication-of-review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arkelinsurance.com/resources/healthclubs/choosing-a-gym-location" TargetMode="External"/><Relationship Id="rId2" Type="http://schemas.openxmlformats.org/officeDocument/2006/relationships/hyperlink" Target="https://www.glofox.com/blog/gym-financing/" TargetMode="External"/><Relationship Id="rId1" Type="http://schemas.openxmlformats.org/officeDocument/2006/relationships/slideLayout" Target="../slideLayouts/slideLayout2.xml"/><Relationship Id="rId4" Type="http://schemas.openxmlformats.org/officeDocument/2006/relationships/hyperlink" Target="https://www.thelittlegym.com/Jorda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89E00-D408-5751-21A2-4FCBCDB3DBFF}"/>
              </a:ext>
            </a:extLst>
          </p:cNvPr>
          <p:cNvSpPr>
            <a:spLocks noGrp="1"/>
          </p:cNvSpPr>
          <p:nvPr>
            <p:ph type="ctrTitle"/>
          </p:nvPr>
        </p:nvSpPr>
        <p:spPr/>
        <p:txBody>
          <a:bodyPr/>
          <a:lstStyle/>
          <a:p>
            <a:r>
              <a:rPr lang="en-JO" dirty="0"/>
              <a:t>gym</a:t>
            </a:r>
          </a:p>
        </p:txBody>
      </p:sp>
      <p:sp>
        <p:nvSpPr>
          <p:cNvPr id="3" name="Subtitle 2">
            <a:extLst>
              <a:ext uri="{FF2B5EF4-FFF2-40B4-BE49-F238E27FC236}">
                <a16:creationId xmlns:a16="http://schemas.microsoft.com/office/drawing/2014/main" id="{C5B00FA2-0525-5B14-7AD4-285F361D5798}"/>
              </a:ext>
            </a:extLst>
          </p:cNvPr>
          <p:cNvSpPr>
            <a:spLocks noGrp="1"/>
          </p:cNvSpPr>
          <p:nvPr>
            <p:ph type="subTitle" idx="1"/>
          </p:nvPr>
        </p:nvSpPr>
        <p:spPr/>
        <p:txBody>
          <a:bodyPr/>
          <a:lstStyle/>
          <a:p>
            <a:r>
              <a:rPr lang="en-US" dirty="0"/>
              <a:t>B</a:t>
            </a:r>
            <a:r>
              <a:rPr lang="en-JO" dirty="0"/>
              <a:t>y omAR ZAGHA/RAWAD ABU MWAIS</a:t>
            </a:r>
          </a:p>
          <a:p>
            <a:endParaRPr lang="en-JO" dirty="0"/>
          </a:p>
          <a:p>
            <a:endParaRPr lang="en-JO" dirty="0"/>
          </a:p>
        </p:txBody>
      </p:sp>
    </p:spTree>
    <p:extLst>
      <p:ext uri="{BB962C8B-B14F-4D97-AF65-F5344CB8AC3E}">
        <p14:creationId xmlns:p14="http://schemas.microsoft.com/office/powerpoint/2010/main" val="1537215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9EC16E-D277-91FD-1B61-55E868BC3CA8}"/>
              </a:ext>
            </a:extLst>
          </p:cNvPr>
          <p:cNvSpPr>
            <a:spLocks noGrp="1"/>
          </p:cNvSpPr>
          <p:nvPr>
            <p:ph idx="1"/>
          </p:nvPr>
        </p:nvSpPr>
        <p:spPr/>
        <p:txBody>
          <a:bodyPr/>
          <a:lstStyle/>
          <a:p>
            <a:pPr marL="0" indent="0" algn="ctr">
              <a:buNone/>
            </a:pPr>
            <a:r>
              <a:rPr lang="en-US" sz="5400" b="1" i="1" dirty="0">
                <a:solidFill>
                  <a:schemeClr val="tx2"/>
                </a:solidFill>
                <a:effectLst/>
                <a:latin typeface="Helvetica Neue" panose="02000503000000020004" pitchFamily="2" charset="0"/>
              </a:rPr>
              <a:t>(Decide. Commit. Succeed.)</a:t>
            </a:r>
          </a:p>
          <a:p>
            <a:pPr marL="0" indent="0">
              <a:buNone/>
            </a:pPr>
            <a:endParaRPr lang="en-JO" dirty="0"/>
          </a:p>
          <a:p>
            <a:pPr marL="0" indent="0">
              <a:buNone/>
            </a:pPr>
            <a:endParaRPr lang="en-JO" dirty="0"/>
          </a:p>
          <a:p>
            <a:pPr marL="0" indent="0">
              <a:buNone/>
            </a:pPr>
            <a:endParaRPr lang="en-JO" dirty="0"/>
          </a:p>
        </p:txBody>
      </p:sp>
      <p:pic>
        <p:nvPicPr>
          <p:cNvPr id="8" name="Picture 7">
            <a:extLst>
              <a:ext uri="{FF2B5EF4-FFF2-40B4-BE49-F238E27FC236}">
                <a16:creationId xmlns:a16="http://schemas.microsoft.com/office/drawing/2014/main" id="{C2B5AB71-A271-1842-6540-F0F50B801BA6}"/>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0" y="4383087"/>
            <a:ext cx="4622800" cy="2603500"/>
          </a:xfrm>
          <a:prstGeom prst="rect">
            <a:avLst/>
          </a:prstGeom>
        </p:spPr>
      </p:pic>
      <p:pic>
        <p:nvPicPr>
          <p:cNvPr id="10" name="Picture 9">
            <a:extLst>
              <a:ext uri="{FF2B5EF4-FFF2-40B4-BE49-F238E27FC236}">
                <a16:creationId xmlns:a16="http://schemas.microsoft.com/office/drawing/2014/main" id="{78F43116-73B4-CD39-A29A-82C22A751FDC}"/>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7672388" y="0"/>
            <a:ext cx="4519612" cy="2286001"/>
          </a:xfrm>
          <a:prstGeom prst="rect">
            <a:avLst/>
          </a:prstGeom>
        </p:spPr>
      </p:pic>
    </p:spTree>
    <p:extLst>
      <p:ext uri="{BB962C8B-B14F-4D97-AF65-F5344CB8AC3E}">
        <p14:creationId xmlns:p14="http://schemas.microsoft.com/office/powerpoint/2010/main" val="2846619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2DD28-34DA-A805-F8EC-849CB62F4335}"/>
              </a:ext>
            </a:extLst>
          </p:cNvPr>
          <p:cNvSpPr>
            <a:spLocks noGrp="1"/>
          </p:cNvSpPr>
          <p:nvPr>
            <p:ph type="title"/>
          </p:nvPr>
        </p:nvSpPr>
        <p:spPr/>
        <p:txBody>
          <a:bodyPr/>
          <a:lstStyle/>
          <a:p>
            <a:r>
              <a:rPr lang="en-JO" dirty="0"/>
              <a:t>INTRODUCTION</a:t>
            </a:r>
          </a:p>
        </p:txBody>
      </p:sp>
      <p:sp>
        <p:nvSpPr>
          <p:cNvPr id="3" name="Content Placeholder 2">
            <a:extLst>
              <a:ext uri="{FF2B5EF4-FFF2-40B4-BE49-F238E27FC236}">
                <a16:creationId xmlns:a16="http://schemas.microsoft.com/office/drawing/2014/main" id="{80D7B70A-62C4-DE0E-36AD-895B0B50EC01}"/>
              </a:ext>
            </a:extLst>
          </p:cNvPr>
          <p:cNvSpPr>
            <a:spLocks noGrp="1"/>
          </p:cNvSpPr>
          <p:nvPr>
            <p:ph idx="1"/>
          </p:nvPr>
        </p:nvSpPr>
        <p:spPr/>
        <p:txBody>
          <a:bodyPr>
            <a:normAutofit/>
          </a:bodyPr>
          <a:lstStyle/>
          <a:p>
            <a:r>
              <a:rPr lang="en-US" sz="2400" b="1" i="1" dirty="0">
                <a:solidFill>
                  <a:schemeClr val="tx2"/>
                </a:solidFill>
              </a:rPr>
              <a:t>M</a:t>
            </a:r>
            <a:r>
              <a:rPr lang="en-JO" sz="2400" b="1" i="1" dirty="0">
                <a:solidFill>
                  <a:schemeClr val="tx2"/>
                </a:solidFill>
              </a:rPr>
              <a:t>y partner and </a:t>
            </a:r>
            <a:r>
              <a:rPr lang="en-US" sz="2400" b="1" i="1" dirty="0">
                <a:solidFill>
                  <a:schemeClr val="tx2"/>
                </a:solidFill>
              </a:rPr>
              <a:t>I</a:t>
            </a:r>
            <a:r>
              <a:rPr lang="en-JO" sz="2400" b="1" i="1" dirty="0">
                <a:solidFill>
                  <a:schemeClr val="tx2"/>
                </a:solidFill>
              </a:rPr>
              <a:t> have decided to have a gym built in our beloved school, this would help all children in many ways, and we would state all of those ways in the future slides. We have even made a survey to know opinions of different students.</a:t>
            </a:r>
          </a:p>
        </p:txBody>
      </p:sp>
    </p:spTree>
    <p:extLst>
      <p:ext uri="{BB962C8B-B14F-4D97-AF65-F5344CB8AC3E}">
        <p14:creationId xmlns:p14="http://schemas.microsoft.com/office/powerpoint/2010/main" val="422601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748CE6-4AC6-E6B0-92C0-8BC9F31A3819}"/>
              </a:ext>
            </a:extLst>
          </p:cNvPr>
          <p:cNvSpPr>
            <a:spLocks noGrp="1"/>
          </p:cNvSpPr>
          <p:nvPr>
            <p:ph idx="1"/>
          </p:nvPr>
        </p:nvSpPr>
        <p:spPr>
          <a:xfrm>
            <a:off x="1155425" y="2298033"/>
            <a:ext cx="10178322" cy="3593591"/>
          </a:xfrm>
        </p:spPr>
        <p:txBody>
          <a:bodyPr/>
          <a:lstStyle/>
          <a:p>
            <a:pPr marL="0" indent="0">
              <a:buNone/>
            </a:pPr>
            <a:r>
              <a:rPr lang="en-US" b="1" i="1" dirty="0">
                <a:solidFill>
                  <a:schemeClr val="tx1"/>
                </a:solidFill>
                <a:effectLst/>
                <a:latin typeface="Helvetica Neue" panose="02000503000000020004" pitchFamily="2" charset="0"/>
              </a:rPr>
              <a:t>We'll be opening a new credit line of $35,000 as we start with this plan.</a:t>
            </a:r>
          </a:p>
          <a:p>
            <a:pPr marL="0" indent="0">
              <a:buNone/>
            </a:pPr>
            <a:r>
              <a:rPr lang="en-US" b="1" i="1" dirty="0">
                <a:solidFill>
                  <a:schemeClr val="tx1"/>
                </a:solidFill>
                <a:latin typeface="Helvetica Neue" panose="02000503000000020004" pitchFamily="2" charset="0"/>
              </a:rPr>
              <a:t>We will get depend on the school to give us money to open the gym.</a:t>
            </a:r>
          </a:p>
          <a:p>
            <a:pPr marL="0" indent="0">
              <a:buNone/>
            </a:pPr>
            <a:r>
              <a:rPr lang="en-US" b="1" i="1" dirty="0">
                <a:solidFill>
                  <a:schemeClr val="tx1"/>
                </a:solidFill>
                <a:latin typeface="Helvetica Neue" panose="02000503000000020004" pitchFamily="2" charset="0"/>
              </a:rPr>
              <a:t>And the money we will receive from the gym will go to a charity called </a:t>
            </a:r>
            <a:r>
              <a:rPr lang="en-US" sz="2400" b="1" i="1" u="sng" dirty="0">
                <a:solidFill>
                  <a:schemeClr val="tx1"/>
                </a:solidFill>
                <a:latin typeface="Helvetica Neue" panose="02000503000000020004" pitchFamily="2" charset="0"/>
              </a:rPr>
              <a:t>Jordan Hashemite Charity Organization(JHCO) </a:t>
            </a:r>
            <a:endParaRPr lang="en-JO" sz="2400" b="1" i="1" u="sng" dirty="0">
              <a:solidFill>
                <a:schemeClr val="tx1"/>
              </a:solidFill>
            </a:endParaRPr>
          </a:p>
        </p:txBody>
      </p:sp>
      <p:sp>
        <p:nvSpPr>
          <p:cNvPr id="5" name="Rectangle 1">
            <a:extLst>
              <a:ext uri="{FF2B5EF4-FFF2-40B4-BE49-F238E27FC236}">
                <a16:creationId xmlns:a16="http://schemas.microsoft.com/office/drawing/2014/main" id="{E52A191E-D88E-8751-8CDC-1C5DC948163F}"/>
              </a:ext>
            </a:extLst>
          </p:cNvPr>
          <p:cNvSpPr>
            <a:spLocks noChangeArrowheads="1"/>
          </p:cNvSpPr>
          <p:nvPr/>
        </p:nvSpPr>
        <p:spPr bwMode="auto">
          <a:xfrm>
            <a:off x="3235325" y="38703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JO" altLang="en-JO" sz="1800" b="0" i="0" u="none" strike="noStrike" cap="none" normalizeH="0" baseline="0">
                <a:ln>
                  <a:noFill/>
                </a:ln>
                <a:solidFill>
                  <a:schemeClr val="tx1"/>
                </a:solidFill>
                <a:effectLst/>
                <a:latin typeface="Arial" panose="020B0604020202020204" pitchFamily="34" charset="0"/>
              </a:rPr>
            </a:br>
            <a:endParaRPr kumimoji="0" lang="en-JO" altLang="en-JO" sz="1800" b="0" i="0" u="none" strike="noStrike" cap="none" normalizeH="0" baseline="0">
              <a:ln>
                <a:noFill/>
              </a:ln>
              <a:solidFill>
                <a:schemeClr val="tx1"/>
              </a:solidFill>
              <a:effectLst/>
              <a:latin typeface="Arial" panose="020B0604020202020204" pitchFamily="34" charset="0"/>
            </a:endParaRPr>
          </a:p>
        </p:txBody>
      </p:sp>
      <p:pic>
        <p:nvPicPr>
          <p:cNvPr id="6" name="Picture 5">
            <a:extLst>
              <a:ext uri="{FF2B5EF4-FFF2-40B4-BE49-F238E27FC236}">
                <a16:creationId xmlns:a16="http://schemas.microsoft.com/office/drawing/2014/main" id="{9B72297E-BB30-76A0-DE4D-DF72AC865AF6}"/>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51837" y="-27840"/>
            <a:ext cx="3919174" cy="2114115"/>
          </a:xfrm>
          <a:prstGeom prst="rect">
            <a:avLst/>
          </a:prstGeom>
        </p:spPr>
      </p:pic>
      <p:pic>
        <p:nvPicPr>
          <p:cNvPr id="9" name="Picture 8">
            <a:extLst>
              <a:ext uri="{FF2B5EF4-FFF2-40B4-BE49-F238E27FC236}">
                <a16:creationId xmlns:a16="http://schemas.microsoft.com/office/drawing/2014/main" id="{9CBBF315-C2D6-7DAC-3235-6EAA5FDA86B5}"/>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7440028" y="3865382"/>
            <a:ext cx="4751972" cy="2992618"/>
          </a:xfrm>
          <a:prstGeom prst="rect">
            <a:avLst/>
          </a:prstGeom>
        </p:spPr>
      </p:pic>
    </p:spTree>
    <p:extLst>
      <p:ext uri="{BB962C8B-B14F-4D97-AF65-F5344CB8AC3E}">
        <p14:creationId xmlns:p14="http://schemas.microsoft.com/office/powerpoint/2010/main" val="3707580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D58D-B43F-9C22-8A01-7FA51BF42BC9}"/>
              </a:ext>
            </a:extLst>
          </p:cNvPr>
          <p:cNvSpPr>
            <a:spLocks noGrp="1"/>
          </p:cNvSpPr>
          <p:nvPr>
            <p:ph type="title"/>
          </p:nvPr>
        </p:nvSpPr>
        <p:spPr>
          <a:xfrm>
            <a:off x="1251678" y="173916"/>
            <a:ext cx="10178322" cy="1492132"/>
          </a:xfrm>
        </p:spPr>
        <p:txBody>
          <a:bodyPr/>
          <a:lstStyle/>
          <a:p>
            <a:r>
              <a:rPr lang="en-US" dirty="0"/>
              <a:t>L</a:t>
            </a:r>
            <a:r>
              <a:rPr lang="en-JO" dirty="0"/>
              <a:t>ocation </a:t>
            </a:r>
          </a:p>
        </p:txBody>
      </p:sp>
      <p:sp>
        <p:nvSpPr>
          <p:cNvPr id="3" name="Content Placeholder 2">
            <a:extLst>
              <a:ext uri="{FF2B5EF4-FFF2-40B4-BE49-F238E27FC236}">
                <a16:creationId xmlns:a16="http://schemas.microsoft.com/office/drawing/2014/main" id="{97812036-C6A4-2549-2D2A-D1ADD78BC6C9}"/>
              </a:ext>
            </a:extLst>
          </p:cNvPr>
          <p:cNvSpPr>
            <a:spLocks noGrp="1"/>
          </p:cNvSpPr>
          <p:nvPr>
            <p:ph idx="1"/>
          </p:nvPr>
        </p:nvSpPr>
        <p:spPr>
          <a:xfrm>
            <a:off x="1006841" y="919982"/>
            <a:ext cx="10178322" cy="3593591"/>
          </a:xfrm>
        </p:spPr>
        <p:txBody>
          <a:bodyPr>
            <a:normAutofit/>
          </a:bodyPr>
          <a:lstStyle/>
          <a:p>
            <a:r>
              <a:rPr lang="en-US" sz="1800" b="1" i="1" dirty="0"/>
              <a:t>The location will be the school's arena. at a prominent location promotes essential visibility. In the end, people who pass by the health club and can envision visiting the gym as part of their normal routine will be more likely to consider joining.</a:t>
            </a:r>
          </a:p>
          <a:p>
            <a:r>
              <a:rPr lang="en-US" sz="1800" b="1" i="1" dirty="0"/>
              <a:t>A successful new gym or fitness center will be built in a visible location where it can be seen and remembered. If people are aware that the gym is close to a busy area, such as the playground across the street, they may be more inclined to stop by and work out. Name and contact information for the studio should be prominently posted on legible signs, including phone number, website, etc.</a:t>
            </a:r>
            <a:endParaRPr lang="en-JO" sz="1800" b="1" i="1" dirty="0"/>
          </a:p>
        </p:txBody>
      </p:sp>
      <p:pic>
        <p:nvPicPr>
          <p:cNvPr id="5" name="Picture 4">
            <a:extLst>
              <a:ext uri="{FF2B5EF4-FFF2-40B4-BE49-F238E27FC236}">
                <a16:creationId xmlns:a16="http://schemas.microsoft.com/office/drawing/2014/main" id="{F1898457-D682-CDEC-7126-0116EB3D81A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784049" y="3279135"/>
            <a:ext cx="2187449" cy="1974726"/>
          </a:xfrm>
          <a:prstGeom prst="rect">
            <a:avLst/>
          </a:prstGeom>
        </p:spPr>
      </p:pic>
      <p:pic>
        <p:nvPicPr>
          <p:cNvPr id="6" name="Content Placeholder 4">
            <a:extLst>
              <a:ext uri="{FF2B5EF4-FFF2-40B4-BE49-F238E27FC236}">
                <a16:creationId xmlns:a16="http://schemas.microsoft.com/office/drawing/2014/main" id="{FDFD8B22-E91A-3138-4D17-AC697563B18F}"/>
              </a:ext>
            </a:extLst>
          </p:cNvPr>
          <p:cNvPicPr>
            <a:picLocks noChangeAspect="1"/>
          </p:cNvPicPr>
          <p:nvPr/>
        </p:nvPicPr>
        <p:blipFill>
          <a:blip r:embed="rId4"/>
          <a:stretch>
            <a:fillRect/>
          </a:stretch>
        </p:blipFill>
        <p:spPr>
          <a:xfrm>
            <a:off x="4096089" y="3279135"/>
            <a:ext cx="4218855" cy="3593590"/>
          </a:xfrm>
          <a:prstGeom prst="rect">
            <a:avLst/>
          </a:prstGeom>
        </p:spPr>
      </p:pic>
    </p:spTree>
    <p:extLst>
      <p:ext uri="{BB962C8B-B14F-4D97-AF65-F5344CB8AC3E}">
        <p14:creationId xmlns:p14="http://schemas.microsoft.com/office/powerpoint/2010/main" val="421660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0148C-396B-6543-DC61-88594B530672}"/>
              </a:ext>
            </a:extLst>
          </p:cNvPr>
          <p:cNvSpPr>
            <a:spLocks noGrp="1"/>
          </p:cNvSpPr>
          <p:nvPr>
            <p:ph type="title"/>
          </p:nvPr>
        </p:nvSpPr>
        <p:spPr/>
        <p:txBody>
          <a:bodyPr/>
          <a:lstStyle/>
          <a:p>
            <a:r>
              <a:rPr lang="en-US" dirty="0"/>
              <a:t>A</a:t>
            </a:r>
            <a:r>
              <a:rPr lang="en-JO" dirty="0"/>
              <a:t>dvantages</a:t>
            </a:r>
          </a:p>
        </p:txBody>
      </p:sp>
      <p:sp>
        <p:nvSpPr>
          <p:cNvPr id="3" name="Content Placeholder 2">
            <a:extLst>
              <a:ext uri="{FF2B5EF4-FFF2-40B4-BE49-F238E27FC236}">
                <a16:creationId xmlns:a16="http://schemas.microsoft.com/office/drawing/2014/main" id="{2B56DB4D-D295-C90B-7318-A090B2BA570E}"/>
              </a:ext>
            </a:extLst>
          </p:cNvPr>
          <p:cNvSpPr>
            <a:spLocks noGrp="1"/>
          </p:cNvSpPr>
          <p:nvPr>
            <p:ph idx="1"/>
          </p:nvPr>
        </p:nvSpPr>
        <p:spPr/>
        <p:txBody>
          <a:bodyPr/>
          <a:lstStyle/>
          <a:p>
            <a:pPr marL="457200" indent="-457200">
              <a:buFont typeface="+mj-lt"/>
              <a:buAutoNum type="arabicPeriod"/>
            </a:pPr>
            <a:r>
              <a:rPr lang="en-US" b="1" i="1" dirty="0">
                <a:solidFill>
                  <a:srgbClr val="202124"/>
                </a:solidFill>
                <a:effectLst/>
                <a:latin typeface="Helvetica Neue" panose="02000503000000020004" pitchFamily="2" charset="0"/>
              </a:rPr>
              <a:t>it's good for your health.</a:t>
            </a:r>
          </a:p>
          <a:p>
            <a:pPr marL="457200" indent="-457200">
              <a:buFont typeface="+mj-lt"/>
              <a:buAutoNum type="arabicPeriod"/>
            </a:pPr>
            <a:r>
              <a:rPr lang="en-US" b="1" i="1" dirty="0">
                <a:solidFill>
                  <a:srgbClr val="202124"/>
                </a:solidFill>
                <a:effectLst/>
                <a:latin typeface="Helvetica Neue" panose="02000503000000020004" pitchFamily="2" charset="0"/>
              </a:rPr>
              <a:t>It's good for your mind.</a:t>
            </a:r>
          </a:p>
          <a:p>
            <a:pPr marL="457200" indent="-457200">
              <a:buFont typeface="+mj-lt"/>
              <a:buAutoNum type="arabicPeriod"/>
            </a:pPr>
            <a:r>
              <a:rPr lang="en-US" b="1" i="1" dirty="0">
                <a:solidFill>
                  <a:srgbClr val="202124"/>
                </a:solidFill>
                <a:effectLst/>
                <a:latin typeface="Helvetica Neue" panose="02000503000000020004" pitchFamily="2" charset="0"/>
              </a:rPr>
              <a:t>It's a great stress buster. </a:t>
            </a:r>
          </a:p>
          <a:p>
            <a:pPr marL="457200" indent="-457200">
              <a:buFont typeface="+mj-lt"/>
              <a:buAutoNum type="arabicPeriod"/>
            </a:pPr>
            <a:r>
              <a:rPr lang="en-US" b="1" i="1" dirty="0">
                <a:solidFill>
                  <a:srgbClr val="202124"/>
                </a:solidFill>
                <a:effectLst/>
                <a:latin typeface="Helvetica Neue" panose="02000503000000020004" pitchFamily="2" charset="0"/>
              </a:rPr>
              <a:t>Meet like-minded people</a:t>
            </a:r>
            <a:r>
              <a:rPr lang="en-US" b="0" i="0" dirty="0">
                <a:solidFill>
                  <a:srgbClr val="202124"/>
                </a:solidFill>
                <a:effectLst/>
                <a:latin typeface="Helvetica Neue" panose="02000503000000020004" pitchFamily="2" charset="0"/>
              </a:rPr>
              <a:t>.</a:t>
            </a:r>
          </a:p>
          <a:p>
            <a:pPr marL="0" indent="0">
              <a:buNone/>
            </a:pPr>
            <a:br>
              <a:rPr lang="en-US" dirty="0"/>
            </a:br>
            <a:endParaRPr lang="en-JO" dirty="0"/>
          </a:p>
        </p:txBody>
      </p:sp>
      <p:pic>
        <p:nvPicPr>
          <p:cNvPr id="8" name="Picture 7">
            <a:extLst>
              <a:ext uri="{FF2B5EF4-FFF2-40B4-BE49-F238E27FC236}">
                <a16:creationId xmlns:a16="http://schemas.microsoft.com/office/drawing/2014/main" id="{69AF27E5-854D-037D-A96C-0E2B7329212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066088" y="4082796"/>
            <a:ext cx="4125912" cy="2788462"/>
          </a:xfrm>
          <a:prstGeom prst="rect">
            <a:avLst/>
          </a:prstGeom>
        </p:spPr>
      </p:pic>
    </p:spTree>
    <p:extLst>
      <p:ext uri="{BB962C8B-B14F-4D97-AF65-F5344CB8AC3E}">
        <p14:creationId xmlns:p14="http://schemas.microsoft.com/office/powerpoint/2010/main" val="2799320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C06FC-F238-C1F7-8B99-404AF4F317C8}"/>
              </a:ext>
            </a:extLst>
          </p:cNvPr>
          <p:cNvSpPr>
            <a:spLocks noGrp="1"/>
          </p:cNvSpPr>
          <p:nvPr>
            <p:ph type="title"/>
          </p:nvPr>
        </p:nvSpPr>
        <p:spPr/>
        <p:txBody>
          <a:bodyPr/>
          <a:lstStyle/>
          <a:p>
            <a:r>
              <a:rPr lang="en-JO" dirty="0"/>
              <a:t>disadvantages</a:t>
            </a:r>
          </a:p>
        </p:txBody>
      </p:sp>
      <p:sp>
        <p:nvSpPr>
          <p:cNvPr id="3" name="Content Placeholder 2">
            <a:extLst>
              <a:ext uri="{FF2B5EF4-FFF2-40B4-BE49-F238E27FC236}">
                <a16:creationId xmlns:a16="http://schemas.microsoft.com/office/drawing/2014/main" id="{9712EE54-90BC-8DBD-6A7F-5890D12D21B1}"/>
              </a:ext>
            </a:extLst>
          </p:cNvPr>
          <p:cNvSpPr>
            <a:spLocks noGrp="1"/>
          </p:cNvSpPr>
          <p:nvPr>
            <p:ph idx="1"/>
          </p:nvPr>
        </p:nvSpPr>
        <p:spPr/>
        <p:txBody>
          <a:bodyPr>
            <a:normAutofit fontScale="92500" lnSpcReduction="10000"/>
          </a:bodyPr>
          <a:lstStyle/>
          <a:p>
            <a:r>
              <a:rPr lang="en-US" sz="2800" b="1" i="1" dirty="0">
                <a:solidFill>
                  <a:schemeClr val="tx1"/>
                </a:solidFill>
              </a:rPr>
              <a:t>You </a:t>
            </a:r>
            <a:r>
              <a:rPr lang="en-JO" sz="2800" b="1" i="1" dirty="0">
                <a:solidFill>
                  <a:schemeClr val="tx1"/>
                </a:solidFill>
              </a:rPr>
              <a:t>may get injured</a:t>
            </a:r>
          </a:p>
          <a:p>
            <a:pPr>
              <a:buFont typeface="Arial" panose="020B0604020202020204" pitchFamily="34" charset="0"/>
              <a:buChar char="•"/>
            </a:pPr>
            <a:r>
              <a:rPr lang="en-US" sz="2400" b="1" i="1" dirty="0">
                <a:solidFill>
                  <a:schemeClr val="tx1"/>
                </a:solidFill>
                <a:effectLst/>
                <a:latin typeface="Helvetica Neue" panose="02000503000000020004" pitchFamily="2" charset="0"/>
              </a:rPr>
              <a:t>Gym memberships can be costly.</a:t>
            </a:r>
          </a:p>
          <a:p>
            <a:pPr>
              <a:buFont typeface="Arial" panose="020B0604020202020204" pitchFamily="34" charset="0"/>
              <a:buChar char="•"/>
            </a:pPr>
            <a:r>
              <a:rPr lang="en-US" sz="2400" b="1" i="1" dirty="0">
                <a:solidFill>
                  <a:schemeClr val="tx1"/>
                </a:solidFill>
                <a:effectLst/>
                <a:latin typeface="Helvetica Neue" panose="02000503000000020004" pitchFamily="2" charset="0"/>
              </a:rPr>
              <a:t>Some people take it too far.</a:t>
            </a:r>
          </a:p>
          <a:p>
            <a:pPr>
              <a:buFont typeface="Arial" panose="020B0604020202020204" pitchFamily="34" charset="0"/>
              <a:buChar char="•"/>
            </a:pPr>
            <a:r>
              <a:rPr lang="en-US" sz="2400" b="1" i="1" dirty="0">
                <a:solidFill>
                  <a:schemeClr val="tx1"/>
                </a:solidFill>
                <a:effectLst/>
                <a:latin typeface="Helvetica Neue" panose="02000503000000020004" pitchFamily="2" charset="0"/>
              </a:rPr>
              <a:t>Can feel like a rather artificial environment.</a:t>
            </a:r>
          </a:p>
          <a:p>
            <a:br>
              <a:rPr lang="en-US" sz="2400" b="1" i="1" dirty="0">
                <a:solidFill>
                  <a:schemeClr val="tx1"/>
                </a:solidFill>
              </a:rPr>
            </a:br>
            <a:br>
              <a:rPr lang="en-US" dirty="0"/>
            </a:br>
            <a:endParaRPr lang="en-US" b="0" i="0" dirty="0">
              <a:solidFill>
                <a:srgbClr val="202124"/>
              </a:solidFill>
              <a:effectLst/>
              <a:latin typeface="Helvetica Neue" panose="02000503000000020004" pitchFamily="2" charset="0"/>
            </a:endParaRPr>
          </a:p>
          <a:p>
            <a:pPr marL="0" indent="0">
              <a:buNone/>
            </a:pPr>
            <a:br>
              <a:rPr lang="en-US" dirty="0"/>
            </a:br>
            <a:endParaRPr lang="en-JO" dirty="0"/>
          </a:p>
          <a:p>
            <a:endParaRPr lang="en-JO" dirty="0"/>
          </a:p>
        </p:txBody>
      </p:sp>
      <p:pic>
        <p:nvPicPr>
          <p:cNvPr id="5" name="Picture 4">
            <a:extLst>
              <a:ext uri="{FF2B5EF4-FFF2-40B4-BE49-F238E27FC236}">
                <a16:creationId xmlns:a16="http://schemas.microsoft.com/office/drawing/2014/main" id="{C311A79F-A312-B5D7-018F-5B5FD3F0268F}"/>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734301" y="4211328"/>
            <a:ext cx="4457699" cy="2646672"/>
          </a:xfrm>
          <a:prstGeom prst="rect">
            <a:avLst/>
          </a:prstGeom>
        </p:spPr>
      </p:pic>
    </p:spTree>
    <p:extLst>
      <p:ext uri="{BB962C8B-B14F-4D97-AF65-F5344CB8AC3E}">
        <p14:creationId xmlns:p14="http://schemas.microsoft.com/office/powerpoint/2010/main" val="1287409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780C5-5142-39B6-710F-027B9227B142}"/>
              </a:ext>
            </a:extLst>
          </p:cNvPr>
          <p:cNvSpPr>
            <a:spLocks noGrp="1"/>
          </p:cNvSpPr>
          <p:nvPr>
            <p:ph type="title"/>
          </p:nvPr>
        </p:nvSpPr>
        <p:spPr>
          <a:xfrm>
            <a:off x="1251678" y="358001"/>
            <a:ext cx="10178322" cy="1492132"/>
          </a:xfrm>
        </p:spPr>
        <p:txBody>
          <a:bodyPr/>
          <a:lstStyle/>
          <a:p>
            <a:r>
              <a:rPr lang="en-US" dirty="0"/>
              <a:t>c</a:t>
            </a:r>
            <a:r>
              <a:rPr lang="en-JO" dirty="0"/>
              <a:t>itations </a:t>
            </a:r>
          </a:p>
        </p:txBody>
      </p:sp>
      <p:sp>
        <p:nvSpPr>
          <p:cNvPr id="3" name="Content Placeholder 2">
            <a:extLst>
              <a:ext uri="{FF2B5EF4-FFF2-40B4-BE49-F238E27FC236}">
                <a16:creationId xmlns:a16="http://schemas.microsoft.com/office/drawing/2014/main" id="{29BA6774-94F6-2886-070F-9FC9F1320E97}"/>
              </a:ext>
            </a:extLst>
          </p:cNvPr>
          <p:cNvSpPr>
            <a:spLocks noGrp="1"/>
          </p:cNvSpPr>
          <p:nvPr>
            <p:ph idx="1"/>
          </p:nvPr>
        </p:nvSpPr>
        <p:spPr/>
        <p:txBody>
          <a:bodyPr/>
          <a:lstStyle/>
          <a:p>
            <a:r>
              <a:rPr lang="en-US" dirty="0">
                <a:hlinkClick r:id="rId2"/>
              </a:rPr>
              <a:t>https://www.glofox.com/blog/gym-financing/</a:t>
            </a:r>
            <a:endParaRPr lang="en-US" dirty="0"/>
          </a:p>
          <a:p>
            <a:r>
              <a:rPr lang="en-US" dirty="0">
                <a:hlinkClick r:id="rId3"/>
              </a:rPr>
              <a:t>https://www.markelinsurance.com/resources/healthclubs/choosing-a-gym-location</a:t>
            </a:r>
            <a:endParaRPr lang="en-US" dirty="0"/>
          </a:p>
          <a:p>
            <a:r>
              <a:rPr lang="en-US" dirty="0"/>
              <a:t>https://environmental-</a:t>
            </a:r>
            <a:r>
              <a:rPr lang="en-US" dirty="0" err="1"/>
              <a:t>conscience.com</a:t>
            </a:r>
            <a:r>
              <a:rPr lang="en-US" dirty="0"/>
              <a:t>/joining-a-gym-pros-cons/</a:t>
            </a:r>
          </a:p>
          <a:p>
            <a:r>
              <a:rPr lang="en-US" dirty="0">
                <a:hlinkClick r:id="rId4"/>
              </a:rPr>
              <a:t>https://www.thelittlegym.com/Jordan</a:t>
            </a:r>
            <a:endParaRPr lang="en-US" dirty="0"/>
          </a:p>
          <a:p>
            <a:r>
              <a:rPr lang="en-US" dirty="0"/>
              <a:t>Some of the information is taken from the </a:t>
            </a:r>
            <a:r>
              <a:rPr lang="en-US" dirty="0" err="1"/>
              <a:t>suervey</a:t>
            </a:r>
            <a:endParaRPr lang="en-US" dirty="0"/>
          </a:p>
        </p:txBody>
      </p:sp>
    </p:spTree>
    <p:extLst>
      <p:ext uri="{BB962C8B-B14F-4D97-AF65-F5344CB8AC3E}">
        <p14:creationId xmlns:p14="http://schemas.microsoft.com/office/powerpoint/2010/main" val="44675651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{BFA2B4DF-C302-A64F-A738-E38063EFCC72}tf10001071</Template>
  <TotalTime>19654</TotalTime>
  <Words>360</Words>
  <Application>Microsoft Macintosh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Gill Sans MT</vt:lpstr>
      <vt:lpstr>Helvetica Neue</vt:lpstr>
      <vt:lpstr>Impact</vt:lpstr>
      <vt:lpstr>Badge</vt:lpstr>
      <vt:lpstr>gym</vt:lpstr>
      <vt:lpstr>PowerPoint Presentation</vt:lpstr>
      <vt:lpstr>INTRODUCTION</vt:lpstr>
      <vt:lpstr>PowerPoint Presentation</vt:lpstr>
      <vt:lpstr>Location </vt:lpstr>
      <vt:lpstr>Advantages</vt:lpstr>
      <vt:lpstr>disadvantages</vt:lpstr>
      <vt:lpstr>citations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gym</dc:title>
  <dc:creator>Microsoft Office User</dc:creator>
  <cp:lastModifiedBy>Microsoft Office User</cp:lastModifiedBy>
  <cp:revision>5</cp:revision>
  <dcterms:created xsi:type="dcterms:W3CDTF">2023-02-16T11:14:53Z</dcterms:created>
  <dcterms:modified xsi:type="dcterms:W3CDTF">2023-03-15T14:40:26Z</dcterms:modified>
</cp:coreProperties>
</file>