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14ED6D66-6807-4FB2-883C-151FD831A39C}">
          <p14:sldIdLst>
            <p14:sldId id="256"/>
            <p14:sldId id="257"/>
            <p14:sldId id="259"/>
            <p14:sldId id="258"/>
            <p14:sldId id="261"/>
            <p14:sldId id="262"/>
            <p14:sldId id="263"/>
            <p14:sldId id="264"/>
            <p14:sldId id="265"/>
            <p14:sldId id="266"/>
            <p14:sldId id="267"/>
            <p14:sldId id="268"/>
            <p14:sldId id="269"/>
            <p14:sldId id="270"/>
            <p14:sldId id="271"/>
            <p14:sldId id="272"/>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961" autoAdjust="0"/>
  </p:normalViewPr>
  <p:slideViewPr>
    <p:cSldViewPr>
      <p:cViewPr>
        <p:scale>
          <a:sx n="33" d="100"/>
          <a:sy n="33" d="100"/>
        </p:scale>
        <p:origin x="-2235" y="-3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82749-EE80-4A65-851C-9DE7E66EFFF1}" type="datetimeFigureOut">
              <a:rPr lang="en-US" smtClean="0"/>
              <a:t>3/5/2023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896B4-086F-4E48-A4AC-E717CE23E545}" type="slidenum">
              <a:rPr lang="en-US" smtClean="0"/>
              <a:t>‹#›</a:t>
            </a:fld>
            <a:endParaRPr lang="en-US"/>
          </a:p>
        </p:txBody>
      </p:sp>
    </p:spTree>
    <p:extLst>
      <p:ext uri="{BB962C8B-B14F-4D97-AF65-F5344CB8AC3E}">
        <p14:creationId xmlns:p14="http://schemas.microsoft.com/office/powerpoint/2010/main" val="256949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1</a:t>
            </a:fld>
            <a:endParaRPr lang="en-US"/>
          </a:p>
        </p:txBody>
      </p:sp>
    </p:spTree>
    <p:extLst>
      <p:ext uri="{BB962C8B-B14F-4D97-AF65-F5344CB8AC3E}">
        <p14:creationId xmlns:p14="http://schemas.microsoft.com/office/powerpoint/2010/main" val="110585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3</a:t>
            </a:fld>
            <a:endParaRPr lang="en-US"/>
          </a:p>
        </p:txBody>
      </p:sp>
    </p:spTree>
    <p:extLst>
      <p:ext uri="{BB962C8B-B14F-4D97-AF65-F5344CB8AC3E}">
        <p14:creationId xmlns:p14="http://schemas.microsoft.com/office/powerpoint/2010/main" val="136515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4</a:t>
            </a:fld>
            <a:endParaRPr lang="en-US"/>
          </a:p>
        </p:txBody>
      </p:sp>
    </p:spTree>
    <p:extLst>
      <p:ext uri="{BB962C8B-B14F-4D97-AF65-F5344CB8AC3E}">
        <p14:creationId xmlns:p14="http://schemas.microsoft.com/office/powerpoint/2010/main" val="290348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8</a:t>
            </a:fld>
            <a:endParaRPr lang="en-US"/>
          </a:p>
        </p:txBody>
      </p:sp>
    </p:spTree>
    <p:extLst>
      <p:ext uri="{BB962C8B-B14F-4D97-AF65-F5344CB8AC3E}">
        <p14:creationId xmlns:p14="http://schemas.microsoft.com/office/powerpoint/2010/main" val="246065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10</a:t>
            </a:fld>
            <a:endParaRPr lang="en-US"/>
          </a:p>
        </p:txBody>
      </p:sp>
    </p:spTree>
    <p:extLst>
      <p:ext uri="{BB962C8B-B14F-4D97-AF65-F5344CB8AC3E}">
        <p14:creationId xmlns:p14="http://schemas.microsoft.com/office/powerpoint/2010/main" val="8255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3896B4-086F-4E48-A4AC-E717CE23E545}" type="slidenum">
              <a:rPr lang="en-US" smtClean="0"/>
              <a:t>13</a:t>
            </a:fld>
            <a:endParaRPr lang="en-US"/>
          </a:p>
        </p:txBody>
      </p:sp>
    </p:spTree>
    <p:extLst>
      <p:ext uri="{BB962C8B-B14F-4D97-AF65-F5344CB8AC3E}">
        <p14:creationId xmlns:p14="http://schemas.microsoft.com/office/powerpoint/2010/main" val="31975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53F9991D-03D8-45B2-85D1-B1201CD01938}" type="datetimeFigureOut">
              <a:rPr lang="en-US" smtClean="0"/>
              <a:t>3/5/2023</a:t>
            </a:fld>
            <a:endParaRPr lang="en-US"/>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7B90200-3CBF-4F1C-A586-BE07E9C4DB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3F9991D-03D8-45B2-85D1-B1201CD01938}" type="datetimeFigureOut">
              <a:rPr lang="en-US" smtClean="0"/>
              <a:t>3/5/2023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90200-3CBF-4F1C-A586-BE07E9C4DB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3F9991D-03D8-45B2-85D1-B1201CD01938}" type="datetimeFigureOut">
              <a:rPr lang="en-US" smtClean="0"/>
              <a:t>3/5/2023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7B90200-3CBF-4F1C-A586-BE07E9C4DB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53F9991D-03D8-45B2-85D1-B1201CD01938}" type="datetimeFigureOut">
              <a:rPr lang="en-US" smtClean="0"/>
              <a:t>3/5/2023</a:t>
            </a:fld>
            <a:endParaRPr lang="en-US"/>
          </a:p>
        </p:txBody>
      </p:sp>
      <p:sp>
        <p:nvSpPr>
          <p:cNvPr id="5" name="عنصر نائب للتذييل 4"/>
          <p:cNvSpPr>
            <a:spLocks noGrp="1"/>
          </p:cNvSpPr>
          <p:nvPr>
            <p:ph type="ftr" sz="quarter" idx="11"/>
          </p:nvPr>
        </p:nvSpPr>
        <p:spPr>
          <a:xfrm>
            <a:off x="457200" y="6480969"/>
            <a:ext cx="4260056" cy="300831"/>
          </a:xfrm>
        </p:spPr>
        <p:txBody>
          <a:bodyPr/>
          <a:lstStyle/>
          <a:p>
            <a:endParaRPr lang="en-US"/>
          </a:p>
        </p:txBody>
      </p:sp>
      <p:sp>
        <p:nvSpPr>
          <p:cNvPr id="6" name="عنصر نائب لرقم الشريحة 5"/>
          <p:cNvSpPr>
            <a:spLocks noGrp="1"/>
          </p:cNvSpPr>
          <p:nvPr>
            <p:ph type="sldNum" sz="quarter" idx="12"/>
          </p:nvPr>
        </p:nvSpPr>
        <p:spPr/>
        <p:txBody>
          <a:bodyPr/>
          <a:lstStyle/>
          <a:p>
            <a:fld id="{C7B90200-3CBF-4F1C-A586-BE07E9C4DB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53F9991D-03D8-45B2-85D1-B1201CD01938}" type="datetimeFigureOut">
              <a:rPr lang="en-US" smtClean="0"/>
              <a:t>3/5/2023</a:t>
            </a:fld>
            <a:endParaRPr lang="en-US"/>
          </a:p>
        </p:txBody>
      </p:sp>
      <p:sp>
        <p:nvSpPr>
          <p:cNvPr id="5" name="عنصر نائب للتذييل 4"/>
          <p:cNvSpPr>
            <a:spLocks noGrp="1"/>
          </p:cNvSpPr>
          <p:nvPr>
            <p:ph type="ftr" sz="quarter" idx="11"/>
          </p:nvPr>
        </p:nvSpPr>
        <p:spPr>
          <a:xfrm>
            <a:off x="2619376" y="6480969"/>
            <a:ext cx="4260056" cy="300831"/>
          </a:xfrm>
        </p:spPr>
        <p:txBody>
          <a:bodyPr/>
          <a:lstStyle/>
          <a:p>
            <a:endParaRPr lang="en-US"/>
          </a:p>
        </p:txBody>
      </p:sp>
      <p:sp>
        <p:nvSpPr>
          <p:cNvPr id="6" name="عنصر نائب لرقم الشريحة 5"/>
          <p:cNvSpPr>
            <a:spLocks noGrp="1"/>
          </p:cNvSpPr>
          <p:nvPr>
            <p:ph type="sldNum" sz="quarter" idx="12"/>
          </p:nvPr>
        </p:nvSpPr>
        <p:spPr>
          <a:xfrm>
            <a:off x="8451056" y="809624"/>
            <a:ext cx="502920" cy="300831"/>
          </a:xfrm>
        </p:spPr>
        <p:txBody>
          <a:bodyPr/>
          <a:lstStyle/>
          <a:p>
            <a:fld id="{C7B90200-3CBF-4F1C-A586-BE07E9C4DB22}" type="slidenum">
              <a:rPr lang="en-US" smtClean="0"/>
              <a:t>‹#›</a:t>
            </a:fld>
            <a:endParaRPr lang="en-US"/>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53F9991D-03D8-45B2-85D1-B1201CD01938}" type="datetimeFigureOut">
              <a:rPr lang="en-US" smtClean="0"/>
              <a:t>3/5/2023</a:t>
            </a:fld>
            <a:endParaRPr lang="en-US"/>
          </a:p>
        </p:txBody>
      </p:sp>
      <p:sp>
        <p:nvSpPr>
          <p:cNvPr id="6" name="عنصر نائب للتذييل 5"/>
          <p:cNvSpPr>
            <a:spLocks noGrp="1"/>
          </p:cNvSpPr>
          <p:nvPr>
            <p:ph type="ftr" sz="quarter" idx="11"/>
          </p:nvPr>
        </p:nvSpPr>
        <p:spPr>
          <a:xfrm>
            <a:off x="457200" y="6480969"/>
            <a:ext cx="4260056" cy="301752"/>
          </a:xfrm>
        </p:spPr>
        <p:txBody>
          <a:bodyPr/>
          <a:lstStyle/>
          <a:p>
            <a:endParaRPr lang="en-US"/>
          </a:p>
        </p:txBody>
      </p:sp>
      <p:sp>
        <p:nvSpPr>
          <p:cNvPr id="7" name="عنصر نائب لرقم الشريحة 6"/>
          <p:cNvSpPr>
            <a:spLocks noGrp="1"/>
          </p:cNvSpPr>
          <p:nvPr>
            <p:ph type="sldNum" sz="quarter" idx="12"/>
          </p:nvPr>
        </p:nvSpPr>
        <p:spPr>
          <a:xfrm>
            <a:off x="7589520" y="6480969"/>
            <a:ext cx="502920" cy="301752"/>
          </a:xfrm>
        </p:spPr>
        <p:txBody>
          <a:bodyPr/>
          <a:lstStyle/>
          <a:p>
            <a:fld id="{C7B90200-3CBF-4F1C-A586-BE07E9C4DB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53F9991D-03D8-45B2-85D1-B1201CD01938}" type="datetimeFigureOut">
              <a:rPr lang="en-US" smtClean="0"/>
              <a:t>3/5/2023</a:t>
            </a:fld>
            <a:endParaRPr lang="en-US"/>
          </a:p>
        </p:txBody>
      </p:sp>
      <p:sp>
        <p:nvSpPr>
          <p:cNvPr id="8" name="عنصر نائب للتذييل 7"/>
          <p:cNvSpPr>
            <a:spLocks noGrp="1"/>
          </p:cNvSpPr>
          <p:nvPr>
            <p:ph type="ftr" sz="quarter" idx="11"/>
          </p:nvPr>
        </p:nvSpPr>
        <p:spPr>
          <a:xfrm>
            <a:off x="457200" y="6480969"/>
            <a:ext cx="4261104" cy="301752"/>
          </a:xfrm>
        </p:spPr>
        <p:txBody>
          <a:bodyPr/>
          <a:lstStyle/>
          <a:p>
            <a:endParaRPr lang="en-US"/>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C7B90200-3CBF-4F1C-A586-BE07E9C4DB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53F9991D-03D8-45B2-85D1-B1201CD01938}" type="datetimeFigureOut">
              <a:rPr lang="en-US" smtClean="0"/>
              <a:t>3/5/2023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7B90200-3CBF-4F1C-A586-BE07E9C4DB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53F9991D-03D8-45B2-85D1-B1201CD01938}" type="datetimeFigureOut">
              <a:rPr lang="en-US" smtClean="0"/>
              <a:t>3/5/2023</a:t>
            </a:fld>
            <a:endParaRPr lang="en-US"/>
          </a:p>
        </p:txBody>
      </p:sp>
      <p:sp>
        <p:nvSpPr>
          <p:cNvPr id="3" name="عنصر نائب للتذييل 2"/>
          <p:cNvSpPr>
            <a:spLocks noGrp="1"/>
          </p:cNvSpPr>
          <p:nvPr>
            <p:ph type="ftr" sz="quarter" idx="11"/>
          </p:nvPr>
        </p:nvSpPr>
        <p:spPr>
          <a:xfrm>
            <a:off x="457200" y="6481890"/>
            <a:ext cx="4260056" cy="300831"/>
          </a:xfrm>
        </p:spPr>
        <p:txBody>
          <a:bodyPr/>
          <a:lstStyle/>
          <a:p>
            <a:endParaRPr lang="en-US"/>
          </a:p>
        </p:txBody>
      </p:sp>
      <p:sp>
        <p:nvSpPr>
          <p:cNvPr id="4" name="عنصر نائب لرقم الشريحة 3"/>
          <p:cNvSpPr>
            <a:spLocks noGrp="1"/>
          </p:cNvSpPr>
          <p:nvPr>
            <p:ph type="sldNum" sz="quarter" idx="12"/>
          </p:nvPr>
        </p:nvSpPr>
        <p:spPr>
          <a:xfrm>
            <a:off x="7589520" y="6480969"/>
            <a:ext cx="502920" cy="301752"/>
          </a:xfrm>
        </p:spPr>
        <p:txBody>
          <a:bodyPr/>
          <a:lstStyle/>
          <a:p>
            <a:fld id="{C7B90200-3CBF-4F1C-A586-BE07E9C4DB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53F9991D-03D8-45B2-85D1-B1201CD01938}" type="datetimeFigureOut">
              <a:rPr lang="en-US" smtClean="0"/>
              <a:t>3/5/2023</a:t>
            </a:fld>
            <a:endParaRPr lang="en-US"/>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C7B90200-3CBF-4F1C-A586-BE07E9C4DB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53F9991D-03D8-45B2-85D1-B1201CD01938}" type="datetimeFigureOut">
              <a:rPr lang="en-US" smtClean="0"/>
              <a:t>3/5/2023</a:t>
            </a:fld>
            <a:endParaRPr lang="en-US"/>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C7B90200-3CBF-4F1C-A586-BE07E9C4DB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3F9991D-03D8-45B2-85D1-B1201CD01938}" type="datetimeFigureOut">
              <a:rPr lang="en-US" smtClean="0"/>
              <a:t>3/5/2023</a:t>
            </a:fld>
            <a:endParaRPr lang="en-US"/>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7B90200-3CBF-4F1C-A586-BE07E9C4DB2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lympics.com/en/news/badminton-court-size-dimension-measurement-length-width-net-height-service-line" TargetMode="External"/><Relationship Id="rId2" Type="http://schemas.openxmlformats.org/officeDocument/2006/relationships/hyperlink" Target="https://www.strength-and-power-for-volleyball.com/basic-volleyball-rules.html" TargetMode="External"/><Relationship Id="rId1" Type="http://schemas.openxmlformats.org/officeDocument/2006/relationships/slideLayout" Target="../slideLayouts/slideLayout2.xml"/><Relationship Id="rId4" Type="http://schemas.openxmlformats.org/officeDocument/2006/relationships/hyperlink" Target="https://www.wikipedi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Physical Education(PE)</a:t>
            </a:r>
            <a:endParaRPr lang="en-US" dirty="0"/>
          </a:p>
        </p:txBody>
      </p:sp>
      <p:sp>
        <p:nvSpPr>
          <p:cNvPr id="3" name="عنوان فرعي 2"/>
          <p:cNvSpPr>
            <a:spLocks noGrp="1"/>
          </p:cNvSpPr>
          <p:nvPr>
            <p:ph type="subTitle" idx="1"/>
          </p:nvPr>
        </p:nvSpPr>
        <p:spPr>
          <a:xfrm>
            <a:off x="756138" y="4149969"/>
            <a:ext cx="6400800" cy="1752600"/>
          </a:xfrm>
        </p:spPr>
        <p:txBody>
          <a:bodyPr/>
          <a:lstStyle/>
          <a:p>
            <a:r>
              <a:rPr lang="en-US" dirty="0" smtClean="0"/>
              <a:t>By: Tania </a:t>
            </a:r>
            <a:r>
              <a:rPr lang="en-US" dirty="0" err="1" smtClean="0"/>
              <a:t>Awwad</a:t>
            </a:r>
            <a:endParaRPr lang="en-US" dirty="0" smtClean="0"/>
          </a:p>
          <a:p>
            <a:r>
              <a:rPr lang="en-US" dirty="0" smtClean="0"/>
              <a:t>Grade: 8-C</a:t>
            </a:r>
          </a:p>
          <a:p>
            <a:r>
              <a:rPr lang="en-US" dirty="0" smtClean="0"/>
              <a:t>Teacher: Eva </a:t>
            </a:r>
            <a:r>
              <a:rPr lang="en-US" dirty="0" err="1" smtClean="0"/>
              <a:t>Karadsheh</a:t>
            </a:r>
            <a:endParaRPr lang="en-US" dirty="0"/>
          </a:p>
        </p:txBody>
      </p:sp>
    </p:spTree>
    <p:extLst>
      <p:ext uri="{BB962C8B-B14F-4D97-AF65-F5344CB8AC3E}">
        <p14:creationId xmlns:p14="http://schemas.microsoft.com/office/powerpoint/2010/main" val="322274552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Football rules</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dirty="0" smtClean="0"/>
              <a:t>Players are not allowed to touch the ball with their hands, unless they are a goalkeeper.</a:t>
            </a:r>
          </a:p>
          <a:p>
            <a:r>
              <a:rPr lang="en-US" dirty="0" smtClean="0"/>
              <a:t/>
            </a:r>
            <a:br>
              <a:rPr lang="en-US" dirty="0" smtClean="0"/>
            </a:br>
            <a:r>
              <a:rPr lang="en-US" dirty="0"/>
              <a:t>When the ball crosses the sideline and goes out of bounds, a throw-in is taken by a member of the team who didn’t kick it out. The player will plant both feet on the ground, using both hands to throw the ball straight overhead and back into play</a:t>
            </a:r>
            <a:r>
              <a:rPr lang="en-US" dirty="0" smtClean="0"/>
              <a:t>.</a:t>
            </a:r>
          </a:p>
          <a:p>
            <a:r>
              <a:rPr lang="en-US" dirty="0" smtClean="0"/>
              <a:t>If the ball is on the field of bounds, the game is considered in play.</a:t>
            </a:r>
          </a:p>
          <a:p>
            <a:r>
              <a:rPr lang="en-US" dirty="0" smtClean="0"/>
              <a:t>Every kick is considered an indirect kick, unless it’s from a foul or hand ball.</a:t>
            </a:r>
            <a:endParaRPr lang="en-US" dirty="0"/>
          </a:p>
        </p:txBody>
      </p:sp>
    </p:spTree>
    <p:extLst>
      <p:ext uri="{BB962C8B-B14F-4D97-AF65-F5344CB8AC3E}">
        <p14:creationId xmlns:p14="http://schemas.microsoft.com/office/powerpoint/2010/main" val="21762495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Football court</a:t>
            </a:r>
            <a:endParaRPr lang="en-US" dirty="0"/>
          </a:p>
        </p:txBody>
      </p:sp>
      <p:sp>
        <p:nvSpPr>
          <p:cNvPr id="3" name="عنصر نائب للمحتوى 2"/>
          <p:cNvSpPr>
            <a:spLocks noGrp="1"/>
          </p:cNvSpPr>
          <p:nvPr>
            <p:ph idx="1"/>
          </p:nvPr>
        </p:nvSpPr>
        <p:spPr/>
        <p:txBody>
          <a:bodyPr/>
          <a:lstStyle/>
          <a:p>
            <a:r>
              <a:rPr lang="en-US" dirty="0"/>
              <a:t> </a:t>
            </a:r>
            <a:r>
              <a:rPr lang="en-US" dirty="0" smtClean="0"/>
              <a:t>The goal </a:t>
            </a:r>
            <a:r>
              <a:rPr lang="en-US" dirty="0"/>
              <a:t>lines are between 64 and 75 </a:t>
            </a:r>
            <a:r>
              <a:rPr lang="en-US" dirty="0" err="1"/>
              <a:t>metres</a:t>
            </a:r>
            <a:r>
              <a:rPr lang="en-US" dirty="0"/>
              <a:t> (70 and 82 yards) wide and the touchlines are between 100 and 110 m (110 and 120 </a:t>
            </a:r>
            <a:r>
              <a:rPr lang="en-US" dirty="0" err="1"/>
              <a:t>yd</a:t>
            </a:r>
            <a:r>
              <a:rPr lang="en-US" dirty="0"/>
              <a:t>) long.</a:t>
            </a:r>
          </a:p>
        </p:txBody>
      </p:sp>
      <p:pic>
        <p:nvPicPr>
          <p:cNvPr id="8194" name="Picture 2" descr="Football field Vectors &amp; Illustrations for Free Download |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7920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Badminton positions</a:t>
            </a:r>
            <a:endParaRPr lang="en-US" dirty="0"/>
          </a:p>
        </p:txBody>
      </p:sp>
      <p:sp>
        <p:nvSpPr>
          <p:cNvPr id="3" name="عنصر نائب للمحتوى 2"/>
          <p:cNvSpPr>
            <a:spLocks noGrp="1"/>
          </p:cNvSpPr>
          <p:nvPr>
            <p:ph idx="1"/>
          </p:nvPr>
        </p:nvSpPr>
        <p:spPr/>
        <p:txBody>
          <a:bodyPr/>
          <a:lstStyle/>
          <a:p>
            <a:r>
              <a:rPr lang="en-US" dirty="0"/>
              <a:t>Attacking Stance.</a:t>
            </a:r>
          </a:p>
          <a:p>
            <a:r>
              <a:rPr lang="en-US" dirty="0"/>
              <a:t>Defensive Stance.</a:t>
            </a:r>
          </a:p>
          <a:p>
            <a:r>
              <a:rPr lang="en-US" dirty="0"/>
              <a:t>Net Stance.</a:t>
            </a:r>
          </a:p>
          <a:p>
            <a:pPr marL="0" indent="0">
              <a:buNone/>
            </a:pPr>
            <a:endParaRPr lang="en-US" dirty="0"/>
          </a:p>
        </p:txBody>
      </p:sp>
      <p:pic>
        <p:nvPicPr>
          <p:cNvPr id="9220" name="Picture 4" descr="How To Stand In Badminton| Basic Stance For Beginners (With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718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1077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Badminton rules</a:t>
            </a: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a:t>A match consists of the best of three games of 21 points.</a:t>
            </a:r>
          </a:p>
          <a:p>
            <a:r>
              <a:rPr lang="en-US" dirty="0"/>
              <a:t>The player/pair winning a rally adds a point to its score.</a:t>
            </a:r>
          </a:p>
          <a:p>
            <a:r>
              <a:rPr lang="en-US" dirty="0"/>
              <a:t>At 20-all, the player/pair which first gains a 2-point lead wins that game.</a:t>
            </a:r>
          </a:p>
          <a:p>
            <a:r>
              <a:rPr lang="en-US" dirty="0"/>
              <a:t>At 29-all, the side scoring the 30th point wins that game.</a:t>
            </a:r>
          </a:p>
          <a:p>
            <a:r>
              <a:rPr lang="en-US" dirty="0"/>
              <a:t>The player/pair winning a game serves first in the next game.</a:t>
            </a:r>
          </a:p>
          <a:p>
            <a:endParaRPr lang="en-US" dirty="0"/>
          </a:p>
        </p:txBody>
      </p:sp>
    </p:spTree>
    <p:extLst>
      <p:ext uri="{BB962C8B-B14F-4D97-AF65-F5344CB8AC3E}">
        <p14:creationId xmlns:p14="http://schemas.microsoft.com/office/powerpoint/2010/main" val="20368735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Badminton court</a:t>
            </a:r>
            <a:endParaRPr lang="en-US" dirty="0"/>
          </a:p>
        </p:txBody>
      </p:sp>
      <p:sp>
        <p:nvSpPr>
          <p:cNvPr id="3" name="عنصر نائب للمحتوى 2"/>
          <p:cNvSpPr>
            <a:spLocks noGrp="1"/>
          </p:cNvSpPr>
          <p:nvPr>
            <p:ph idx="1"/>
          </p:nvPr>
        </p:nvSpPr>
        <p:spPr/>
        <p:txBody>
          <a:bodyPr/>
          <a:lstStyle/>
          <a:p>
            <a:r>
              <a:rPr lang="en-US" dirty="0"/>
              <a:t>The full court measures 14.723m diagonally. The court has two halves measuring 6.7m (22 feet) each and separated by a badminton net that stands at a height of 1.55m (5 feet 1in) at the ends and dips to 1.52m (5 feet) in the middle.</a:t>
            </a:r>
          </a:p>
        </p:txBody>
      </p:sp>
    </p:spTree>
    <p:extLst>
      <p:ext uri="{BB962C8B-B14F-4D97-AF65-F5344CB8AC3E}">
        <p14:creationId xmlns:p14="http://schemas.microsoft.com/office/powerpoint/2010/main" val="274676735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Quiz</a:t>
            </a:r>
            <a:endParaRPr lang="en-US" dirty="0"/>
          </a:p>
        </p:txBody>
      </p:sp>
      <p:sp>
        <p:nvSpPr>
          <p:cNvPr id="3" name="عنصر نائب للمحتوى 2"/>
          <p:cNvSpPr>
            <a:spLocks noGrp="1"/>
          </p:cNvSpPr>
          <p:nvPr>
            <p:ph idx="1"/>
          </p:nvPr>
        </p:nvSpPr>
        <p:spPr/>
        <p:txBody>
          <a:bodyPr/>
          <a:lstStyle/>
          <a:p>
            <a:r>
              <a:rPr lang="en-US" dirty="0" smtClean="0"/>
              <a:t>How many players are on each team in volleyball?</a:t>
            </a:r>
          </a:p>
          <a:p>
            <a:r>
              <a:rPr lang="en-US" dirty="0" smtClean="0"/>
              <a:t>What are the three stances in badminton?</a:t>
            </a:r>
          </a:p>
          <a:p>
            <a:endParaRPr lang="en-US" dirty="0" smtClean="0"/>
          </a:p>
          <a:p>
            <a:endParaRPr lang="en-US" dirty="0" smtClean="0"/>
          </a:p>
          <a:p>
            <a:pPr marL="0" indent="0">
              <a:buNone/>
            </a:pPr>
            <a:endParaRPr lang="en-US" dirty="0"/>
          </a:p>
        </p:txBody>
      </p:sp>
      <p:pic>
        <p:nvPicPr>
          <p:cNvPr id="10242" name="Picture 2" descr="Volleyball Vectors &amp; Illustrations for Free Download |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418242"/>
            <a:ext cx="2895600" cy="17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792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Answer</a:t>
            </a:r>
            <a:endParaRPr lang="en-US" dirty="0"/>
          </a:p>
        </p:txBody>
      </p:sp>
      <p:sp>
        <p:nvSpPr>
          <p:cNvPr id="3" name="عنصر نائب للمحتوى 2"/>
          <p:cNvSpPr>
            <a:spLocks noGrp="1"/>
          </p:cNvSpPr>
          <p:nvPr>
            <p:ph idx="1"/>
          </p:nvPr>
        </p:nvSpPr>
        <p:spPr/>
        <p:txBody>
          <a:bodyPr/>
          <a:lstStyle/>
          <a:p>
            <a:r>
              <a:rPr lang="en-US" dirty="0" smtClean="0"/>
              <a:t>6 players on each team.</a:t>
            </a:r>
          </a:p>
          <a:p>
            <a:r>
              <a:rPr lang="en-US" dirty="0" smtClean="0"/>
              <a:t>Attacking stance, defending stance and net stance.</a:t>
            </a:r>
            <a:endParaRPr lang="en-US" dirty="0"/>
          </a:p>
        </p:txBody>
      </p:sp>
    </p:spTree>
    <p:extLst>
      <p:ext uri="{BB962C8B-B14F-4D97-AF65-F5344CB8AC3E}">
        <p14:creationId xmlns:p14="http://schemas.microsoft.com/office/powerpoint/2010/main" val="254860824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Resources:</a:t>
            </a:r>
            <a:endParaRPr lang="en-US" dirty="0"/>
          </a:p>
        </p:txBody>
      </p:sp>
      <p:sp>
        <p:nvSpPr>
          <p:cNvPr id="3" name="عنصر نائب للمحتوى 2"/>
          <p:cNvSpPr>
            <a:spLocks noGrp="1"/>
          </p:cNvSpPr>
          <p:nvPr>
            <p:ph idx="1"/>
          </p:nvPr>
        </p:nvSpPr>
        <p:spPr/>
        <p:txBody>
          <a:bodyPr/>
          <a:lstStyle/>
          <a:p>
            <a:r>
              <a:rPr lang="en-US" smtClean="0">
                <a:hlinkClick r:id="rId2"/>
              </a:rPr>
              <a:t>https://www.strength-and-power-for-volleyball.com/basic-volleyball-rules.html</a:t>
            </a:r>
            <a:endParaRPr lang="en-US" smtClean="0"/>
          </a:p>
          <a:p>
            <a:r>
              <a:rPr lang="en-US" smtClean="0">
                <a:hlinkClick r:id="rId3"/>
              </a:rPr>
              <a:t>https://olympics.com/en/news/badminton-court-size-dimension-measurement-length-width-net-height-service-line</a:t>
            </a:r>
            <a:endParaRPr lang="en-US" smtClean="0"/>
          </a:p>
          <a:p>
            <a:r>
              <a:rPr lang="en-US" smtClean="0">
                <a:hlinkClick r:id="rId4"/>
              </a:rPr>
              <a:t>https://www.wikipedia.org/</a:t>
            </a:r>
            <a:endParaRPr lang="en-US" smtClean="0"/>
          </a:p>
          <a:p>
            <a:endParaRPr lang="en-US" dirty="0"/>
          </a:p>
        </p:txBody>
      </p:sp>
    </p:spTree>
    <p:extLst>
      <p:ext uri="{BB962C8B-B14F-4D97-AF65-F5344CB8AC3E}">
        <p14:creationId xmlns:p14="http://schemas.microsoft.com/office/powerpoint/2010/main" val="358616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is PE?</a:t>
            </a:r>
            <a:endParaRPr lang="en-US" dirty="0"/>
          </a:p>
        </p:txBody>
      </p:sp>
      <p:sp>
        <p:nvSpPr>
          <p:cNvPr id="3" name="عنصر نائب للمحتوى 2"/>
          <p:cNvSpPr>
            <a:spLocks noGrp="1"/>
          </p:cNvSpPr>
          <p:nvPr>
            <p:ph idx="1"/>
          </p:nvPr>
        </p:nvSpPr>
        <p:spPr/>
        <p:txBody>
          <a:bodyPr/>
          <a:lstStyle/>
          <a:p>
            <a:r>
              <a:rPr lang="en-US" dirty="0" smtClean="0"/>
              <a:t>PE is a class that most schools provide for students.</a:t>
            </a:r>
          </a:p>
          <a:p>
            <a:r>
              <a:rPr lang="en-US" dirty="0" smtClean="0"/>
              <a:t>It’s a class where students play sports, and exercise, to improve health and skills.</a:t>
            </a:r>
          </a:p>
          <a:p>
            <a:r>
              <a:rPr lang="en-US" dirty="0" smtClean="0"/>
              <a:t>In NOS, teachers provide students with various options and they are: Basket ball, Football, badminton, and volleyball.</a:t>
            </a:r>
            <a:endParaRPr lang="en-US" dirty="0"/>
          </a:p>
        </p:txBody>
      </p:sp>
    </p:spTree>
    <p:extLst>
      <p:ext uri="{BB962C8B-B14F-4D97-AF65-F5344CB8AC3E}">
        <p14:creationId xmlns:p14="http://schemas.microsoft.com/office/powerpoint/2010/main" val="17029757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Volleyball court</a:t>
            </a:r>
            <a:endParaRPr lang="en-US" dirty="0"/>
          </a:p>
        </p:txBody>
      </p:sp>
      <p:sp>
        <p:nvSpPr>
          <p:cNvPr id="3" name="عنصر نائب للمحتوى 2"/>
          <p:cNvSpPr>
            <a:spLocks noGrp="1"/>
          </p:cNvSpPr>
          <p:nvPr>
            <p:ph idx="1"/>
          </p:nvPr>
        </p:nvSpPr>
        <p:spPr>
          <a:xfrm>
            <a:off x="381000" y="1524000"/>
            <a:ext cx="5715000" cy="4724400"/>
          </a:xfrm>
        </p:spPr>
        <p:txBody>
          <a:bodyPr/>
          <a:lstStyle/>
          <a:p>
            <a:r>
              <a:rPr lang="en-US" dirty="0" smtClean="0"/>
              <a:t>The </a:t>
            </a:r>
            <a:r>
              <a:rPr lang="en-US" dirty="0"/>
              <a:t>playing court is 18m long and 9m wide and is surrounded by a free zone 3m wide on all sides. The space above the playing area is known as the free playing space and is a minimum of 7m high from the playing </a:t>
            </a:r>
            <a:r>
              <a:rPr lang="en-US" dirty="0" smtClean="0"/>
              <a:t>surface.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76400"/>
            <a:ext cx="2786130" cy="347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7026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Volleyball rules </a:t>
            </a:r>
            <a:endParaRPr lang="en-US" dirty="0"/>
          </a:p>
        </p:txBody>
      </p:sp>
      <p:sp>
        <p:nvSpPr>
          <p:cNvPr id="3" name="عنصر نائب للمحتوى 2"/>
          <p:cNvSpPr>
            <a:spLocks noGrp="1"/>
          </p:cNvSpPr>
          <p:nvPr>
            <p:ph idx="1"/>
          </p:nvPr>
        </p:nvSpPr>
        <p:spPr>
          <a:xfrm>
            <a:off x="457200" y="1219200"/>
            <a:ext cx="8153400" cy="4800600"/>
          </a:xfrm>
        </p:spPr>
        <p:txBody>
          <a:bodyPr>
            <a:normAutofit fontScale="92500"/>
          </a:bodyPr>
          <a:lstStyle/>
          <a:p>
            <a:r>
              <a:rPr lang="en-US" dirty="0" smtClean="0"/>
              <a:t>In volleyball, there are 2 teams with 6 players each. 3 players on the back row, and 3 players on the front row.</a:t>
            </a:r>
          </a:p>
          <a:p>
            <a:r>
              <a:rPr lang="en-US" dirty="0" smtClean="0"/>
              <a:t>You can hit the ball 3 times on each side.</a:t>
            </a:r>
          </a:p>
          <a:p>
            <a:r>
              <a:rPr lang="en-US" dirty="0" smtClean="0"/>
              <a:t>A player cannot hit the ball more than once in a row.</a:t>
            </a:r>
          </a:p>
          <a:p>
            <a:r>
              <a:rPr lang="en-US" dirty="0" smtClean="0"/>
              <a:t>If the ball hits the boundary line it’s  considered “In”.</a:t>
            </a:r>
          </a:p>
          <a:p>
            <a:r>
              <a:rPr lang="en-US" dirty="0"/>
              <a:t>After the serve, front line players may switch positions at the </a:t>
            </a:r>
            <a:r>
              <a:rPr lang="en-US" dirty="0" smtClean="0"/>
              <a:t>net.</a:t>
            </a:r>
            <a:endParaRPr lang="en-US" dirty="0"/>
          </a:p>
          <a:p>
            <a:endParaRPr lang="en-US" dirty="0"/>
          </a:p>
        </p:txBody>
      </p:sp>
    </p:spTree>
    <p:extLst>
      <p:ext uri="{BB962C8B-B14F-4D97-AF65-F5344CB8AC3E}">
        <p14:creationId xmlns:p14="http://schemas.microsoft.com/office/powerpoint/2010/main" val="35206746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775" y="160337"/>
            <a:ext cx="8229600" cy="1399032"/>
          </a:xfrm>
        </p:spPr>
        <p:txBody>
          <a:bodyPr/>
          <a:lstStyle/>
          <a:p>
            <a:r>
              <a:rPr lang="en-US" dirty="0" smtClean="0"/>
              <a:t>Volleyball positions</a:t>
            </a:r>
            <a:endParaRPr lang="en-US" dirty="0"/>
          </a:p>
        </p:txBody>
      </p:sp>
      <p:sp>
        <p:nvSpPr>
          <p:cNvPr id="3" name="عنصر نائب للمحتوى 2"/>
          <p:cNvSpPr>
            <a:spLocks noGrp="1"/>
          </p:cNvSpPr>
          <p:nvPr>
            <p:ph idx="1"/>
          </p:nvPr>
        </p:nvSpPr>
        <p:spPr>
          <a:xfrm>
            <a:off x="460375" y="1447800"/>
            <a:ext cx="3962400" cy="4572000"/>
          </a:xfrm>
        </p:spPr>
        <p:txBody>
          <a:bodyPr/>
          <a:lstStyle/>
          <a:p>
            <a:r>
              <a:rPr lang="en-US" dirty="0"/>
              <a:t>The seven positions in volleyball are outside hitter, opposite, setter, middle blocker, </a:t>
            </a:r>
            <a:r>
              <a:rPr lang="en-US" dirty="0" err="1"/>
              <a:t>libero</a:t>
            </a:r>
            <a:r>
              <a:rPr lang="en-US" dirty="0"/>
              <a:t>, defensive specialist, and serving specialist.</a:t>
            </a:r>
          </a:p>
        </p:txBody>
      </p:sp>
      <p:sp>
        <p:nvSpPr>
          <p:cNvPr id="4" name="AutoShape 2" descr="Volleyball Positions 101: Player Roles Explained - Volleyball Va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Volleyball Positions 101: Player Roles Explained - Volleyball Vaul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olleyball Positions 101: Player Roles Explained - Volleyball Vaul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Volleyball Positions 101: Player Roles Explained - Volleyball Vaul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Volleyball Positions 101: Player Roles Explained - Volleyball Vaul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Volleyball Positions 101: Player Roles Explained - Volleyball Vaul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Volleyball Positions 101: Player Roles Explained - Volleyball Vaul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185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Basketball court</a:t>
            </a:r>
            <a:endParaRPr lang="en-US" dirty="0"/>
          </a:p>
        </p:txBody>
      </p:sp>
      <p:sp>
        <p:nvSpPr>
          <p:cNvPr id="3" name="عنصر نائب للمحتوى 2"/>
          <p:cNvSpPr>
            <a:spLocks noGrp="1"/>
          </p:cNvSpPr>
          <p:nvPr>
            <p:ph idx="1"/>
          </p:nvPr>
        </p:nvSpPr>
        <p:spPr>
          <a:xfrm>
            <a:off x="457200" y="1600201"/>
            <a:ext cx="4419600" cy="4495800"/>
          </a:xfrm>
        </p:spPr>
        <p:txBody>
          <a:bodyPr>
            <a:normAutofit lnSpcReduction="10000"/>
          </a:bodyPr>
          <a:lstStyle/>
          <a:p>
            <a:r>
              <a:rPr lang="en-US" dirty="0"/>
              <a:t>The typical basketball court dimensions for a standard sized full court used in NBA professional basketball and college play is </a:t>
            </a:r>
            <a:r>
              <a:rPr lang="en-US" b="1" dirty="0"/>
              <a:t>94 feet long by 50 feet wide</a:t>
            </a:r>
            <a:r>
              <a:rPr lang="en-US" dirty="0"/>
              <a:t>.</a:t>
            </a:r>
          </a:p>
        </p:txBody>
      </p:sp>
      <p:sp>
        <p:nvSpPr>
          <p:cNvPr id="4" name="AutoShape 2" descr="Volleyball Positions 101: Player Roles Explained - Volleyball Va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Volleyball Positions 101: Player Roles Explained - Volleyball Vaul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olleyball Positions 101: Player Roles Explained - Volleyball Vaul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Volleyball Positions 101: Player Roles Explained - Volleyball Vaul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Volleyball Positions 101: Player Roles Explained - Volleyball Vaul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Volleyball Positions 101: Player Roles Explained - Volleyball Vaul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Volleyball Positions 101: Player Roles Explained - Volleyball Vaul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Volleyball Positions 101: Player Roles Explained - Volleyball Vaul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Volleyball Positions 101: Player Roles Explained - Volleyball Vaul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1" name="Picture 21" descr="Basketball Court Dimensions &amp; Markings | Harrod 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27138"/>
            <a:ext cx="42418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96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Basketball rules</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The players are not allowed to put their hands on the bottom of the ball, for this is called a “carry”.</a:t>
            </a:r>
          </a:p>
          <a:p>
            <a:r>
              <a:rPr lang="en-US" dirty="0" smtClean="0"/>
              <a:t>After a player dribbles, they can not dribble again. Or else they’d be doing a “double dribble”.</a:t>
            </a:r>
          </a:p>
          <a:p>
            <a:r>
              <a:rPr lang="en-US" dirty="0" smtClean="0"/>
              <a:t>The ball must stay in bounds. </a:t>
            </a:r>
            <a:endParaRPr lang="en-US" dirty="0"/>
          </a:p>
          <a:p>
            <a:r>
              <a:rPr lang="en-US" dirty="0" smtClean="0"/>
              <a:t>Once the offensive team goes to the half court, they may not go back to the other half.</a:t>
            </a:r>
            <a:endParaRPr lang="en-US" dirty="0"/>
          </a:p>
        </p:txBody>
      </p:sp>
    </p:spTree>
    <p:extLst>
      <p:ext uri="{BB962C8B-B14F-4D97-AF65-F5344CB8AC3E}">
        <p14:creationId xmlns:p14="http://schemas.microsoft.com/office/powerpoint/2010/main" val="110142750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Basketball positions</a:t>
            </a:r>
            <a:endParaRPr lang="en-US" dirty="0"/>
          </a:p>
        </p:txBody>
      </p:sp>
      <p:sp>
        <p:nvSpPr>
          <p:cNvPr id="3" name="عنصر نائب للمحتوى 2"/>
          <p:cNvSpPr>
            <a:spLocks noGrp="1"/>
          </p:cNvSpPr>
          <p:nvPr>
            <p:ph idx="1"/>
          </p:nvPr>
        </p:nvSpPr>
        <p:spPr/>
        <p:txBody>
          <a:bodyPr/>
          <a:lstStyle/>
          <a:p>
            <a:r>
              <a:rPr lang="en-US" dirty="0"/>
              <a:t>1–Point guard.</a:t>
            </a:r>
          </a:p>
          <a:p>
            <a:r>
              <a:rPr lang="en-US" dirty="0"/>
              <a:t>2–Shooting guard.</a:t>
            </a:r>
          </a:p>
          <a:p>
            <a:r>
              <a:rPr lang="en-US" dirty="0"/>
              <a:t>3– Small forward.</a:t>
            </a:r>
          </a:p>
          <a:p>
            <a:r>
              <a:rPr lang="en-US" dirty="0"/>
              <a:t>4–Power forward.</a:t>
            </a:r>
          </a:p>
          <a:p>
            <a:r>
              <a:rPr lang="en-US" dirty="0"/>
              <a:t>5–Center.</a:t>
            </a:r>
          </a:p>
          <a:p>
            <a:endParaRPr lang="en-US" dirty="0"/>
          </a:p>
        </p:txBody>
      </p:sp>
      <p:pic>
        <p:nvPicPr>
          <p:cNvPr id="6148" name="Picture 4" descr="A Guide To Basketball Positions | Decath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5909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1195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Football positions</a:t>
            </a:r>
            <a:endParaRPr lang="en-US" dirty="0"/>
          </a:p>
        </p:txBody>
      </p:sp>
      <p:sp>
        <p:nvSpPr>
          <p:cNvPr id="3" name="عنصر نائب للمحتوى 2"/>
          <p:cNvSpPr>
            <a:spLocks noGrp="1"/>
          </p:cNvSpPr>
          <p:nvPr>
            <p:ph idx="1"/>
          </p:nvPr>
        </p:nvSpPr>
        <p:spPr/>
        <p:txBody>
          <a:bodyPr>
            <a:normAutofit/>
          </a:bodyPr>
          <a:lstStyle/>
          <a:p>
            <a:r>
              <a:rPr lang="en-US" dirty="0"/>
              <a:t> Goalkeeper.</a:t>
            </a:r>
          </a:p>
          <a:p>
            <a:r>
              <a:rPr lang="en-US" dirty="0" smtClean="0"/>
              <a:t>Right </a:t>
            </a:r>
            <a:r>
              <a:rPr lang="en-US" dirty="0"/>
              <a:t>Fullback.</a:t>
            </a:r>
          </a:p>
          <a:p>
            <a:r>
              <a:rPr lang="en-US" dirty="0" smtClean="0"/>
              <a:t>Left </a:t>
            </a:r>
            <a:r>
              <a:rPr lang="en-US" dirty="0"/>
              <a:t>Fullback.</a:t>
            </a:r>
          </a:p>
          <a:p>
            <a:r>
              <a:rPr lang="en-US" dirty="0" smtClean="0"/>
              <a:t>Center </a:t>
            </a:r>
            <a:r>
              <a:rPr lang="en-US" dirty="0"/>
              <a:t>Back.</a:t>
            </a:r>
          </a:p>
          <a:p>
            <a:r>
              <a:rPr lang="en-US" dirty="0" smtClean="0"/>
              <a:t>Center </a:t>
            </a:r>
            <a:r>
              <a:rPr lang="en-US" dirty="0"/>
              <a:t>Back (or Sweeper, if used)</a:t>
            </a:r>
          </a:p>
          <a:p>
            <a:r>
              <a:rPr lang="en-US" dirty="0" smtClean="0"/>
              <a:t>Defending/Holding </a:t>
            </a:r>
            <a:r>
              <a:rPr lang="en-US" dirty="0"/>
              <a:t>Midfielder.</a:t>
            </a:r>
          </a:p>
          <a:p>
            <a:r>
              <a:rPr lang="en-US" dirty="0" smtClean="0"/>
              <a:t>Right </a:t>
            </a:r>
            <a:r>
              <a:rPr lang="en-US" dirty="0"/>
              <a:t>Midfielder/Winger.</a:t>
            </a:r>
          </a:p>
          <a:p>
            <a:r>
              <a:rPr lang="en-US" dirty="0" smtClean="0"/>
              <a:t>Central/Box-to-Box </a:t>
            </a:r>
            <a:r>
              <a:rPr lang="en-US" dirty="0"/>
              <a:t>Midfielder.</a:t>
            </a:r>
          </a:p>
          <a:p>
            <a:endParaRPr lang="en-US" dirty="0"/>
          </a:p>
        </p:txBody>
      </p:sp>
      <p:pic>
        <p:nvPicPr>
          <p:cNvPr id="7172" name="Picture 4" descr="BBC SPORT | Football | Laws &amp; Equipment | Positions guide: who is in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1371600"/>
            <a:ext cx="3962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596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9671</TotalTime>
  <Words>435</Words>
  <Application>Microsoft Office PowerPoint</Application>
  <PresentationFormat>عرض على الشاشة (3:4)‏</PresentationFormat>
  <Paragraphs>76</Paragraphs>
  <Slides>17</Slides>
  <Notes>6</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حيوية</vt:lpstr>
      <vt:lpstr>Physical Education(PE)</vt:lpstr>
      <vt:lpstr>What is PE?</vt:lpstr>
      <vt:lpstr> Volleyball court</vt:lpstr>
      <vt:lpstr>Volleyball rules </vt:lpstr>
      <vt:lpstr>Volleyball positions</vt:lpstr>
      <vt:lpstr>Basketball court</vt:lpstr>
      <vt:lpstr>Basketball rules</vt:lpstr>
      <vt:lpstr>Basketball positions</vt:lpstr>
      <vt:lpstr>Football positions</vt:lpstr>
      <vt:lpstr>Football rules</vt:lpstr>
      <vt:lpstr>Football court</vt:lpstr>
      <vt:lpstr>Badminton positions</vt:lpstr>
      <vt:lpstr>Badminton rules</vt:lpstr>
      <vt:lpstr>Badminton court</vt:lpstr>
      <vt:lpstr>Quiz</vt:lpstr>
      <vt:lpstr>Answer</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Education(PE)</dc:title>
  <dc:creator>Tania</dc:creator>
  <cp:lastModifiedBy>Tania</cp:lastModifiedBy>
  <cp:revision>9</cp:revision>
  <dcterms:created xsi:type="dcterms:W3CDTF">2023-03-05T10:00:22Z</dcterms:created>
  <dcterms:modified xsi:type="dcterms:W3CDTF">2023-03-12T03:12:15Z</dcterms:modified>
</cp:coreProperties>
</file>