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2" r:id="rId5"/>
    <p:sldId id="263" r:id="rId6"/>
    <p:sldId id="264" r:id="rId7"/>
    <p:sldId id="259" r:id="rId8"/>
    <p:sldId id="265"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99FF"/>
    <a:srgbClr val="FF9933"/>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2" d="100"/>
          <a:sy n="72"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F5F3-2020-408D-B18B-3D6F0C77A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1CAA97-E253-49C0-8DE7-1B1C85A60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164127-4CFF-4CFF-85C5-8479D5B964AC}"/>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5" name="Footer Placeholder 4">
            <a:extLst>
              <a:ext uri="{FF2B5EF4-FFF2-40B4-BE49-F238E27FC236}">
                <a16:creationId xmlns:a16="http://schemas.microsoft.com/office/drawing/2014/main" id="{02EEB4B6-BCBF-4B85-BD02-B6C135BBC9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E0F453-5945-4426-AB66-C6050885438D}"/>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15123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4D1D-EB2D-4230-B238-9439624C4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303B7-B831-4483-919D-C649DA2C2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BD2C8-85FB-4472-9163-D01FFCFA9AF2}"/>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5" name="Footer Placeholder 4">
            <a:extLst>
              <a:ext uri="{FF2B5EF4-FFF2-40B4-BE49-F238E27FC236}">
                <a16:creationId xmlns:a16="http://schemas.microsoft.com/office/drawing/2014/main" id="{EA5C83DD-F5C7-473C-8D59-59CFD01110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71387-7BA0-4E5B-941A-592089F89CD3}"/>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281837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615F0-926B-4D21-98B4-1A99089248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C4229-663D-4468-80A7-8967D7421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28540-FC0F-47D3-88EA-6EA9DEF43511}"/>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5" name="Footer Placeholder 4">
            <a:extLst>
              <a:ext uri="{FF2B5EF4-FFF2-40B4-BE49-F238E27FC236}">
                <a16:creationId xmlns:a16="http://schemas.microsoft.com/office/drawing/2014/main" id="{11D40EC9-65E2-474E-8AA2-B2A5B6DF78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EE67A8-FD3C-41E6-B389-E0562F66F0E9}"/>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91270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FC48-1DEC-447A-9A5B-2B3F89533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A1184-6AED-4C3A-9BBB-022C7F10DA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93770-8C87-4DA3-AA98-3BBC913279BC}"/>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5" name="Footer Placeholder 4">
            <a:extLst>
              <a:ext uri="{FF2B5EF4-FFF2-40B4-BE49-F238E27FC236}">
                <a16:creationId xmlns:a16="http://schemas.microsoft.com/office/drawing/2014/main" id="{E6A9E8D5-66F3-4015-A8B7-8B3DB0D9C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405E58-EF9C-4FB7-91D6-1E60B4C0BFC9}"/>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360085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3B70-B79C-46C7-8059-988CFD1661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8F292A-E2AB-432B-A55F-37C6A5AEC0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44D71B-6B0B-4E65-8B9E-B25E5DBB611F}"/>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5" name="Footer Placeholder 4">
            <a:extLst>
              <a:ext uri="{FF2B5EF4-FFF2-40B4-BE49-F238E27FC236}">
                <a16:creationId xmlns:a16="http://schemas.microsoft.com/office/drawing/2014/main" id="{BE371C09-7913-42A3-9EF3-693F0B594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96541E-6153-435A-8E1F-B7974A2CC07B}"/>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18829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6225-AE8B-40C3-BA3F-2E9653FBB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52B90-7D74-4002-B313-F9093591F2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5AF62-323F-44E6-A26C-3707D2EEF3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8E067E-F566-4F7E-8DD3-829F242656D1}"/>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6" name="Footer Placeholder 5">
            <a:extLst>
              <a:ext uri="{FF2B5EF4-FFF2-40B4-BE49-F238E27FC236}">
                <a16:creationId xmlns:a16="http://schemas.microsoft.com/office/drawing/2014/main" id="{258A8F64-464F-4712-B1FC-1E9E17153E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D550B5-0F0F-418E-A291-778AF56D19F8}"/>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293123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D80-DFB2-46D1-AAA6-AE92F03CA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4FF80-D10E-49A7-8B17-4EABE2D52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CECC2-1E53-4659-9176-58A7E853F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FDF8F-4959-49E7-935F-1CE11FBE0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9FB5FD-6173-475E-B015-5ECF670692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BDC148-0A38-4BF9-BC4D-D2696BA32378}"/>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8" name="Footer Placeholder 7">
            <a:extLst>
              <a:ext uri="{FF2B5EF4-FFF2-40B4-BE49-F238E27FC236}">
                <a16:creationId xmlns:a16="http://schemas.microsoft.com/office/drawing/2014/main" id="{792C2313-976D-4605-8621-04D913C4D18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E6DA82-C877-40DE-BC46-D83C5370CD5A}"/>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12657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D90E-2357-4CC2-BCC0-6F1024BC2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9AB7D-5B07-4A9B-9485-22ED755319ED}"/>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4" name="Footer Placeholder 3">
            <a:extLst>
              <a:ext uri="{FF2B5EF4-FFF2-40B4-BE49-F238E27FC236}">
                <a16:creationId xmlns:a16="http://schemas.microsoft.com/office/drawing/2014/main" id="{A478EF5B-01F7-4EF0-B2A6-08C7ACC6E0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769BA1-908C-4647-91AF-6D53A0DF18A7}"/>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14909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2604E-E45A-40B9-AA97-6FA222D94FD7}"/>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3" name="Footer Placeholder 2">
            <a:extLst>
              <a:ext uri="{FF2B5EF4-FFF2-40B4-BE49-F238E27FC236}">
                <a16:creationId xmlns:a16="http://schemas.microsoft.com/office/drawing/2014/main" id="{DF6080F0-081D-448D-AB5A-01983A4613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DA6347-E316-4C7E-A819-332AB0AAEBF2}"/>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164826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22B0-1811-4EAF-B76F-5390A62A7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FAF80C-1140-469A-B470-F296E06BC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B5169-45D1-49A2-AB6E-29A8318B5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398CA-1389-4762-94E5-2E10DADD65C3}"/>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6" name="Footer Placeholder 5">
            <a:extLst>
              <a:ext uri="{FF2B5EF4-FFF2-40B4-BE49-F238E27FC236}">
                <a16:creationId xmlns:a16="http://schemas.microsoft.com/office/drawing/2014/main" id="{E8AF5788-2A88-4782-A3D6-1DF48A5588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5972B3-42A7-4096-BD9B-729696C5A208}"/>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42708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105A-B7B1-4882-B123-4FBEB45E8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3FA763-1F59-4B68-9CFA-259F52B29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D6FB02-0437-42B2-8E2E-5B5D93926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5EDC4-A8C9-4E8C-841B-A9D67733B9C9}"/>
              </a:ext>
            </a:extLst>
          </p:cNvPr>
          <p:cNvSpPr>
            <a:spLocks noGrp="1"/>
          </p:cNvSpPr>
          <p:nvPr>
            <p:ph type="dt" sz="half" idx="10"/>
          </p:nvPr>
        </p:nvSpPr>
        <p:spPr/>
        <p:txBody>
          <a:bodyPr/>
          <a:lstStyle/>
          <a:p>
            <a:fld id="{0233A1CB-B84E-463F-824F-F11A2CB3D034}" type="datetimeFigureOut">
              <a:rPr lang="en-US" smtClean="0"/>
              <a:t>3/8/2023</a:t>
            </a:fld>
            <a:endParaRPr lang="en-US" dirty="0"/>
          </a:p>
        </p:txBody>
      </p:sp>
      <p:sp>
        <p:nvSpPr>
          <p:cNvPr id="6" name="Footer Placeholder 5">
            <a:extLst>
              <a:ext uri="{FF2B5EF4-FFF2-40B4-BE49-F238E27FC236}">
                <a16:creationId xmlns:a16="http://schemas.microsoft.com/office/drawing/2014/main" id="{ABD1D004-7157-4C7E-914A-D5DB4D0DFF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C6DE9D-1D33-4775-9566-1A103C7BEC92}"/>
              </a:ext>
            </a:extLst>
          </p:cNvPr>
          <p:cNvSpPr>
            <a:spLocks noGrp="1"/>
          </p:cNvSpPr>
          <p:nvPr>
            <p:ph type="sldNum" sz="quarter" idx="12"/>
          </p:nvPr>
        </p:nvSpPr>
        <p:spPr/>
        <p:txBody>
          <a:bodyPr/>
          <a:lstStyle/>
          <a:p>
            <a:fld id="{6C201643-8CAC-4CCC-87F0-FAFE6A627477}" type="slidenum">
              <a:rPr lang="en-US" smtClean="0"/>
              <a:t>‹#›</a:t>
            </a:fld>
            <a:endParaRPr lang="en-US" dirty="0"/>
          </a:p>
        </p:txBody>
      </p:sp>
    </p:spTree>
    <p:extLst>
      <p:ext uri="{BB962C8B-B14F-4D97-AF65-F5344CB8AC3E}">
        <p14:creationId xmlns:p14="http://schemas.microsoft.com/office/powerpoint/2010/main" val="396791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2000">
              <a:schemeClr val="accent1">
                <a:lumMod val="45000"/>
                <a:lumOff val="55000"/>
              </a:schemeClr>
            </a:gs>
            <a:gs pos="74000">
              <a:srgbClr val="CC99FF"/>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66BEC-D4B9-4FEA-87E7-349573677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76C23-6500-4EEC-A9A6-7B0DF91AE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1A55E-5777-4BEA-936D-8892185E3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3A1CB-B84E-463F-824F-F11A2CB3D034}" type="datetimeFigureOut">
              <a:rPr lang="en-US" smtClean="0"/>
              <a:t>3/8/2023</a:t>
            </a:fld>
            <a:endParaRPr lang="en-US" dirty="0"/>
          </a:p>
        </p:txBody>
      </p:sp>
      <p:sp>
        <p:nvSpPr>
          <p:cNvPr id="5" name="Footer Placeholder 4">
            <a:extLst>
              <a:ext uri="{FF2B5EF4-FFF2-40B4-BE49-F238E27FC236}">
                <a16:creationId xmlns:a16="http://schemas.microsoft.com/office/drawing/2014/main" id="{102427BD-F35B-467C-8E56-66AF5986D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C32BDA-E439-425E-86D8-D995B30BF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01643-8CAC-4CCC-87F0-FAFE6A627477}" type="slidenum">
              <a:rPr lang="en-US" smtClean="0"/>
              <a:t>‹#›</a:t>
            </a:fld>
            <a:endParaRPr lang="en-US" dirty="0"/>
          </a:p>
        </p:txBody>
      </p:sp>
    </p:spTree>
    <p:extLst>
      <p:ext uri="{BB962C8B-B14F-4D97-AF65-F5344CB8AC3E}">
        <p14:creationId xmlns:p14="http://schemas.microsoft.com/office/powerpoint/2010/main" val="168512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C157-2BAE-4724-9E67-82359736D2B4}"/>
              </a:ext>
            </a:extLst>
          </p:cNvPr>
          <p:cNvSpPr>
            <a:spLocks noGrp="1"/>
          </p:cNvSpPr>
          <p:nvPr>
            <p:ph type="title"/>
          </p:nvPr>
        </p:nvSpPr>
        <p:spPr/>
        <p:txBody>
          <a:bodyPr>
            <a:normAutofit/>
          </a:bodyPr>
          <a:lstStyle/>
          <a:p>
            <a:pPr algn="ctr"/>
            <a:r>
              <a:rPr lang="en-US" sz="8000" b="1" i="1" dirty="0">
                <a:solidFill>
                  <a:srgbClr val="FF6600"/>
                </a:solidFill>
                <a:latin typeface="Arabic Typesetting" panose="03020402040406030203" pitchFamily="66" charset="-78"/>
                <a:cs typeface="Arabic Typesetting" panose="03020402040406030203" pitchFamily="66" charset="-78"/>
              </a:rPr>
              <a:t>Pet Paradise Animal Shelter</a:t>
            </a:r>
          </a:p>
        </p:txBody>
      </p:sp>
      <p:pic>
        <p:nvPicPr>
          <p:cNvPr id="5" name="Content Placeholder 4">
            <a:extLst>
              <a:ext uri="{FF2B5EF4-FFF2-40B4-BE49-F238E27FC236}">
                <a16:creationId xmlns:a16="http://schemas.microsoft.com/office/drawing/2014/main" id="{0871F159-FE29-4922-9F87-7AAD60AF2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009" y="1428786"/>
            <a:ext cx="9020252" cy="5073892"/>
          </a:xfrm>
        </p:spPr>
      </p:pic>
    </p:spTree>
    <p:extLst>
      <p:ext uri="{BB962C8B-B14F-4D97-AF65-F5344CB8AC3E}">
        <p14:creationId xmlns:p14="http://schemas.microsoft.com/office/powerpoint/2010/main" val="10707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4000">
        <p15:prstTrans prst="curtains"/>
      </p:transition>
    </mc:Choice>
    <mc:Fallback>
      <p:transition spd="slow"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32B2-B494-4FEE-9AC3-0F41F1855E5A}"/>
              </a:ext>
            </a:extLst>
          </p:cNvPr>
          <p:cNvSpPr>
            <a:spLocks noGrp="1"/>
          </p:cNvSpPr>
          <p:nvPr>
            <p:ph type="title"/>
          </p:nvPr>
        </p:nvSpPr>
        <p:spPr/>
        <p:txBody>
          <a:bodyPr/>
          <a:lstStyle/>
          <a:p>
            <a:r>
              <a:rPr lang="en-US" dirty="0"/>
              <a:t>What we do with the money if Pet Paradise Animal Shelter was successful?</a:t>
            </a:r>
          </a:p>
        </p:txBody>
      </p:sp>
      <p:sp>
        <p:nvSpPr>
          <p:cNvPr id="3" name="Content Placeholder 2">
            <a:extLst>
              <a:ext uri="{FF2B5EF4-FFF2-40B4-BE49-F238E27FC236}">
                <a16:creationId xmlns:a16="http://schemas.microsoft.com/office/drawing/2014/main" id="{4BD13B34-5C01-4ED5-A3EF-050EB52ED0B8}"/>
              </a:ext>
            </a:extLst>
          </p:cNvPr>
          <p:cNvSpPr>
            <a:spLocks noGrp="1"/>
          </p:cNvSpPr>
          <p:nvPr>
            <p:ph idx="1"/>
          </p:nvPr>
        </p:nvSpPr>
        <p:spPr>
          <a:xfrm>
            <a:off x="838200" y="2037660"/>
            <a:ext cx="10515600" cy="4351338"/>
          </a:xfrm>
        </p:spPr>
        <p:txBody>
          <a:bodyPr/>
          <a:lstStyle/>
          <a:p>
            <a:pPr marL="0" indent="0">
              <a:buNone/>
            </a:pPr>
            <a:r>
              <a:rPr lang="en-US" dirty="0"/>
              <a:t>If my business was successful I would expand my shelter to be able to take in more animals especially stray, homeless ones. Also, I would complete my PhD in veterinary medicine.</a:t>
            </a:r>
          </a:p>
        </p:txBody>
      </p:sp>
      <p:pic>
        <p:nvPicPr>
          <p:cNvPr id="7170" name="Picture 2" descr="HART - Helderberg Animal Rescue Team - Western Cape">
            <a:extLst>
              <a:ext uri="{FF2B5EF4-FFF2-40B4-BE49-F238E27FC236}">
                <a16:creationId xmlns:a16="http://schemas.microsoft.com/office/drawing/2014/main" id="{B891EA7B-A325-4180-B15F-3A730EA6C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183" y="3824702"/>
            <a:ext cx="3011142" cy="266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02388"/>
      </p:ext>
    </p:extLst>
  </p:cSld>
  <p:clrMapOvr>
    <a:masterClrMapping/>
  </p:clrMapOvr>
  <mc:AlternateContent xmlns:mc="http://schemas.openxmlformats.org/markup-compatibility/2006">
    <mc:Choice xmlns:p14="http://schemas.microsoft.com/office/powerpoint/2010/main" Requires="p14">
      <p:transition spd="slow" p14:dur="1600" advTm="4000">
        <p14:conveyor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additive="base">
                                        <p:cTn id="20" dur="500" fill="hold"/>
                                        <p:tgtEl>
                                          <p:spTgt spid="7170"/>
                                        </p:tgtEl>
                                        <p:attrNameLst>
                                          <p:attrName>ppt_x</p:attrName>
                                        </p:attrNameLst>
                                      </p:cBhvr>
                                      <p:tavLst>
                                        <p:tav tm="0">
                                          <p:val>
                                            <p:strVal val="#ppt_x"/>
                                          </p:val>
                                        </p:tav>
                                        <p:tav tm="100000">
                                          <p:val>
                                            <p:strVal val="#ppt_x"/>
                                          </p:val>
                                        </p:tav>
                                      </p:tavLst>
                                    </p:anim>
                                    <p:anim calcmode="lin" valueType="num">
                                      <p:cBhvr additive="base">
                                        <p:cTn id="21"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42DF-2D0E-45F3-9A63-D6A1B1D7386E}"/>
              </a:ext>
            </a:extLst>
          </p:cNvPr>
          <p:cNvSpPr>
            <a:spLocks noGrp="1"/>
          </p:cNvSpPr>
          <p:nvPr>
            <p:ph type="title"/>
          </p:nvPr>
        </p:nvSpPr>
        <p:spPr/>
        <p:txBody>
          <a:bodyPr/>
          <a:lstStyle/>
          <a:p>
            <a:r>
              <a:rPr lang="en-US" dirty="0"/>
              <a:t>Business idea and name (Pet Paradise Animal Shelter)</a:t>
            </a:r>
          </a:p>
        </p:txBody>
      </p:sp>
      <p:sp>
        <p:nvSpPr>
          <p:cNvPr id="3" name="Content Placeholder 2">
            <a:extLst>
              <a:ext uri="{FF2B5EF4-FFF2-40B4-BE49-F238E27FC236}">
                <a16:creationId xmlns:a16="http://schemas.microsoft.com/office/drawing/2014/main" id="{03C93D49-0224-40E5-9C3D-0732695491E0}"/>
              </a:ext>
            </a:extLst>
          </p:cNvPr>
          <p:cNvSpPr>
            <a:spLocks noGrp="1"/>
          </p:cNvSpPr>
          <p:nvPr>
            <p:ph idx="1"/>
          </p:nvPr>
        </p:nvSpPr>
        <p:spPr/>
        <p:txBody>
          <a:bodyPr/>
          <a:lstStyle/>
          <a:p>
            <a:pPr marL="0" indent="0">
              <a:buNone/>
            </a:pPr>
            <a:r>
              <a:rPr lang="en-US" dirty="0"/>
              <a:t>Pet Paradise Animal shelter is a place that provides a variety of high quality services for animals all in one place at an affordable cost . We aim to make sure people enjoy their vacations and take a break from taking care of their pets day and night by reassuring people that their pets are in safe hands. The unique and extraordinary name this pet shelter has is true to its word as this place is truly pet paradise.</a:t>
            </a:r>
          </a:p>
        </p:txBody>
      </p:sp>
      <p:pic>
        <p:nvPicPr>
          <p:cNvPr id="1026" name="Picture 2" descr="beautiful cartoon coast of the azure sea with tropical plants Stock Vector  | Adobe Stock">
            <a:extLst>
              <a:ext uri="{FF2B5EF4-FFF2-40B4-BE49-F238E27FC236}">
                <a16:creationId xmlns:a16="http://schemas.microsoft.com/office/drawing/2014/main" id="{62C056B6-6A8F-497B-9C98-D3B5F62FA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313" y="4244454"/>
            <a:ext cx="6573174" cy="2486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happy rabbit isolated on white background | Download on Freepik">
            <a:extLst>
              <a:ext uri="{FF2B5EF4-FFF2-40B4-BE49-F238E27FC236}">
                <a16:creationId xmlns:a16="http://schemas.microsoft.com/office/drawing/2014/main" id="{FE6F7A1A-356F-43B6-B5B0-A9FEB76C8C5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00" l="10000" r="90000">
                        <a14:foregroundMark x1="35250" y1="95432" x2="35250" y2="95432"/>
                        <a14:foregroundMark x1="53500" y1="98800" x2="53500" y2="98800"/>
                        <a14:foregroundMark x1="36300" y1="33720" x2="36300" y2="33720"/>
                        <a14:foregroundMark x1="36300" y1="33720" x2="36300" y2="33720"/>
                        <a14:foregroundMark x1="36800" y1="33720" x2="37850" y2="33720"/>
                        <a14:foregroundMark x1="58150" y1="33527" x2="58150" y2="33527"/>
                        <a14:foregroundMark x1="58150" y1="33527" x2="58150" y2="33527"/>
                        <a14:foregroundMark x1="58150" y1="33527" x2="58150" y2="33527"/>
                        <a14:foregroundMark x1="58150" y1="33527" x2="58150" y2="33527"/>
                        <a14:foregroundMark x1="58150" y1="33527" x2="58150" y2="33527"/>
                        <a14:foregroundMark x1="57350" y1="33527" x2="55800" y2="32946"/>
                      </a14:backgroundRemoval>
                    </a14:imgEffect>
                  </a14:imgLayer>
                </a14:imgProps>
              </a:ext>
              <a:ext uri="{28A0092B-C50C-407E-A947-70E740481C1C}">
                <a14:useLocalDpi xmlns:a14="http://schemas.microsoft.com/office/drawing/2010/main" val="0"/>
              </a:ext>
            </a:extLst>
          </a:blip>
          <a:srcRect/>
          <a:stretch>
            <a:fillRect/>
          </a:stretch>
        </p:blipFill>
        <p:spPr bwMode="auto">
          <a:xfrm>
            <a:off x="6322662" y="5072954"/>
            <a:ext cx="709847" cy="916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bed with umbrella flat icon cartoon Royalty Free Vector">
            <a:extLst>
              <a:ext uri="{FF2B5EF4-FFF2-40B4-BE49-F238E27FC236}">
                <a16:creationId xmlns:a16="http://schemas.microsoft.com/office/drawing/2014/main" id="{3EDCF2B9-205F-4CF9-8E25-D42556355E8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30016" y="5226687"/>
            <a:ext cx="1445749" cy="15614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547 Cat Lying On Back Images, Stock Photos &amp; Vectors | Shutterstock">
            <a:extLst>
              <a:ext uri="{FF2B5EF4-FFF2-40B4-BE49-F238E27FC236}">
                <a16:creationId xmlns:a16="http://schemas.microsoft.com/office/drawing/2014/main" id="{99E8E6FC-5906-4869-88FB-5A14704E59C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26389" y1="20601" x2="26389" y2="20601"/>
                      </a14:backgroundRemoval>
                    </a14:imgEffect>
                  </a14:imgLayer>
                </a14:imgProps>
              </a:ext>
              <a:ext uri="{28A0092B-C50C-407E-A947-70E740481C1C}">
                <a14:useLocalDpi xmlns:a14="http://schemas.microsoft.com/office/drawing/2010/main" val="0"/>
              </a:ext>
            </a:extLst>
          </a:blip>
          <a:srcRect/>
          <a:stretch>
            <a:fillRect/>
          </a:stretch>
        </p:blipFill>
        <p:spPr bwMode="auto">
          <a:xfrm>
            <a:off x="5436655" y="5809478"/>
            <a:ext cx="734292" cy="7920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olourful beach ball cartoon style isolated 2284390 Vector Art at Vecteezy">
            <a:extLst>
              <a:ext uri="{FF2B5EF4-FFF2-40B4-BE49-F238E27FC236}">
                <a16:creationId xmlns:a16="http://schemas.microsoft.com/office/drawing/2014/main" id="{7AAD234D-17E8-47B3-8F8A-C1543A49713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375">
                        <a14:foregroundMark x1="23021" y1="55729" x2="23021" y2="55729"/>
                        <a14:foregroundMark x1="23021" y1="55729" x2="23021" y2="55729"/>
                        <a14:foregroundMark x1="23021" y1="55729" x2="23021" y2="55729"/>
                        <a14:foregroundMark x1="18802" y1="48542" x2="18802" y2="48542"/>
                        <a14:foregroundMark x1="20000" y1="81979" x2="20000" y2="81979"/>
                        <a14:foregroundMark x1="24375" y1="71667" x2="24375" y2="71667"/>
                        <a14:foregroundMark x1="14427" y1="59896" x2="14427" y2="59896"/>
                        <a14:foregroundMark x1="14427" y1="59896" x2="14427" y2="59896"/>
                        <a14:foregroundMark x1="14427" y1="59896" x2="14427" y2="59896"/>
                        <a14:foregroundMark x1="14427" y1="59896" x2="14427" y2="59896"/>
                        <a14:foregroundMark x1="38333" y1="70625" x2="38333" y2="70625"/>
                        <a14:foregroundMark x1="38333" y1="70625" x2="38333" y2="70625"/>
                        <a14:foregroundMark x1="38333" y1="70625" x2="38333" y2="70625"/>
                        <a14:foregroundMark x1="38333" y1="70625" x2="38333" y2="70625"/>
                        <a14:foregroundMark x1="38333" y1="70625" x2="28177" y2="54531"/>
                        <a14:foregroundMark x1="28177" y1="54531" x2="33333" y2="75000"/>
                        <a14:foregroundMark x1="38125" y1="71823" x2="34740" y2="68073"/>
                        <a14:foregroundMark x1="25573" y1="48177" x2="28958" y2="74635"/>
                        <a14:foregroundMark x1="36510" y1="78802" x2="16250" y2="34010"/>
                        <a14:foregroundMark x1="17604" y1="57500" x2="11458" y2="71458"/>
                      </a14:backgroundRemoval>
                    </a14:imgEffect>
                  </a14:imgLayer>
                </a14:imgProps>
              </a:ext>
              <a:ext uri="{28A0092B-C50C-407E-A947-70E740481C1C}">
                <a14:useLocalDpi xmlns:a14="http://schemas.microsoft.com/office/drawing/2010/main" val="0"/>
              </a:ext>
            </a:extLst>
          </a:blip>
          <a:srcRect/>
          <a:stretch>
            <a:fillRect/>
          </a:stretch>
        </p:blipFill>
        <p:spPr bwMode="auto">
          <a:xfrm>
            <a:off x="7362807" y="6108583"/>
            <a:ext cx="371665" cy="3716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Jumping Dog Stock Illustrations – 2,536 Cartoon Jumping Dog Stock  Illustrations, Vectors &amp; Clipart - Dreamstime">
            <a:extLst>
              <a:ext uri="{FF2B5EF4-FFF2-40B4-BE49-F238E27FC236}">
                <a16:creationId xmlns:a16="http://schemas.microsoft.com/office/drawing/2014/main" id="{3BED6748-29E7-4BE0-9066-D5E501C666E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2625">
                        <a14:foregroundMark x1="38500" y1="45125" x2="38500" y2="45125"/>
                        <a14:foregroundMark x1="35500" y1="44375" x2="35500" y2="44375"/>
                        <a14:foregroundMark x1="31375" y1="44375" x2="31375" y2="44375"/>
                        <a14:foregroundMark x1="23000" y1="61250" x2="23000" y2="61250"/>
                        <a14:foregroundMark x1="92625" y1="41000" x2="92625" y2="41000"/>
                        <a14:foregroundMark x1="38875" y1="45375" x2="38875" y2="45375"/>
                        <a14:foregroundMark x1="37125" y1="43750" x2="37125" y2="43750"/>
                        <a14:foregroundMark x1="28375" y1="45000" x2="28375" y2="45000"/>
                        <a14:foregroundMark x1="31750" y1="43750" x2="31750" y2="43750"/>
                        <a14:foregroundMark x1="20125" y1="61000" x2="20125" y2="61000"/>
                        <a14:foregroundMark x1="20125" y1="60250" x2="20125" y2="60250"/>
                        <a14:foregroundMark x1="31500" y1="61625" x2="31500" y2="61625"/>
                      </a14:backgroundRemoval>
                    </a14:imgEffect>
                  </a14:imgLayer>
                </a14:imgProps>
              </a:ext>
              <a:ext uri="{28A0092B-C50C-407E-A947-70E740481C1C}">
                <a14:useLocalDpi xmlns:a14="http://schemas.microsoft.com/office/drawing/2010/main" val="0"/>
              </a:ext>
            </a:extLst>
          </a:blip>
          <a:srcRect/>
          <a:stretch>
            <a:fillRect/>
          </a:stretch>
        </p:blipFill>
        <p:spPr bwMode="auto">
          <a:xfrm>
            <a:off x="7384201" y="5320144"/>
            <a:ext cx="1260267" cy="12602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te Hamster Running In Running Wheel Cartoon Vector Icon Illustration.  Animal Nature Icon Concept Isolated Premium Vector. Flat Cartoon Style  5530001 Vector Art at Vecteezy">
            <a:extLst>
              <a:ext uri="{FF2B5EF4-FFF2-40B4-BE49-F238E27FC236}">
                <a16:creationId xmlns:a16="http://schemas.microsoft.com/office/drawing/2014/main" id="{5FB0C21E-C964-4A2B-ACE8-D5B112841A1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68198" y="5412305"/>
            <a:ext cx="1075947" cy="107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03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000">
        <p15:prstTrans prst="drap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fade">
                                      <p:cBhvr>
                                        <p:cTn id="25" dur="500"/>
                                        <p:tgtEl>
                                          <p:spTgt spid="103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barn(inVertical)">
                                      <p:cBhvr>
                                        <p:cTn id="30" dur="500"/>
                                        <p:tgtEl>
                                          <p:spTgt spid="103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strVal val="#ppt_x"/>
                                          </p:val>
                                        </p:tav>
                                        <p:tav tm="100000">
                                          <p:val>
                                            <p:strVal val="#ppt_x"/>
                                          </p:val>
                                        </p:tav>
                                      </p:tavLst>
                                    </p:anim>
                                    <p:anim calcmode="lin" valueType="num">
                                      <p:cBhvr>
                                        <p:cTn id="3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additive="base">
                                        <p:cTn id="42" dur="500" fill="hold"/>
                                        <p:tgtEl>
                                          <p:spTgt spid="1028"/>
                                        </p:tgtEl>
                                        <p:attrNameLst>
                                          <p:attrName>ppt_x</p:attrName>
                                        </p:attrNameLst>
                                      </p:cBhvr>
                                      <p:tavLst>
                                        <p:tav tm="0">
                                          <p:val>
                                            <p:strVal val="#ppt_x"/>
                                          </p:val>
                                        </p:tav>
                                        <p:tav tm="100000">
                                          <p:val>
                                            <p:strVal val="#ppt_x"/>
                                          </p:val>
                                        </p:tav>
                                      </p:tavLst>
                                    </p:anim>
                                    <p:anim calcmode="lin" valueType="num">
                                      <p:cBhvr additive="base">
                                        <p:cTn id="4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36"/>
                                        </p:tgtEl>
                                        <p:attrNameLst>
                                          <p:attrName>style.visibility</p:attrName>
                                        </p:attrNameLst>
                                      </p:cBhvr>
                                      <p:to>
                                        <p:strVal val="visible"/>
                                      </p:to>
                                    </p:set>
                                    <p:animEffect transition="in" filter="circle(in)">
                                      <p:cBhvr>
                                        <p:cTn id="48" dur="2000"/>
                                        <p:tgtEl>
                                          <p:spTgt spid="1036"/>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034"/>
                                        </p:tgtEl>
                                        <p:attrNameLst>
                                          <p:attrName>style.visibility</p:attrName>
                                        </p:attrNameLst>
                                      </p:cBhvr>
                                      <p:to>
                                        <p:strVal val="visible"/>
                                      </p:to>
                                    </p:set>
                                    <p:animEffect transition="in" filter="wipe(down)">
                                      <p:cBhvr>
                                        <p:cTn id="53" dur="580">
                                          <p:stCondLst>
                                            <p:cond delay="0"/>
                                          </p:stCondLst>
                                        </p:cTn>
                                        <p:tgtEl>
                                          <p:spTgt spid="1034"/>
                                        </p:tgtEl>
                                      </p:cBhvr>
                                    </p:animEffect>
                                    <p:anim calcmode="lin" valueType="num">
                                      <p:cBhvr>
                                        <p:cTn id="54"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59" dur="26">
                                          <p:stCondLst>
                                            <p:cond delay="650"/>
                                          </p:stCondLst>
                                        </p:cTn>
                                        <p:tgtEl>
                                          <p:spTgt spid="1034"/>
                                        </p:tgtEl>
                                      </p:cBhvr>
                                      <p:to x="100000" y="60000"/>
                                    </p:animScale>
                                    <p:animScale>
                                      <p:cBhvr>
                                        <p:cTn id="60" dur="166" decel="50000">
                                          <p:stCondLst>
                                            <p:cond delay="676"/>
                                          </p:stCondLst>
                                        </p:cTn>
                                        <p:tgtEl>
                                          <p:spTgt spid="1034"/>
                                        </p:tgtEl>
                                      </p:cBhvr>
                                      <p:to x="100000" y="100000"/>
                                    </p:animScale>
                                    <p:animScale>
                                      <p:cBhvr>
                                        <p:cTn id="61" dur="26">
                                          <p:stCondLst>
                                            <p:cond delay="1312"/>
                                          </p:stCondLst>
                                        </p:cTn>
                                        <p:tgtEl>
                                          <p:spTgt spid="1034"/>
                                        </p:tgtEl>
                                      </p:cBhvr>
                                      <p:to x="100000" y="80000"/>
                                    </p:animScale>
                                    <p:animScale>
                                      <p:cBhvr>
                                        <p:cTn id="62" dur="166" decel="50000">
                                          <p:stCondLst>
                                            <p:cond delay="1338"/>
                                          </p:stCondLst>
                                        </p:cTn>
                                        <p:tgtEl>
                                          <p:spTgt spid="1034"/>
                                        </p:tgtEl>
                                      </p:cBhvr>
                                      <p:to x="100000" y="100000"/>
                                    </p:animScale>
                                    <p:animScale>
                                      <p:cBhvr>
                                        <p:cTn id="63" dur="26">
                                          <p:stCondLst>
                                            <p:cond delay="1642"/>
                                          </p:stCondLst>
                                        </p:cTn>
                                        <p:tgtEl>
                                          <p:spTgt spid="1034"/>
                                        </p:tgtEl>
                                      </p:cBhvr>
                                      <p:to x="100000" y="90000"/>
                                    </p:animScale>
                                    <p:animScale>
                                      <p:cBhvr>
                                        <p:cTn id="64" dur="166" decel="50000">
                                          <p:stCondLst>
                                            <p:cond delay="1668"/>
                                          </p:stCondLst>
                                        </p:cTn>
                                        <p:tgtEl>
                                          <p:spTgt spid="1034"/>
                                        </p:tgtEl>
                                      </p:cBhvr>
                                      <p:to x="100000" y="100000"/>
                                    </p:animScale>
                                    <p:animScale>
                                      <p:cBhvr>
                                        <p:cTn id="65" dur="26">
                                          <p:stCondLst>
                                            <p:cond delay="1808"/>
                                          </p:stCondLst>
                                        </p:cTn>
                                        <p:tgtEl>
                                          <p:spTgt spid="1034"/>
                                        </p:tgtEl>
                                      </p:cBhvr>
                                      <p:to x="100000" y="95000"/>
                                    </p:animScale>
                                    <p:animScale>
                                      <p:cBhvr>
                                        <p:cTn id="66"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6B34-CABA-43AC-908F-C6BBC366DDB7}"/>
              </a:ext>
            </a:extLst>
          </p:cNvPr>
          <p:cNvSpPr>
            <a:spLocks noGrp="1"/>
          </p:cNvSpPr>
          <p:nvPr>
            <p:ph type="title"/>
          </p:nvPr>
        </p:nvSpPr>
        <p:spPr/>
        <p:txBody>
          <a:bodyPr/>
          <a:lstStyle/>
          <a:p>
            <a:r>
              <a:rPr lang="en-US" dirty="0"/>
              <a:t>Customers, competitors and location</a:t>
            </a:r>
          </a:p>
        </p:txBody>
      </p:sp>
      <p:sp>
        <p:nvSpPr>
          <p:cNvPr id="3" name="Content Placeholder 2">
            <a:extLst>
              <a:ext uri="{FF2B5EF4-FFF2-40B4-BE49-F238E27FC236}">
                <a16:creationId xmlns:a16="http://schemas.microsoft.com/office/drawing/2014/main" id="{C8A157DA-160E-405F-A074-4D9F70B8938E}"/>
              </a:ext>
            </a:extLst>
          </p:cNvPr>
          <p:cNvSpPr>
            <a:spLocks noGrp="1"/>
          </p:cNvSpPr>
          <p:nvPr>
            <p:ph idx="1"/>
          </p:nvPr>
        </p:nvSpPr>
        <p:spPr>
          <a:xfrm>
            <a:off x="838200" y="1488000"/>
            <a:ext cx="10515600" cy="4351338"/>
          </a:xfrm>
        </p:spPr>
        <p:txBody>
          <a:bodyPr/>
          <a:lstStyle/>
          <a:p>
            <a:pPr marL="0" indent="0">
              <a:buNone/>
            </a:pPr>
            <a:r>
              <a:rPr lang="en-US" dirty="0"/>
              <a:t>This animal shelter is aimed at pet-lovers of all ages, especially at children. In Jordan there are not many animal shelters except for Humane Center for Animal Welfare. Our shelter provides the highest level of animal care at competitive charges which includes a vet, spa, pet daycare, playground,  and an outdoor dining area for pets. As well as a luxury waiting lounge and a large pet store for all pets needs.  Pet Paradise Animal Shelter has an online website to aid people in taking a brief about what services are offered and a huge parking lot which helps people greatly when dropping off their pets.</a:t>
            </a:r>
          </a:p>
        </p:txBody>
      </p:sp>
      <p:pic>
        <p:nvPicPr>
          <p:cNvPr id="2050" name="Picture 2" descr="Premium Vector | Animal shelter house cartoon illustration containing  animals for adoption in flat hand drawn style">
            <a:extLst>
              <a:ext uri="{FF2B5EF4-FFF2-40B4-BE49-F238E27FC236}">
                <a16:creationId xmlns:a16="http://schemas.microsoft.com/office/drawing/2014/main" id="{ACDFCB46-0D8E-40ED-B306-697083C0C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232" y="5114140"/>
            <a:ext cx="3567479" cy="172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71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000">
        <p15:prstTrans prst="crush"/>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4D90-D3BF-4771-B527-B4DC4E5AC4C1}"/>
              </a:ext>
            </a:extLst>
          </p:cNvPr>
          <p:cNvSpPr>
            <a:spLocks noGrp="1"/>
          </p:cNvSpPr>
          <p:nvPr>
            <p:ph type="title"/>
          </p:nvPr>
        </p:nvSpPr>
        <p:spPr/>
        <p:txBody>
          <a:bodyPr/>
          <a:lstStyle/>
          <a:p>
            <a:r>
              <a:rPr lang="en-US" dirty="0"/>
              <a:t>The Vet</a:t>
            </a:r>
          </a:p>
        </p:txBody>
      </p:sp>
      <p:sp>
        <p:nvSpPr>
          <p:cNvPr id="3" name="Content Placeholder 2">
            <a:extLst>
              <a:ext uri="{FF2B5EF4-FFF2-40B4-BE49-F238E27FC236}">
                <a16:creationId xmlns:a16="http://schemas.microsoft.com/office/drawing/2014/main" id="{6AD0686D-7112-4055-9B61-C3912CB4F121}"/>
              </a:ext>
            </a:extLst>
          </p:cNvPr>
          <p:cNvSpPr>
            <a:spLocks noGrp="1"/>
          </p:cNvSpPr>
          <p:nvPr>
            <p:ph idx="1"/>
          </p:nvPr>
        </p:nvSpPr>
        <p:spPr>
          <a:xfrm>
            <a:off x="838200" y="1825624"/>
            <a:ext cx="10515600" cy="1603375"/>
          </a:xfrm>
        </p:spPr>
        <p:txBody>
          <a:bodyPr>
            <a:normAutofit fontScale="92500" lnSpcReduction="10000"/>
          </a:bodyPr>
          <a:lstStyle/>
          <a:p>
            <a:r>
              <a:rPr lang="en-US" sz="2400" dirty="0"/>
              <a:t>Professional vets with lots of experience</a:t>
            </a:r>
          </a:p>
          <a:p>
            <a:r>
              <a:rPr lang="en-US" sz="2400" dirty="0"/>
              <a:t>High quality, great care</a:t>
            </a:r>
          </a:p>
          <a:p>
            <a:r>
              <a:rPr lang="en-US" sz="2400" dirty="0"/>
              <a:t>Consistently sanitized equipment </a:t>
            </a:r>
          </a:p>
          <a:p>
            <a:r>
              <a:rPr lang="en-US" sz="2400" dirty="0"/>
              <a:t>All kinds of vaccination available</a:t>
            </a:r>
          </a:p>
        </p:txBody>
      </p:sp>
      <p:sp>
        <p:nvSpPr>
          <p:cNvPr id="5" name="TextBox 4">
            <a:extLst>
              <a:ext uri="{FF2B5EF4-FFF2-40B4-BE49-F238E27FC236}">
                <a16:creationId xmlns:a16="http://schemas.microsoft.com/office/drawing/2014/main" id="{DB9CD110-4679-4329-B39C-11C1C635F0A5}"/>
              </a:ext>
            </a:extLst>
          </p:cNvPr>
          <p:cNvSpPr txBox="1"/>
          <p:nvPr/>
        </p:nvSpPr>
        <p:spPr>
          <a:xfrm>
            <a:off x="838200" y="3613666"/>
            <a:ext cx="2650434" cy="769441"/>
          </a:xfrm>
          <a:prstGeom prst="rect">
            <a:avLst/>
          </a:prstGeom>
          <a:noFill/>
        </p:spPr>
        <p:txBody>
          <a:bodyPr wrap="square" rtlCol="0">
            <a:spAutoFit/>
          </a:bodyPr>
          <a:lstStyle/>
          <a:p>
            <a:r>
              <a:rPr lang="en-US" sz="4400" dirty="0">
                <a:latin typeface="+mj-lt"/>
              </a:rPr>
              <a:t>The</a:t>
            </a:r>
            <a:r>
              <a:rPr lang="en-US" sz="4400" dirty="0"/>
              <a:t> </a:t>
            </a:r>
            <a:r>
              <a:rPr lang="en-US" sz="4400" dirty="0">
                <a:latin typeface="+mj-lt"/>
              </a:rPr>
              <a:t>Spa</a:t>
            </a:r>
          </a:p>
        </p:txBody>
      </p:sp>
      <p:sp>
        <p:nvSpPr>
          <p:cNvPr id="6" name="TextBox 5">
            <a:extLst>
              <a:ext uri="{FF2B5EF4-FFF2-40B4-BE49-F238E27FC236}">
                <a16:creationId xmlns:a16="http://schemas.microsoft.com/office/drawing/2014/main" id="{639DBD43-9688-4D74-AEA1-28A0E215F1AF}"/>
              </a:ext>
            </a:extLst>
          </p:cNvPr>
          <p:cNvSpPr txBox="1"/>
          <p:nvPr/>
        </p:nvSpPr>
        <p:spPr>
          <a:xfrm>
            <a:off x="424070" y="4525962"/>
            <a:ext cx="10164417" cy="1311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2752E0D5-5037-44D2-AF6B-D88A03AD44D8}"/>
              </a:ext>
            </a:extLst>
          </p:cNvPr>
          <p:cNvSpPr txBox="1"/>
          <p:nvPr/>
        </p:nvSpPr>
        <p:spPr>
          <a:xfrm>
            <a:off x="1722782" y="4704522"/>
            <a:ext cx="7858539" cy="2000548"/>
          </a:xfrm>
          <a:prstGeom prst="rect">
            <a:avLst/>
          </a:prstGeom>
          <a:noFill/>
        </p:spPr>
        <p:txBody>
          <a:bodyPr wrap="square" rtlCol="0">
            <a:spAutoFit/>
          </a:bodyPr>
          <a:lstStyle/>
          <a:p>
            <a:pPr marL="285750" indent="-285750">
              <a:buFont typeface="Arial" panose="020B0604020202020204" pitchFamily="34" charset="0"/>
              <a:buChar char="•"/>
            </a:pPr>
            <a:r>
              <a:rPr lang="en-US" sz="2200" dirty="0"/>
              <a:t>Exclusive treatment by our caretakers</a:t>
            </a:r>
          </a:p>
          <a:p>
            <a:pPr marL="285750" indent="-285750">
              <a:buFont typeface="Arial" panose="020B0604020202020204" pitchFamily="34" charset="0"/>
              <a:buChar char="•"/>
            </a:pPr>
            <a:r>
              <a:rPr lang="en-US" sz="2200" dirty="0"/>
              <a:t>A magnificent place where all pets are welcome to relax</a:t>
            </a:r>
          </a:p>
          <a:p>
            <a:pPr marL="285750" indent="-285750">
              <a:buFont typeface="Arial" panose="020B0604020202020204" pitchFamily="34" charset="0"/>
              <a:buChar char="•"/>
            </a:pPr>
            <a:r>
              <a:rPr lang="en-US" sz="2200" dirty="0"/>
              <a:t>The products used are excellent and of the highest quality</a:t>
            </a:r>
          </a:p>
          <a:p>
            <a:pPr marL="285750" indent="-285750">
              <a:buFont typeface="Arial" panose="020B0604020202020204" pitchFamily="34" charset="0"/>
              <a:buChar char="•"/>
            </a:pPr>
            <a:r>
              <a:rPr lang="en-US" sz="2200" dirty="0"/>
              <a:t>Grooming and trimming available</a:t>
            </a:r>
          </a:p>
          <a:p>
            <a:endParaRPr lang="en-US" dirty="0"/>
          </a:p>
          <a:p>
            <a:pPr marL="285750" indent="-285750">
              <a:buFont typeface="Arial" panose="020B0604020202020204" pitchFamily="34" charset="0"/>
              <a:buChar char="•"/>
            </a:pPr>
            <a:endParaRPr lang="en-US" dirty="0"/>
          </a:p>
        </p:txBody>
      </p:sp>
      <p:pic>
        <p:nvPicPr>
          <p:cNvPr id="3074" name="Picture 2" descr="40,724 Vet Cartoon Images, Stock Photos &amp; Vectors | Shutterstock">
            <a:extLst>
              <a:ext uri="{FF2B5EF4-FFF2-40B4-BE49-F238E27FC236}">
                <a16:creationId xmlns:a16="http://schemas.microsoft.com/office/drawing/2014/main" id="{5DA91222-0ED1-461C-99CD-2577D33B0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69"/>
          <a:stretch/>
        </p:blipFill>
        <p:spPr bwMode="auto">
          <a:xfrm>
            <a:off x="6686551" y="790989"/>
            <a:ext cx="2476500" cy="24304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n on web omp">
            <a:extLst>
              <a:ext uri="{FF2B5EF4-FFF2-40B4-BE49-F238E27FC236}">
                <a16:creationId xmlns:a16="http://schemas.microsoft.com/office/drawing/2014/main" id="{B28E5925-9EE2-4FC5-8C7B-141256661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745" y="3563935"/>
            <a:ext cx="2696454" cy="269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59029"/>
      </p:ext>
    </p:extLst>
  </p:cSld>
  <p:clrMapOvr>
    <a:masterClrMapping/>
  </p:clrMapOvr>
  <mc:AlternateContent xmlns:mc="http://schemas.openxmlformats.org/markup-compatibility/2006">
    <mc:Choice xmlns:p14="http://schemas.microsoft.com/office/powerpoint/2010/main" Requires="p14">
      <p:transition spd="slow" p14:dur="800" advTm="4000">
        <p:circle/>
      </p:transition>
    </mc:Choice>
    <mc:Fallback>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Effect transition="in" filter="circle(in)">
                                      <p:cBhvr>
                                        <p:cTn id="55" dur="2000"/>
                                        <p:tgtEl>
                                          <p:spTgt spid="30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076"/>
                                        </p:tgtEl>
                                        <p:attrNameLst>
                                          <p:attrName>style.visibility</p:attrName>
                                        </p:attrNameLst>
                                      </p:cBhvr>
                                      <p:to>
                                        <p:strVal val="visible"/>
                                      </p:to>
                                    </p:set>
                                    <p:animEffect transition="in" filter="wipe(down)">
                                      <p:cBhvr>
                                        <p:cTn id="6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D8ED-D6B4-4769-902F-E46AEE17EE83}"/>
              </a:ext>
            </a:extLst>
          </p:cNvPr>
          <p:cNvSpPr>
            <a:spLocks noGrp="1"/>
          </p:cNvSpPr>
          <p:nvPr>
            <p:ph type="title"/>
          </p:nvPr>
        </p:nvSpPr>
        <p:spPr/>
        <p:txBody>
          <a:bodyPr/>
          <a:lstStyle/>
          <a:p>
            <a:r>
              <a:rPr lang="en-US" dirty="0"/>
              <a:t>The Nursery</a:t>
            </a:r>
          </a:p>
        </p:txBody>
      </p:sp>
      <p:sp>
        <p:nvSpPr>
          <p:cNvPr id="3" name="Content Placeholder 2">
            <a:extLst>
              <a:ext uri="{FF2B5EF4-FFF2-40B4-BE49-F238E27FC236}">
                <a16:creationId xmlns:a16="http://schemas.microsoft.com/office/drawing/2014/main" id="{1AE6F70E-4BB3-4BE9-A59D-13148DE9D1C4}"/>
              </a:ext>
            </a:extLst>
          </p:cNvPr>
          <p:cNvSpPr>
            <a:spLocks noGrp="1"/>
          </p:cNvSpPr>
          <p:nvPr>
            <p:ph idx="1"/>
          </p:nvPr>
        </p:nvSpPr>
        <p:spPr>
          <a:xfrm>
            <a:off x="838200" y="1825625"/>
            <a:ext cx="10515600" cy="1325563"/>
          </a:xfrm>
        </p:spPr>
        <p:txBody>
          <a:bodyPr>
            <a:normAutofit lnSpcReduction="10000"/>
          </a:bodyPr>
          <a:lstStyle/>
          <a:p>
            <a:r>
              <a:rPr lang="en-US" sz="2400" dirty="0"/>
              <a:t>Comfortable and snug little beds for all kinds of pets </a:t>
            </a:r>
          </a:p>
          <a:p>
            <a:r>
              <a:rPr lang="en-US" sz="2400" dirty="0"/>
              <a:t>Indoor playing zones</a:t>
            </a:r>
          </a:p>
          <a:p>
            <a:r>
              <a:rPr lang="en-US" sz="2400" dirty="0"/>
              <a:t>Gives pets a little time to doze off after a long playing session</a:t>
            </a:r>
          </a:p>
          <a:p>
            <a:endParaRPr lang="en-US" dirty="0"/>
          </a:p>
          <a:p>
            <a:pPr marL="0" indent="0">
              <a:buNone/>
            </a:pPr>
            <a:endParaRPr lang="en-US" dirty="0"/>
          </a:p>
        </p:txBody>
      </p:sp>
      <p:sp>
        <p:nvSpPr>
          <p:cNvPr id="5" name="TextBox 4">
            <a:extLst>
              <a:ext uri="{FF2B5EF4-FFF2-40B4-BE49-F238E27FC236}">
                <a16:creationId xmlns:a16="http://schemas.microsoft.com/office/drawing/2014/main" id="{FA6C36D3-57A5-4D6B-B156-E2C6444B1B77}"/>
              </a:ext>
            </a:extLst>
          </p:cNvPr>
          <p:cNvSpPr txBox="1"/>
          <p:nvPr/>
        </p:nvSpPr>
        <p:spPr>
          <a:xfrm>
            <a:off x="838200" y="3706813"/>
            <a:ext cx="4002156" cy="769441"/>
          </a:xfrm>
          <a:prstGeom prst="rect">
            <a:avLst/>
          </a:prstGeom>
          <a:noFill/>
        </p:spPr>
        <p:txBody>
          <a:bodyPr wrap="square" rtlCol="0">
            <a:spAutoFit/>
          </a:bodyPr>
          <a:lstStyle/>
          <a:p>
            <a:r>
              <a:rPr lang="en-US" sz="4400" dirty="0">
                <a:latin typeface="+mj-lt"/>
              </a:rPr>
              <a:t>The</a:t>
            </a:r>
            <a:r>
              <a:rPr lang="en-US" sz="3200" dirty="0">
                <a:latin typeface="+mj-lt"/>
              </a:rPr>
              <a:t> </a:t>
            </a:r>
            <a:r>
              <a:rPr lang="en-US" sz="4400" dirty="0">
                <a:latin typeface="+mj-lt"/>
              </a:rPr>
              <a:t>Playground</a:t>
            </a:r>
            <a:endParaRPr lang="en-US" sz="3200" dirty="0">
              <a:latin typeface="+mj-lt"/>
            </a:endParaRPr>
          </a:p>
        </p:txBody>
      </p:sp>
      <p:sp>
        <p:nvSpPr>
          <p:cNvPr id="7" name="TextBox 6">
            <a:extLst>
              <a:ext uri="{FF2B5EF4-FFF2-40B4-BE49-F238E27FC236}">
                <a16:creationId xmlns:a16="http://schemas.microsoft.com/office/drawing/2014/main" id="{30AA7A5A-5D06-4186-8511-0208415E974E}"/>
              </a:ext>
            </a:extLst>
          </p:cNvPr>
          <p:cNvSpPr txBox="1"/>
          <p:nvPr/>
        </p:nvSpPr>
        <p:spPr>
          <a:xfrm>
            <a:off x="2080591" y="4823791"/>
            <a:ext cx="7447722"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Has a mini obstacle course </a:t>
            </a:r>
          </a:p>
          <a:p>
            <a:pPr marL="285750" indent="-285750">
              <a:buFont typeface="Arial" panose="020B0604020202020204" pitchFamily="34" charset="0"/>
              <a:buChar char="•"/>
            </a:pPr>
            <a:r>
              <a:rPr lang="en-US" sz="2200" dirty="0"/>
              <a:t>Has an attachable wheel for hamsters</a:t>
            </a:r>
          </a:p>
          <a:p>
            <a:pPr marL="285750" indent="-285750">
              <a:buFont typeface="Arial" panose="020B0604020202020204" pitchFamily="34" charset="0"/>
              <a:buChar char="•"/>
            </a:pPr>
            <a:r>
              <a:rPr lang="en-US" sz="2200" dirty="0"/>
              <a:t>Has different fun slides </a:t>
            </a:r>
          </a:p>
        </p:txBody>
      </p:sp>
      <p:pic>
        <p:nvPicPr>
          <p:cNvPr id="4098" name="Picture 2" descr="Premium Vector | Cute dog cartoon sleeping on a pillow vector cartoon  illustration cartoon clipart">
            <a:extLst>
              <a:ext uri="{FF2B5EF4-FFF2-40B4-BE49-F238E27FC236}">
                <a16:creationId xmlns:a16="http://schemas.microsoft.com/office/drawing/2014/main" id="{A1652E58-6531-40DF-B161-1E6E0B192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313" y="1033414"/>
            <a:ext cx="2117774" cy="21177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og Playground Flat Vector Illustration. People With Dogs Cartoon  Characters. Man And Woman Playing With Pets In Park. Domestic Animals  Training. Outdoors Activity, Tricks, Equipment Royalty Free SVG, Cliparts,  Vectors, And Stock">
            <a:extLst>
              <a:ext uri="{FF2B5EF4-FFF2-40B4-BE49-F238E27FC236}">
                <a16:creationId xmlns:a16="http://schemas.microsoft.com/office/drawing/2014/main" id="{81EC43CA-1CB6-41EF-AAFA-A50C3DA7322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1" b="100000" l="0" r="99231">
                        <a14:foregroundMark x1="29692" y1="60669" x2="29692" y2="60669"/>
                        <a14:foregroundMark x1="31615" y1="61707" x2="31615" y2="61707"/>
                        <a14:foregroundMark x1="31615" y1="61707" x2="31615" y2="61707"/>
                        <a14:foregroundMark x1="14692" y1="61361" x2="14692" y2="61361"/>
                        <a14:foregroundMark x1="15231" y1="56171" x2="15231" y2="56171"/>
                        <a14:foregroundMark x1="16692" y1="57670" x2="16692" y2="57670"/>
                        <a14:foregroundMark x1="14692" y1="54556" x2="14692" y2="54556"/>
                        <a14:foregroundMark x1="18077" y1="52941" x2="18077" y2="52941"/>
                        <a14:foregroundMark x1="17000" y1="48212" x2="17000" y2="48212"/>
                        <a14:foregroundMark x1="19615" y1="44060" x2="19615" y2="44060"/>
                        <a14:foregroundMark x1="16692" y1="41869" x2="16692" y2="41869"/>
                        <a14:backgroundMark x1="62692" y1="23183" x2="62692" y2="23183"/>
                        <a14:backgroundMark x1="22077" y1="29988" x2="22077" y2="29988"/>
                        <a14:backgroundMark x1="38462" y1="21107" x2="38462" y2="21107"/>
                        <a14:backgroundMark x1="52538" y1="33218" x2="52538" y2="33218"/>
                        <a14:backgroundMark x1="55692" y1="38524" x2="55692" y2="38524"/>
                        <a14:backgroundMark x1="52692" y1="41407" x2="52692" y2="41407"/>
                        <a14:backgroundMark x1="51615" y1="38408" x2="51615" y2="38408"/>
                        <a14:backgroundMark x1="39154" y1="28489" x2="39154" y2="28489"/>
                        <a14:backgroundMark x1="93615" y1="52941" x2="93615" y2="52941"/>
                      </a14:backgroundRemoval>
                    </a14:imgEffect>
                  </a14:imgLayer>
                </a14:imgProps>
              </a:ext>
              <a:ext uri="{28A0092B-C50C-407E-A947-70E740481C1C}">
                <a14:useLocalDpi xmlns:a14="http://schemas.microsoft.com/office/drawing/2010/main" val="0"/>
              </a:ext>
            </a:extLst>
          </a:blip>
          <a:srcRect/>
          <a:stretch>
            <a:fillRect/>
          </a:stretch>
        </p:blipFill>
        <p:spPr bwMode="auto">
          <a:xfrm>
            <a:off x="7636243" y="2999121"/>
            <a:ext cx="4236890" cy="282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39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000">
        <p15:prstTrans prst="prestig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ppt_w</p:attrName>
                                        </p:attrNameLst>
                                      </p:cBhvr>
                                      <p:tavLst>
                                        <p:tav tm="0" fmla="#ppt_w*sin(2.5*pi*$)">
                                          <p:val>
                                            <p:fltVal val="0"/>
                                          </p:val>
                                        </p:tav>
                                        <p:tav tm="100000">
                                          <p:val>
                                            <p:fltVal val="1"/>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Effect transition="in" filter="fade">
                                      <p:cBhvr>
                                        <p:cTn id="43" dur="2000"/>
                                        <p:tgtEl>
                                          <p:spTgt spid="4098"/>
                                        </p:tgtEl>
                                      </p:cBhvr>
                                    </p:animEffect>
                                    <p:anim calcmode="lin" valueType="num">
                                      <p:cBhvr>
                                        <p:cTn id="44" dur="2000" fill="hold"/>
                                        <p:tgtEl>
                                          <p:spTgt spid="4098"/>
                                        </p:tgtEl>
                                        <p:attrNameLst>
                                          <p:attrName>ppt_w</p:attrName>
                                        </p:attrNameLst>
                                      </p:cBhvr>
                                      <p:tavLst>
                                        <p:tav tm="0" fmla="#ppt_w*sin(2.5*pi*$)">
                                          <p:val>
                                            <p:fltVal val="0"/>
                                          </p:val>
                                        </p:tav>
                                        <p:tav tm="100000">
                                          <p:val>
                                            <p:fltVal val="1"/>
                                          </p:val>
                                        </p:tav>
                                      </p:tavLst>
                                    </p:anim>
                                    <p:anim calcmode="lin" valueType="num">
                                      <p:cBhvr>
                                        <p:cTn id="45"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100"/>
                                        </p:tgtEl>
                                        <p:attrNameLst>
                                          <p:attrName>style.visibility</p:attrName>
                                        </p:attrNameLst>
                                      </p:cBhvr>
                                      <p:to>
                                        <p:strVal val="visible"/>
                                      </p:to>
                                    </p:set>
                                    <p:animEffect transition="in" filter="wipe(down)">
                                      <p:cBhvr>
                                        <p:cTn id="5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102F-83A9-422F-8C30-B36FDB68D046}"/>
              </a:ext>
            </a:extLst>
          </p:cNvPr>
          <p:cNvSpPr>
            <a:spLocks noGrp="1"/>
          </p:cNvSpPr>
          <p:nvPr>
            <p:ph type="title"/>
          </p:nvPr>
        </p:nvSpPr>
        <p:spPr/>
        <p:txBody>
          <a:bodyPr/>
          <a:lstStyle/>
          <a:p>
            <a:r>
              <a:rPr lang="en-US" dirty="0"/>
              <a:t>The Swimming Pool</a:t>
            </a:r>
          </a:p>
        </p:txBody>
      </p:sp>
      <p:sp>
        <p:nvSpPr>
          <p:cNvPr id="3" name="Content Placeholder 2">
            <a:extLst>
              <a:ext uri="{FF2B5EF4-FFF2-40B4-BE49-F238E27FC236}">
                <a16:creationId xmlns:a16="http://schemas.microsoft.com/office/drawing/2014/main" id="{49502A88-D8AA-4DBB-8149-EBCF0AE2C664}"/>
              </a:ext>
            </a:extLst>
          </p:cNvPr>
          <p:cNvSpPr>
            <a:spLocks noGrp="1"/>
          </p:cNvSpPr>
          <p:nvPr>
            <p:ph idx="1"/>
          </p:nvPr>
        </p:nvSpPr>
        <p:spPr>
          <a:xfrm>
            <a:off x="838200" y="1825625"/>
            <a:ext cx="10515600" cy="1603375"/>
          </a:xfrm>
        </p:spPr>
        <p:txBody>
          <a:bodyPr>
            <a:normAutofit/>
          </a:bodyPr>
          <a:lstStyle/>
          <a:p>
            <a:r>
              <a:rPr lang="en-US" sz="2200" dirty="0"/>
              <a:t>Stunning and breath-taking views for pets to enjoy while relaxing</a:t>
            </a:r>
          </a:p>
          <a:p>
            <a:r>
              <a:rPr lang="en-US" sz="2200" dirty="0"/>
              <a:t>Shallow enough pool for all kinds of pets </a:t>
            </a:r>
          </a:p>
          <a:p>
            <a:endParaRPr lang="en-US" dirty="0"/>
          </a:p>
        </p:txBody>
      </p:sp>
      <p:sp>
        <p:nvSpPr>
          <p:cNvPr id="5" name="TextBox 4">
            <a:extLst>
              <a:ext uri="{FF2B5EF4-FFF2-40B4-BE49-F238E27FC236}">
                <a16:creationId xmlns:a16="http://schemas.microsoft.com/office/drawing/2014/main" id="{EC339328-A182-46B5-9DD2-52780FEF2762}"/>
              </a:ext>
            </a:extLst>
          </p:cNvPr>
          <p:cNvSpPr txBox="1"/>
          <p:nvPr/>
        </p:nvSpPr>
        <p:spPr>
          <a:xfrm>
            <a:off x="838200" y="3429000"/>
            <a:ext cx="4717774" cy="830997"/>
          </a:xfrm>
          <a:prstGeom prst="rect">
            <a:avLst/>
          </a:prstGeom>
          <a:noFill/>
        </p:spPr>
        <p:txBody>
          <a:bodyPr wrap="square" rtlCol="0">
            <a:spAutoFit/>
          </a:bodyPr>
          <a:lstStyle/>
          <a:p>
            <a:r>
              <a:rPr lang="en-US" sz="4800" dirty="0">
                <a:latin typeface="+mj-lt"/>
              </a:rPr>
              <a:t>The Dining area</a:t>
            </a:r>
          </a:p>
        </p:txBody>
      </p:sp>
      <p:sp>
        <p:nvSpPr>
          <p:cNvPr id="6" name="TextBox 5">
            <a:extLst>
              <a:ext uri="{FF2B5EF4-FFF2-40B4-BE49-F238E27FC236}">
                <a16:creationId xmlns:a16="http://schemas.microsoft.com/office/drawing/2014/main" id="{A26DE7A6-B2E0-4927-8987-E7A1913E3E9F}"/>
              </a:ext>
            </a:extLst>
          </p:cNvPr>
          <p:cNvSpPr txBox="1"/>
          <p:nvPr/>
        </p:nvSpPr>
        <p:spPr>
          <a:xfrm>
            <a:off x="1139687" y="4430115"/>
            <a:ext cx="6520070"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t>A wide variety of scrumptious and delicious foods for pets</a:t>
            </a:r>
          </a:p>
          <a:p>
            <a:pPr marL="285750" indent="-285750">
              <a:buFont typeface="Arial" panose="020B0604020202020204" pitchFamily="34" charset="0"/>
              <a:buChar char="•"/>
            </a:pPr>
            <a:r>
              <a:rPr lang="en-US" sz="2200" dirty="0"/>
              <a:t> Helps pets develop healthy eating habits</a:t>
            </a:r>
          </a:p>
          <a:p>
            <a:pPr marL="285750" indent="-285750">
              <a:buFont typeface="Arial" panose="020B0604020202020204" pitchFamily="34" charset="0"/>
              <a:buChar char="•"/>
            </a:pPr>
            <a:r>
              <a:rPr lang="en-US" sz="2200" dirty="0"/>
              <a:t>Comfy seating area suitable for pets</a:t>
            </a:r>
          </a:p>
        </p:txBody>
      </p:sp>
      <p:pic>
        <p:nvPicPr>
          <p:cNvPr id="5122" name="Picture 2" descr="Dogs Swimming In Water Or Pool Stock Illustration - Download Image Now - Dog,  Swimming Pool, Swimming - iStock">
            <a:extLst>
              <a:ext uri="{FF2B5EF4-FFF2-40B4-BE49-F238E27FC236}">
                <a16:creationId xmlns:a16="http://schemas.microsoft.com/office/drawing/2014/main" id="{A24693D0-C9DB-46A6-934D-B0C6D5C9D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954" y="810576"/>
            <a:ext cx="2655570" cy="217745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ining with pet Vector Art Stock Images | Depositphotos">
            <a:extLst>
              <a:ext uri="{FF2B5EF4-FFF2-40B4-BE49-F238E27FC236}">
                <a16:creationId xmlns:a16="http://schemas.microsoft.com/office/drawing/2014/main" id="{0BB91C39-8DD0-4AE8-9174-4B47985C132E}"/>
              </a:ext>
            </a:extLst>
          </p:cNvPr>
          <p:cNvSpPr>
            <a:spLocks noChangeAspect="1" noChangeArrowheads="1"/>
          </p:cNvSpPr>
          <p:nvPr/>
        </p:nvSpPr>
        <p:spPr bwMode="auto">
          <a:xfrm>
            <a:off x="59436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231 Pet Friendly Restaurant Stock Vector Illustration and Royalty Free Pet  Friendly Restaurant Clipart">
            <a:extLst>
              <a:ext uri="{FF2B5EF4-FFF2-40B4-BE49-F238E27FC236}">
                <a16:creationId xmlns:a16="http://schemas.microsoft.com/office/drawing/2014/main" id="{A8939630-471B-4D1B-B7B3-FBE9D3793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924" y="4259997"/>
            <a:ext cx="2991876"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028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7000">
        <p15:prstTrans prst="fractur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barn(inVertical)">
                                      <p:cBhvr>
                                        <p:cTn id="35" dur="500"/>
                                        <p:tgtEl>
                                          <p:spTgt spid="512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51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50A8-C254-443B-B54D-46A486200C06}"/>
              </a:ext>
            </a:extLst>
          </p:cNvPr>
          <p:cNvSpPr>
            <a:spLocks noGrp="1"/>
          </p:cNvSpPr>
          <p:nvPr>
            <p:ph type="title"/>
          </p:nvPr>
        </p:nvSpPr>
        <p:spPr/>
        <p:txBody>
          <a:bodyPr/>
          <a:lstStyle/>
          <a:p>
            <a:r>
              <a:rPr lang="en-US" dirty="0"/>
              <a:t>Capital and finance</a:t>
            </a:r>
          </a:p>
        </p:txBody>
      </p:sp>
      <p:sp>
        <p:nvSpPr>
          <p:cNvPr id="3" name="Content Placeholder 2">
            <a:extLst>
              <a:ext uri="{FF2B5EF4-FFF2-40B4-BE49-F238E27FC236}">
                <a16:creationId xmlns:a16="http://schemas.microsoft.com/office/drawing/2014/main" id="{90EA101A-92A8-432E-BA7C-A05E0099D891}"/>
              </a:ext>
            </a:extLst>
          </p:cNvPr>
          <p:cNvSpPr>
            <a:spLocks noGrp="1"/>
          </p:cNvSpPr>
          <p:nvPr>
            <p:ph idx="1"/>
          </p:nvPr>
        </p:nvSpPr>
        <p:spPr>
          <a:xfrm>
            <a:off x="838200" y="1825625"/>
            <a:ext cx="10515600" cy="3249958"/>
          </a:xfrm>
        </p:spPr>
        <p:txBody>
          <a:bodyPr>
            <a:normAutofit/>
          </a:bodyPr>
          <a:lstStyle/>
          <a:p>
            <a:pPr marL="0" indent="0">
              <a:buNone/>
            </a:pPr>
            <a:r>
              <a:rPr lang="en-US" dirty="0"/>
              <a:t>I will finance my business through a support grant from the government as this business is very important to Jordan’s economy because it helps people who are unemployed as we need lots of caretakers and vets.</a:t>
            </a:r>
          </a:p>
          <a:p>
            <a:pPr marL="0" indent="0">
              <a:buNone/>
            </a:pPr>
            <a:endParaRPr lang="en-US" dirty="0"/>
          </a:p>
        </p:txBody>
      </p:sp>
      <p:pic>
        <p:nvPicPr>
          <p:cNvPr id="6146" name="Picture 2" descr="Money Cartoon PNG Transparent Images Free Download | Vector Files | Pngtree">
            <a:extLst>
              <a:ext uri="{FF2B5EF4-FFF2-40B4-BE49-F238E27FC236}">
                <a16:creationId xmlns:a16="http://schemas.microsoft.com/office/drawing/2014/main" id="{41A23713-6529-4D71-A659-D4C69E4B28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4000" r="95833"/>
                    </a14:imgEffect>
                  </a14:imgLayer>
                </a14:imgProps>
              </a:ext>
              <a:ext uri="{28A0092B-C50C-407E-A947-70E740481C1C}">
                <a14:useLocalDpi xmlns:a14="http://schemas.microsoft.com/office/drawing/2010/main" val="0"/>
              </a:ext>
            </a:extLst>
          </a:blip>
          <a:srcRect/>
          <a:stretch>
            <a:fillRect/>
          </a:stretch>
        </p:blipFill>
        <p:spPr bwMode="auto">
          <a:xfrm>
            <a:off x="3356112" y="2822713"/>
            <a:ext cx="4035287" cy="40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72265"/>
      </p:ext>
    </p:extLst>
  </p:cSld>
  <p:clrMapOvr>
    <a:masterClrMapping/>
  </p:clrMapOvr>
  <mc:AlternateContent xmlns:mc="http://schemas.openxmlformats.org/markup-compatibility/2006">
    <mc:Choice xmlns:p14="http://schemas.microsoft.com/office/powerpoint/2010/main" Requires="p14">
      <p:transition spd="slow" p14:dur="1250" advTm="4000">
        <p14:flip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Vertical)">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C87-4E65-487E-90F6-B32CD7788A28}"/>
              </a:ext>
            </a:extLst>
          </p:cNvPr>
          <p:cNvSpPr>
            <a:spLocks noGrp="1"/>
          </p:cNvSpPr>
          <p:nvPr>
            <p:ph type="title"/>
          </p:nvPr>
        </p:nvSpPr>
        <p:spPr>
          <a:xfrm>
            <a:off x="838200" y="365125"/>
            <a:ext cx="10515600" cy="1172127"/>
          </a:xfrm>
        </p:spPr>
        <p:txBody>
          <a:bodyPr>
            <a:normAutofit fontScale="90000"/>
          </a:bodyPr>
          <a:lstStyle/>
          <a:p>
            <a:r>
              <a:rPr lang="en-US" sz="4900" dirty="0"/>
              <a:t>Cost and Profit</a:t>
            </a:r>
            <a:br>
              <a:rPr lang="en-US" dirty="0"/>
            </a:br>
            <a:endParaRPr lang="en-US" dirty="0"/>
          </a:p>
        </p:txBody>
      </p:sp>
      <p:sp>
        <p:nvSpPr>
          <p:cNvPr id="3" name="Content Placeholder 2">
            <a:extLst>
              <a:ext uri="{FF2B5EF4-FFF2-40B4-BE49-F238E27FC236}">
                <a16:creationId xmlns:a16="http://schemas.microsoft.com/office/drawing/2014/main" id="{BAB7D9C6-CD3B-43AC-B9CB-E919B3219F05}"/>
              </a:ext>
            </a:extLst>
          </p:cNvPr>
          <p:cNvSpPr>
            <a:spLocks noGrp="1"/>
          </p:cNvSpPr>
          <p:nvPr>
            <p:ph idx="1"/>
          </p:nvPr>
        </p:nvSpPr>
        <p:spPr/>
        <p:txBody>
          <a:bodyPr>
            <a:normAutofit/>
          </a:bodyPr>
          <a:lstStyle/>
          <a:p>
            <a:pPr marL="0" indent="0">
              <a:buNone/>
            </a:pPr>
            <a:r>
              <a:rPr lang="en-US" dirty="0"/>
              <a:t>6 JDs per night stay per pet</a:t>
            </a:r>
          </a:p>
          <a:p>
            <a:pPr marL="0" indent="0">
              <a:buNone/>
            </a:pPr>
            <a:r>
              <a:rPr lang="en-US" dirty="0"/>
              <a:t>Facility capacity 200 pets</a:t>
            </a:r>
          </a:p>
          <a:p>
            <a:pPr marL="0" indent="0">
              <a:buNone/>
            </a:pPr>
            <a:r>
              <a:rPr lang="en-US" dirty="0"/>
              <a:t>Working days 300</a:t>
            </a:r>
          </a:p>
          <a:p>
            <a:pPr marL="0" indent="0">
              <a:buNone/>
            </a:pPr>
            <a:r>
              <a:rPr lang="en-US" dirty="0"/>
              <a:t>Estimated stay income per year 6x200x300 = 360,000 JDs</a:t>
            </a:r>
          </a:p>
          <a:p>
            <a:pPr marL="0" indent="0">
              <a:buNone/>
            </a:pPr>
            <a:r>
              <a:rPr lang="en-US" dirty="0"/>
              <a:t>Estimated cost from pet surgeries and other services = 100,000s</a:t>
            </a:r>
          </a:p>
          <a:p>
            <a:pPr marL="0" indent="0">
              <a:buNone/>
            </a:pPr>
            <a:r>
              <a:rPr lang="en-US" dirty="0"/>
              <a:t>Total income 460,000 JDs</a:t>
            </a:r>
          </a:p>
          <a:p>
            <a:pPr marL="0" indent="0">
              <a:buNone/>
            </a:pPr>
            <a:r>
              <a:rPr lang="en-US" dirty="0"/>
              <a:t>Total expenses including salaries, equipment and bills 300,000 JD</a:t>
            </a:r>
          </a:p>
          <a:p>
            <a:pPr marL="0" indent="0">
              <a:buNone/>
            </a:pPr>
            <a:r>
              <a:rPr lang="en-US" dirty="0"/>
              <a:t>Net profit : 460000 – 300000 = 160000 JD</a:t>
            </a:r>
          </a:p>
          <a:p>
            <a:pPr marL="0" indent="0">
              <a:buNone/>
            </a:pPr>
            <a:endParaRPr lang="en-US" dirty="0"/>
          </a:p>
          <a:p>
            <a:endParaRPr lang="en-US" dirty="0"/>
          </a:p>
        </p:txBody>
      </p:sp>
    </p:spTree>
    <p:extLst>
      <p:ext uri="{BB962C8B-B14F-4D97-AF65-F5344CB8AC3E}">
        <p14:creationId xmlns:p14="http://schemas.microsoft.com/office/powerpoint/2010/main" val="1887093587"/>
      </p:ext>
    </p:extLst>
  </p:cSld>
  <p:clrMapOvr>
    <a:masterClrMapping/>
  </p:clrMapOvr>
  <mc:AlternateContent xmlns:mc="http://schemas.openxmlformats.org/markup-compatibility/2006">
    <mc:Choice xmlns:p14="http://schemas.microsoft.com/office/powerpoint/2010/main" Requires="p14">
      <p:transition spd="slow" p14:dur="1500" advTm="4000">
        <p:split orient="vert"/>
      </p:transition>
    </mc:Choice>
    <mc:Fallback>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4"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9087-824B-4EE9-A908-6F4DA0D4053C}"/>
              </a:ext>
            </a:extLst>
          </p:cNvPr>
          <p:cNvSpPr>
            <a:spLocks noGrp="1"/>
          </p:cNvSpPr>
          <p:nvPr>
            <p:ph type="title"/>
          </p:nvPr>
        </p:nvSpPr>
        <p:spPr>
          <a:xfrm>
            <a:off x="626165" y="0"/>
            <a:ext cx="10515600" cy="1325563"/>
          </a:xfrm>
        </p:spPr>
        <p:txBody>
          <a:bodyPr/>
          <a:lstStyle/>
          <a:p>
            <a:r>
              <a:rPr lang="en-US" dirty="0"/>
              <a:t>Owner’s Details</a:t>
            </a:r>
          </a:p>
        </p:txBody>
      </p:sp>
      <p:sp>
        <p:nvSpPr>
          <p:cNvPr id="3" name="Content Placeholder 2">
            <a:extLst>
              <a:ext uri="{FF2B5EF4-FFF2-40B4-BE49-F238E27FC236}">
                <a16:creationId xmlns:a16="http://schemas.microsoft.com/office/drawing/2014/main" id="{7B09CEC2-A2B5-445C-9ED9-059357C9164A}"/>
              </a:ext>
            </a:extLst>
          </p:cNvPr>
          <p:cNvSpPr>
            <a:spLocks noGrp="1"/>
          </p:cNvSpPr>
          <p:nvPr>
            <p:ph idx="1"/>
          </p:nvPr>
        </p:nvSpPr>
        <p:spPr>
          <a:xfrm>
            <a:off x="626165" y="1067801"/>
            <a:ext cx="10515600" cy="4351338"/>
          </a:xfrm>
        </p:spPr>
        <p:txBody>
          <a:bodyPr>
            <a:noAutofit/>
          </a:bodyPr>
          <a:lstStyle/>
          <a:p>
            <a:pPr marL="0" indent="0">
              <a:buNone/>
            </a:pPr>
            <a:r>
              <a:rPr lang="en-US" dirty="0"/>
              <a:t>Business owner: Natali Nijmeh</a:t>
            </a:r>
          </a:p>
          <a:p>
            <a:pPr marL="0" indent="0">
              <a:buNone/>
            </a:pPr>
            <a:r>
              <a:rPr lang="en-US" dirty="0"/>
              <a:t>Date of birth: 3/10/2010</a:t>
            </a:r>
          </a:p>
          <a:p>
            <a:pPr marL="0" indent="0">
              <a:buNone/>
            </a:pPr>
            <a:r>
              <a:rPr lang="en-US" dirty="0"/>
              <a:t>Nationality: Jordanian</a:t>
            </a:r>
          </a:p>
          <a:p>
            <a:pPr marL="0" indent="0">
              <a:buNone/>
            </a:pPr>
            <a:r>
              <a:rPr lang="en-US" dirty="0"/>
              <a:t>Degree: Master’s in veterinary medicine</a:t>
            </a:r>
          </a:p>
          <a:p>
            <a:pPr marL="0" indent="0">
              <a:buNone/>
            </a:pPr>
            <a:r>
              <a:rPr lang="en-US" dirty="0"/>
              <a:t>Reasons why I want to open this business: Passionate about taking care of animals and I have great knowledge about it</a:t>
            </a:r>
          </a:p>
          <a:p>
            <a:pPr marL="0" indent="0">
              <a:buNone/>
            </a:pPr>
            <a:r>
              <a:rPr lang="en-US" dirty="0"/>
              <a:t>Partner: My brother Daud Nijmeh</a:t>
            </a:r>
          </a:p>
          <a:p>
            <a:pPr marL="0" indent="0">
              <a:buNone/>
            </a:pPr>
            <a:r>
              <a:rPr lang="en-US" dirty="0"/>
              <a:t>Date of birth: 5/11/2012</a:t>
            </a:r>
          </a:p>
          <a:p>
            <a:pPr marL="0" indent="0">
              <a:buNone/>
            </a:pPr>
            <a:r>
              <a:rPr lang="en-US" dirty="0"/>
              <a:t>Nationality: Jordanian</a:t>
            </a:r>
          </a:p>
          <a:p>
            <a:pPr marL="0" indent="0">
              <a:buNone/>
            </a:pPr>
            <a:r>
              <a:rPr lang="en-US" dirty="0"/>
              <a:t>Degree: Bachelor’s in business management</a:t>
            </a:r>
          </a:p>
          <a:p>
            <a:pPr marL="0" indent="0">
              <a:buNone/>
            </a:pPr>
            <a:r>
              <a:rPr lang="en-US" dirty="0"/>
              <a:t>Reasons why we are partners: We both are passionate about caring for animals</a:t>
            </a:r>
          </a:p>
        </p:txBody>
      </p:sp>
    </p:spTree>
    <p:extLst>
      <p:ext uri="{BB962C8B-B14F-4D97-AF65-F5344CB8AC3E}">
        <p14:creationId xmlns:p14="http://schemas.microsoft.com/office/powerpoint/2010/main" val="3289232089"/>
      </p:ext>
    </p:extLst>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3686</TotalTime>
  <Words>585</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Arabic Typesetting</vt:lpstr>
      <vt:lpstr>Arial</vt:lpstr>
      <vt:lpstr>Calibri</vt:lpstr>
      <vt:lpstr>Calibri Light</vt:lpstr>
      <vt:lpstr>Office Theme</vt:lpstr>
      <vt:lpstr>Pet Paradise Animal Shelter</vt:lpstr>
      <vt:lpstr>Business idea and name (Pet Paradise Animal Shelter)</vt:lpstr>
      <vt:lpstr>Customers, competitors and location</vt:lpstr>
      <vt:lpstr>The Vet</vt:lpstr>
      <vt:lpstr>The Nursery</vt:lpstr>
      <vt:lpstr>The Swimming Pool</vt:lpstr>
      <vt:lpstr>Capital and finance</vt:lpstr>
      <vt:lpstr>Cost and Profit </vt:lpstr>
      <vt:lpstr>Owner’s Details</vt:lpstr>
      <vt:lpstr>What we do with the money if Pet Paradise Animal Shelter was 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 Paradise Animal Shelter </dc:title>
  <dc:creator>Salem .D.S.Nijmeh</dc:creator>
  <cp:lastModifiedBy>Salem .D.S.Nijmeh</cp:lastModifiedBy>
  <cp:revision>55</cp:revision>
  <dcterms:created xsi:type="dcterms:W3CDTF">2023-03-06T14:37:06Z</dcterms:created>
  <dcterms:modified xsi:type="dcterms:W3CDTF">2023-03-10T22:12:44Z</dcterms:modified>
</cp:coreProperties>
</file>