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3" r:id="rId8"/>
    <p:sldId id="264" r:id="rId9"/>
    <p:sldId id="265" r:id="rId10"/>
    <p:sldId id="267" r:id="rId11"/>
    <p:sldId id="268" r:id="rId12"/>
    <p:sldId id="259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9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2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A4AFB99-0EAB-4182-AFF8-E214C82A68F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1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6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4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1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8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5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7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financial-growth-jpg" TargetMode="External"/><Relationship Id="rId7" Type="http://schemas.openxmlformats.org/officeDocument/2006/relationships/hyperlink" Target="https://flickr.com/photos/68751915@n05/6629012991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www.picpedia.org/post-it-note/b/business-loan.html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c/cost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tofigo.com/image-detail/10137/Profi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rtnership-connectedness-personal-526402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flickr.com/photos/jeepersmedia/14949366091" TargetMode="External"/><Relationship Id="rId7" Type="http://schemas.openxmlformats.org/officeDocument/2006/relationships/hyperlink" Target="http://www.journal4research.org/Neon-Light-Kits/172093-Car-LED-Strip-Light-4Pcs-Waterproof-Interior-Car-Lights-DC-5V-MultiColor-Underdash-Car-Lightin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journal4research.org/Steering-Covers/166693-Cool-in-Summer-VECH-Steering-Wheel-Cover-Universal-Car-Steering-Cover-Microfiber-Leather/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technofaq.org/posts/2020/04/new-car-tech-5-must-have-additions-for-your-old-c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hiyang_huang/1131928796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bangkok-traffic-jam-172606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24418/free-illustration-vector-target-objective-strategy" TargetMode="External"/><Relationship Id="rId2" Type="http://schemas.openxmlformats.org/officeDocument/2006/relationships/image" Target="../media/image8.0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-md.com/mercedes-benz-repair-open-house/" TargetMode="External"/><Relationship Id="rId7" Type="http://schemas.openxmlformats.org/officeDocument/2006/relationships/hyperlink" Target="http://technofaq.org/posts/2016/10/how-to-keep-your-car-running-in-top-conditio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technofaq.org/posts/2019/01/4-things-to-look-for-in-an-auto-repair-professional/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social-media-sites-for-business" TargetMode="External"/><Relationship Id="rId7" Type="http://schemas.openxmlformats.org/officeDocument/2006/relationships/hyperlink" Target="https://pixabay.com/en/tablet-icon-app-facebook-161646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vcbay.news/2020/12/22/top-social-media-managing-apps-to-help-your-business-grow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938FC-F9AD-46BA-9179-5F49D2FE0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Best Auto Craft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2C21BC-93F4-4B87-97E4-8410866D0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Plan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F51FA43-28C6-4C9B-B2F9-FC0FADC79B28}"/>
              </a:ext>
            </a:extLst>
          </p:cNvPr>
          <p:cNvSpPr txBox="1">
            <a:spLocks/>
          </p:cNvSpPr>
          <p:nvPr/>
        </p:nvSpPr>
        <p:spPr>
          <a:xfrm>
            <a:off x="9278831" y="5305886"/>
            <a:ext cx="2778338" cy="130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Hashem Abdul Razik</a:t>
            </a:r>
          </a:p>
          <a:p>
            <a:r>
              <a:rPr lang="en-US"/>
              <a:t>Grade 7  Section G</a:t>
            </a:r>
          </a:p>
          <a:p>
            <a:r>
              <a:rPr lang="en-US"/>
              <a:t>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5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84FE-04D3-429F-8C21-0D50CDA1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</a:t>
            </a:r>
            <a:br>
              <a:rPr lang="en-US" dirty="0"/>
            </a:br>
            <a:r>
              <a:rPr lang="en-US" sz="3600" b="1" dirty="0"/>
              <a:t>source of capital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9A10-99C0-4859-9D20-A3EE5630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/>
              <a:t>The source of capital for my business will be from family available saving as option one , were I might go for a loan option as second one if needed.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4DFA3-198C-4811-B473-C2E9796B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1001" y="218550"/>
            <a:ext cx="2617031" cy="1578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0EC18-8567-4003-87EB-C053EFB11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95035" y="3830854"/>
            <a:ext cx="3631131" cy="2420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1F00BB-BB91-4B90-A33A-6824802F0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79594" y="3797166"/>
            <a:ext cx="4116405" cy="24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4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84FE-04D3-429F-8C21-0D50CDA1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</a:t>
            </a:r>
            <a:br>
              <a:rPr lang="en-US" dirty="0"/>
            </a:br>
            <a:r>
              <a:rPr lang="en-US" sz="3600" b="1" dirty="0"/>
              <a:t>cost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9A10-99C0-4859-9D20-A3EE5630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Total costs includes cost of machinery and monthly running expenses.</a:t>
            </a:r>
          </a:p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r>
              <a:rPr lang="en-US" sz="2400" dirty="0"/>
              <a:t>Monthly running expenses include utilities, suppliers and other material providers bills which will cost around $550 per month, in addition to monthly rent which will cost around $ 800 per month, plus labor costs of around $ 1,200 per month, all totaling $ 2,550 per month.</a:t>
            </a:r>
          </a:p>
          <a:p>
            <a:pPr marL="0" indent="0" algn="just">
              <a:buNone/>
            </a:pPr>
            <a:r>
              <a:rPr lang="en-US" sz="2400" dirty="0"/>
              <a:t>I also need machinery and equipment which cost around $3,300 which will be paid for one time in the beginning of the project.</a:t>
            </a:r>
          </a:p>
          <a:p>
            <a:pPr marL="0" indent="0" algn="just">
              <a:buNone/>
            </a:pPr>
            <a:r>
              <a:rPr lang="en-US" sz="2400" dirty="0"/>
              <a:t>For the first year, the cost will equal $ 2,550 * 12 months + $ 3,300 = $ 33,900, which equals $ 2,825 per month.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BD509-B652-4CA2-BEA3-131FF49B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8353" y="284176"/>
            <a:ext cx="2689403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A0F3-87C9-458E-B519-9B01665A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 </a:t>
            </a:r>
            <a:br>
              <a:rPr lang="en-US" dirty="0"/>
            </a:br>
            <a:r>
              <a:rPr lang="en-US" sz="3600" b="1" dirty="0"/>
              <a:t>profit</a:t>
            </a:r>
            <a:endParaRPr lang="en-US" b="1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9D1AF44-6596-410A-ADF1-9745F91A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/>
              <a:t>Monthly sales includes:</a:t>
            </a:r>
          </a:p>
          <a:p>
            <a:pPr algn="just"/>
            <a:r>
              <a:rPr lang="en-US" sz="2800" dirty="0"/>
              <a:t>Estimated maintenance clients of 40 clients per week, 160 clients per month, each to be billed an average of $ 50, totaling $ 8,000 per month</a:t>
            </a:r>
          </a:p>
          <a:p>
            <a:pPr algn="just"/>
            <a:r>
              <a:rPr lang="en-US" sz="2800" dirty="0"/>
              <a:t>Estimated sales volume of accessories of $ 1,200 per month</a:t>
            </a:r>
          </a:p>
          <a:p>
            <a:pPr algn="just"/>
            <a:r>
              <a:rPr lang="en-US" sz="2800" dirty="0"/>
              <a:t>Total = $ 9,200 per month </a:t>
            </a:r>
          </a:p>
          <a:p>
            <a:pPr algn="just"/>
            <a:r>
              <a:rPr lang="en-US" sz="2800" dirty="0"/>
              <a:t>Our monthly profit in the first year = $ 9,200 - $ 2,825= $ 6,375 per month.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A2515A-9A05-4303-9397-9DDAC32F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81874" y="418930"/>
            <a:ext cx="171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A0F3-87C9-458E-B519-9B01665A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 details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9D1AF44-6596-410A-ADF1-9745F91A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The owners of business are </a:t>
            </a:r>
            <a:r>
              <a:rPr lang="en-US" sz="3200" dirty="0" err="1"/>
              <a:t>Razik’s</a:t>
            </a:r>
            <a:r>
              <a:rPr lang="en-US" sz="3200" dirty="0"/>
              <a:t> family ; </a:t>
            </a:r>
          </a:p>
          <a:p>
            <a:pPr marL="0" indent="0" algn="just">
              <a:buNone/>
            </a:pPr>
            <a:r>
              <a:rPr lang="en-US" sz="3200" dirty="0"/>
              <a:t>Hashem Abdul </a:t>
            </a:r>
            <a:r>
              <a:rPr lang="en-US" sz="3200" dirty="0" err="1"/>
              <a:t>Razik</a:t>
            </a:r>
            <a:r>
              <a:rPr lang="en-US" sz="3200" dirty="0"/>
              <a:t>, Maya Abdul </a:t>
            </a:r>
            <a:r>
              <a:rPr lang="en-US" sz="3200" dirty="0" err="1"/>
              <a:t>Razik</a:t>
            </a:r>
            <a:r>
              <a:rPr lang="en-US" sz="3200" dirty="0"/>
              <a:t> and Faris Abdul </a:t>
            </a:r>
            <a:r>
              <a:rPr lang="en-US" sz="3200" dirty="0" err="1"/>
              <a:t>Razik</a:t>
            </a:r>
            <a:r>
              <a:rPr lang="en-US" sz="3200" dirty="0"/>
              <a:t> as partners.</a:t>
            </a:r>
          </a:p>
          <a:p>
            <a:pPr marL="0" indent="0" algn="just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9EE8B-31C3-4392-B238-39C6A56B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4835" y="3408296"/>
            <a:ext cx="4482164" cy="31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A0F3-87C9-458E-B519-9B01665A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revenue tactics </a:t>
            </a:r>
            <a:r>
              <a:rPr lang="en-US"/>
              <a:t>and strategy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9D1AF44-6596-410A-ADF1-9745F91A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My plans for the money gained based on profitability of the business are directed towards the reinvestment in the business; maybe launching new services like car washing for example. </a:t>
            </a:r>
          </a:p>
          <a:p>
            <a:pPr marL="0" indent="0" algn="just">
              <a:buNone/>
            </a:pPr>
            <a:r>
              <a:rPr lang="en-US" sz="3200" dirty="0"/>
              <a:t>I would also invest in my learning, in order to maintain the standard and even go for higher one.</a:t>
            </a:r>
          </a:p>
          <a:p>
            <a:pPr marL="0" indent="0" algn="just">
              <a:buNone/>
            </a:pPr>
            <a:r>
              <a:rPr lang="en-US" sz="3200" dirty="0"/>
              <a:t>Donating will be always in my plans as well, since I’m a strong believer, were giving to others will always return back with more success and accomplishment.</a:t>
            </a:r>
          </a:p>
        </p:txBody>
      </p:sp>
    </p:spTree>
    <p:extLst>
      <p:ext uri="{BB962C8B-B14F-4D97-AF65-F5344CB8AC3E}">
        <p14:creationId xmlns:p14="http://schemas.microsoft.com/office/powerpoint/2010/main" val="144515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6B56-01D2-46DC-B4C0-016B8052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B7A1-DF20-469B-AB49-5651EE93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To open a car shop for providing maintenance services and selling vehicles accessories (goods), considering best quality and affordable prices.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036DE-8CEB-41D3-979B-1BECDEF3F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4699" y="3570480"/>
            <a:ext cx="3878543" cy="3078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ACAAD2-66BF-4EAD-9023-9EC799538277}"/>
              </a:ext>
            </a:extLst>
          </p:cNvPr>
          <p:cNvSpPr txBox="1"/>
          <p:nvPr/>
        </p:nvSpPr>
        <p:spPr>
          <a:xfrm>
            <a:off x="6053488" y="6078528"/>
            <a:ext cx="4690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3621AB-C964-4029-9F05-F9FF0F353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58494" y="4011056"/>
            <a:ext cx="2139419" cy="2161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F06DDE-D8D0-4766-9FA0-E694F58C1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255" y="4011055"/>
            <a:ext cx="2161295" cy="2161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A9031-4352-4C30-9170-1C6A61466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69309" y="4011057"/>
            <a:ext cx="2773391" cy="21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6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4178-407B-4FD0-B54E-BF1F65A1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people want to buy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FF64-7F1D-4809-89EA-099068E9E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Considering the increase in the numbers of vehicles  owned by people, there is a demand to have more car shops providing maintenance services and also accessories that are needed and trending.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02D82-038D-45F0-9747-C5B58D1A2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0080" y="4080881"/>
            <a:ext cx="3888691" cy="2529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4CF17-4A50-4A35-B71B-5557BBECBF2B}"/>
              </a:ext>
            </a:extLst>
          </p:cNvPr>
          <p:cNvSpPr txBox="1"/>
          <p:nvPr/>
        </p:nvSpPr>
        <p:spPr>
          <a:xfrm>
            <a:off x="1219200" y="6808239"/>
            <a:ext cx="45463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shiyang_huang/1131928796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C66C08-B598-4633-9F2E-9B3A5EF2C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74256" y="4083938"/>
            <a:ext cx="3888691" cy="25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4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F9FD-1C7D-4B1E-A495-CB423FCD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57F0-0B60-42C9-8A15-F94A01CA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Our objective is to provide high quality services and goods that will lead us to have the trust of our customers;  which will make us have more clients, gain profits then expand and grow moving forward.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4C93E-6DC4-43D0-982C-C7725BCE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5273" y="3715352"/>
            <a:ext cx="2304448" cy="23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60B9-57F8-421D-8F68-A047E4F5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7A3E-3CC9-4603-9475-E2DB3C8F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MISSION</a:t>
            </a:r>
          </a:p>
          <a:p>
            <a:pPr marL="0" indent="0" algn="just">
              <a:buNone/>
            </a:pPr>
            <a:r>
              <a:rPr lang="en-US" sz="3200" dirty="0"/>
              <a:t>Our mission is to provide unique and high quality services and goods.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b="1" dirty="0"/>
              <a:t>VISION</a:t>
            </a:r>
          </a:p>
          <a:p>
            <a:pPr marL="0" indent="0" algn="just">
              <a:buNone/>
            </a:pPr>
            <a:r>
              <a:rPr lang="en-US" sz="3200" dirty="0"/>
              <a:t>Our vision is to spread all over the country with opening more branches.</a:t>
            </a: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310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60B9-57F8-421D-8F68-A047E4F5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name (Company Name)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7A3E-3CC9-4603-9475-E2DB3C8F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I choose “</a:t>
            </a:r>
            <a:r>
              <a:rPr lang="en-US" sz="3200" b="1" dirty="0"/>
              <a:t>BEST AUTO CRAFT</a:t>
            </a:r>
            <a:r>
              <a:rPr lang="en-US" sz="3200" dirty="0"/>
              <a:t>” as a name for my business (company) since it is  describing the value and offer.</a:t>
            </a:r>
          </a:p>
          <a:p>
            <a:pPr algn="just"/>
            <a:r>
              <a:rPr lang="en-US" sz="3200" dirty="0"/>
              <a:t>Craft stands for an activity involving skill in making things by hands and we are highly skilled in our business and services we provide. </a:t>
            </a:r>
          </a:p>
          <a:p>
            <a:pPr algn="just"/>
            <a:r>
              <a:rPr lang="en-US" sz="3200" dirty="0"/>
              <a:t>The name is easy to pronounce, memorable and unique as well.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15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84EE-1A12-475A-A589-7B0C8434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market &amp;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B5CEF-5D24-469B-9F93-57FB3AAA8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Total population of our city is more than two million persons, including around 600,000 labor force with more than 200,000 cars owned by persons and companies. </a:t>
            </a:r>
          </a:p>
          <a:p>
            <a:pPr algn="just"/>
            <a:r>
              <a:rPr lang="en-US" sz="2800" dirty="0"/>
              <a:t>The average monthly income per person is estimated at $ 650. </a:t>
            </a:r>
          </a:p>
          <a:p>
            <a:pPr algn="just"/>
            <a:r>
              <a:rPr lang="en-US" sz="2800" dirty="0"/>
              <a:t>Knowing that in the city, there are 500 registered and operational car shops serving more than 200,000 cars , so each car shop has an average of 400 customers.</a:t>
            </a:r>
          </a:p>
          <a:p>
            <a:pPr algn="just"/>
            <a:r>
              <a:rPr lang="en-US" sz="2800" dirty="0"/>
              <a:t>Our target is to obtain a portion of the total estimated customers.</a:t>
            </a:r>
          </a:p>
        </p:txBody>
      </p:sp>
    </p:spTree>
    <p:extLst>
      <p:ext uri="{BB962C8B-B14F-4D97-AF65-F5344CB8AC3E}">
        <p14:creationId xmlns:p14="http://schemas.microsoft.com/office/powerpoint/2010/main" val="90822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7965-69D7-490C-9D6B-F3BB94A9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and competitors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FAE0-73D7-43B9-AAF3-D8565A61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781" y="2011680"/>
            <a:ext cx="9851218" cy="414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Our customers will be the car owners in the city (men and women).</a:t>
            </a:r>
          </a:p>
          <a:p>
            <a:pPr marL="0" indent="0" algn="just">
              <a:buNone/>
            </a:pPr>
            <a:r>
              <a:rPr lang="en-US" sz="3200" dirty="0"/>
              <a:t>Current competitors are 500 car shops, ranging from small to medium and large shops.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51AEF-8631-46A3-8865-FB0962E6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946" y="4086451"/>
            <a:ext cx="3438691" cy="229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F89A39-3E1B-47A1-8337-E029F78F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4307" y="4096413"/>
            <a:ext cx="3636058" cy="2272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81D4B9-ADB1-4189-9EFD-625BD8230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19365" y="4066861"/>
            <a:ext cx="3180051" cy="22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D15C-C1B0-4D37-949C-05669EA2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Location, marketing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81C1D-7BEA-4FD5-8885-F123272A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92936"/>
            <a:ext cx="10145266" cy="410735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Our shop needs to be opened in the center of the city to be reachable for all customers.</a:t>
            </a:r>
            <a:endParaRPr lang="en-US" sz="800" dirty="0"/>
          </a:p>
          <a:p>
            <a:pPr algn="just"/>
            <a:r>
              <a:rPr lang="en-US" sz="2400" dirty="0"/>
              <a:t>We will market our shop through printing brochures, Facebook , Instagram and other social media apps.</a:t>
            </a:r>
          </a:p>
          <a:p>
            <a:pPr algn="just"/>
            <a:r>
              <a:rPr lang="en-US" sz="2400" dirty="0"/>
              <a:t>Our goods will be available for supply in our physical shop and online as well; a specialized online service (application) will be available for customer to order the goods and/or to schedule and book a maintenance appointment as well.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F5FD4-8C04-45EA-AC9B-E3B45DA16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3742" y="4623104"/>
            <a:ext cx="3182434" cy="1989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3A9F7-7177-47AE-BE92-C6EE8A46C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02919" y="4621888"/>
            <a:ext cx="3051447" cy="199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CBF070-0777-4EBA-96E5-F47401FA9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16888" y="4623104"/>
            <a:ext cx="292608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6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535</TotalTime>
  <Words>775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Wingdings</vt:lpstr>
      <vt:lpstr>Banded</vt:lpstr>
      <vt:lpstr>Best Auto Craft </vt:lpstr>
      <vt:lpstr>idea</vt:lpstr>
      <vt:lpstr>Why people want to buy</vt:lpstr>
      <vt:lpstr>Objective</vt:lpstr>
      <vt:lpstr>Mission and vision</vt:lpstr>
      <vt:lpstr>Business name (Company Name)</vt:lpstr>
      <vt:lpstr>Targeted market &amp; Demographics</vt:lpstr>
      <vt:lpstr>Customers and competitors</vt:lpstr>
      <vt:lpstr>Location, marketing and supply</vt:lpstr>
      <vt:lpstr>Financial information source of capital</vt:lpstr>
      <vt:lpstr>Financial information cost</vt:lpstr>
      <vt:lpstr>Financial information  profit</vt:lpstr>
      <vt:lpstr>Owners details </vt:lpstr>
      <vt:lpstr> revenue tactics and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Gelato Italian food</dc:title>
  <dc:creator>Lina AlAdham</dc:creator>
  <cp:lastModifiedBy>Lina AlAdham</cp:lastModifiedBy>
  <cp:revision>52</cp:revision>
  <dcterms:created xsi:type="dcterms:W3CDTF">2023-03-10T11:55:46Z</dcterms:created>
  <dcterms:modified xsi:type="dcterms:W3CDTF">2023-03-10T20:50:49Z</dcterms:modified>
</cp:coreProperties>
</file>