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0" r:id="rId3"/>
    <p:sldId id="257" r:id="rId4"/>
    <p:sldId id="261" r:id="rId5"/>
    <p:sldId id="263" r:id="rId6"/>
    <p:sldId id="264" r:id="rId7"/>
    <p:sldId id="26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99" d="100"/>
          <a:sy n="99"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61AC56-ADE9-43DA-8333-051F791466E3}" type="datetimeFigureOut">
              <a:rPr lang="en-US" smtClean="0"/>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3CB7-F4CA-4C71-8FA9-59B636A72235}" type="slidenum">
              <a:rPr lang="en-US" smtClean="0"/>
              <a:t>‹#›</a:t>
            </a:fld>
            <a:endParaRPr lang="en-US"/>
          </a:p>
        </p:txBody>
      </p:sp>
    </p:spTree>
    <p:extLst>
      <p:ext uri="{BB962C8B-B14F-4D97-AF65-F5344CB8AC3E}">
        <p14:creationId xmlns:p14="http://schemas.microsoft.com/office/powerpoint/2010/main" val="4083985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1AC56-ADE9-43DA-8333-051F791466E3}" type="datetimeFigureOut">
              <a:rPr lang="en-US" smtClean="0"/>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3CB7-F4CA-4C71-8FA9-59B636A72235}" type="slidenum">
              <a:rPr lang="en-US" smtClean="0"/>
              <a:t>‹#›</a:t>
            </a:fld>
            <a:endParaRPr lang="en-US"/>
          </a:p>
        </p:txBody>
      </p:sp>
    </p:spTree>
    <p:extLst>
      <p:ext uri="{BB962C8B-B14F-4D97-AF65-F5344CB8AC3E}">
        <p14:creationId xmlns:p14="http://schemas.microsoft.com/office/powerpoint/2010/main" val="1773322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1AC56-ADE9-43DA-8333-051F791466E3}" type="datetimeFigureOut">
              <a:rPr lang="en-US" smtClean="0"/>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3CB7-F4CA-4C71-8FA9-59B636A72235}" type="slidenum">
              <a:rPr lang="en-US" smtClean="0"/>
              <a:t>‹#›</a:t>
            </a:fld>
            <a:endParaRPr lang="en-US"/>
          </a:p>
        </p:txBody>
      </p:sp>
    </p:spTree>
    <p:extLst>
      <p:ext uri="{BB962C8B-B14F-4D97-AF65-F5344CB8AC3E}">
        <p14:creationId xmlns:p14="http://schemas.microsoft.com/office/powerpoint/2010/main" val="134159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1AC56-ADE9-43DA-8333-051F791466E3}" type="datetimeFigureOut">
              <a:rPr lang="en-US" smtClean="0"/>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3CB7-F4CA-4C71-8FA9-59B636A72235}" type="slidenum">
              <a:rPr lang="en-US" smtClean="0"/>
              <a:t>‹#›</a:t>
            </a:fld>
            <a:endParaRPr lang="en-US"/>
          </a:p>
        </p:txBody>
      </p:sp>
    </p:spTree>
    <p:extLst>
      <p:ext uri="{BB962C8B-B14F-4D97-AF65-F5344CB8AC3E}">
        <p14:creationId xmlns:p14="http://schemas.microsoft.com/office/powerpoint/2010/main" val="81281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1AC56-ADE9-43DA-8333-051F791466E3}" type="datetimeFigureOut">
              <a:rPr lang="en-US" smtClean="0"/>
              <a:t>3/2/23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3CB7-F4CA-4C71-8FA9-59B636A72235}" type="slidenum">
              <a:rPr lang="en-US" smtClean="0"/>
              <a:t>‹#›</a:t>
            </a:fld>
            <a:endParaRPr lang="en-US"/>
          </a:p>
        </p:txBody>
      </p:sp>
    </p:spTree>
    <p:extLst>
      <p:ext uri="{BB962C8B-B14F-4D97-AF65-F5344CB8AC3E}">
        <p14:creationId xmlns:p14="http://schemas.microsoft.com/office/powerpoint/2010/main" val="254819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61AC56-ADE9-43DA-8333-051F791466E3}" type="datetimeFigureOut">
              <a:rPr lang="en-US" smtClean="0"/>
              <a:t>3/2/23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3CB7-F4CA-4C71-8FA9-59B636A72235}" type="slidenum">
              <a:rPr lang="en-US" smtClean="0"/>
              <a:t>‹#›</a:t>
            </a:fld>
            <a:endParaRPr lang="en-US"/>
          </a:p>
        </p:txBody>
      </p:sp>
    </p:spTree>
    <p:extLst>
      <p:ext uri="{BB962C8B-B14F-4D97-AF65-F5344CB8AC3E}">
        <p14:creationId xmlns:p14="http://schemas.microsoft.com/office/powerpoint/2010/main" val="421083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61AC56-ADE9-43DA-8333-051F791466E3}" type="datetimeFigureOut">
              <a:rPr lang="en-US" smtClean="0"/>
              <a:t>3/2/23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53CB7-F4CA-4C71-8FA9-59B636A72235}" type="slidenum">
              <a:rPr lang="en-US" smtClean="0"/>
              <a:t>‹#›</a:t>
            </a:fld>
            <a:endParaRPr lang="en-US"/>
          </a:p>
        </p:txBody>
      </p:sp>
    </p:spTree>
    <p:extLst>
      <p:ext uri="{BB962C8B-B14F-4D97-AF65-F5344CB8AC3E}">
        <p14:creationId xmlns:p14="http://schemas.microsoft.com/office/powerpoint/2010/main" val="1517809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61AC56-ADE9-43DA-8333-051F791466E3}" type="datetimeFigureOut">
              <a:rPr lang="en-US" smtClean="0"/>
              <a:t>3/2/23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53CB7-F4CA-4C71-8FA9-59B636A72235}" type="slidenum">
              <a:rPr lang="en-US" smtClean="0"/>
              <a:t>‹#›</a:t>
            </a:fld>
            <a:endParaRPr lang="en-US"/>
          </a:p>
        </p:txBody>
      </p:sp>
    </p:spTree>
    <p:extLst>
      <p:ext uri="{BB962C8B-B14F-4D97-AF65-F5344CB8AC3E}">
        <p14:creationId xmlns:p14="http://schemas.microsoft.com/office/powerpoint/2010/main" val="398967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1AC56-ADE9-43DA-8333-051F791466E3}" type="datetimeFigureOut">
              <a:rPr lang="en-US" smtClean="0"/>
              <a:t>3/2/23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53CB7-F4CA-4C71-8FA9-59B636A72235}" type="slidenum">
              <a:rPr lang="en-US" smtClean="0"/>
              <a:t>‹#›</a:t>
            </a:fld>
            <a:endParaRPr lang="en-US"/>
          </a:p>
        </p:txBody>
      </p:sp>
    </p:spTree>
    <p:extLst>
      <p:ext uri="{BB962C8B-B14F-4D97-AF65-F5344CB8AC3E}">
        <p14:creationId xmlns:p14="http://schemas.microsoft.com/office/powerpoint/2010/main" val="2685999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61AC56-ADE9-43DA-8333-051F791466E3}" type="datetimeFigureOut">
              <a:rPr lang="en-US" smtClean="0"/>
              <a:t>3/2/23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3CB7-F4CA-4C71-8FA9-59B636A72235}" type="slidenum">
              <a:rPr lang="en-US" smtClean="0"/>
              <a:t>‹#›</a:t>
            </a:fld>
            <a:endParaRPr lang="en-US"/>
          </a:p>
        </p:txBody>
      </p:sp>
    </p:spTree>
    <p:extLst>
      <p:ext uri="{BB962C8B-B14F-4D97-AF65-F5344CB8AC3E}">
        <p14:creationId xmlns:p14="http://schemas.microsoft.com/office/powerpoint/2010/main" val="180222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61AC56-ADE9-43DA-8333-051F791466E3}" type="datetimeFigureOut">
              <a:rPr lang="en-US" smtClean="0"/>
              <a:t>3/2/23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3CB7-F4CA-4C71-8FA9-59B636A72235}" type="slidenum">
              <a:rPr lang="en-US" smtClean="0"/>
              <a:t>‹#›</a:t>
            </a:fld>
            <a:endParaRPr lang="en-US"/>
          </a:p>
        </p:txBody>
      </p:sp>
    </p:spTree>
    <p:extLst>
      <p:ext uri="{BB962C8B-B14F-4D97-AF65-F5344CB8AC3E}">
        <p14:creationId xmlns:p14="http://schemas.microsoft.com/office/powerpoint/2010/main" val="65478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4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1AC56-ADE9-43DA-8333-051F791466E3}" type="datetimeFigureOut">
              <a:rPr lang="en-US" smtClean="0"/>
              <a:t>3/2/23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53CB7-F4CA-4C71-8FA9-59B636A72235}" type="slidenum">
              <a:rPr lang="en-US" smtClean="0"/>
              <a:t>‹#›</a:t>
            </a:fld>
            <a:endParaRPr lang="en-US"/>
          </a:p>
        </p:txBody>
      </p:sp>
    </p:spTree>
    <p:extLst>
      <p:ext uri="{BB962C8B-B14F-4D97-AF65-F5344CB8AC3E}">
        <p14:creationId xmlns:p14="http://schemas.microsoft.com/office/powerpoint/2010/main" val="35368851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Category:National_Orthodox_School,_Amman"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bubblingwitheleganceandgrace.com/how-to-find-the-right-gy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141761303@N08/37969912965"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yadvancefitness.com/7-benefits-of-a-gym-membership/" TargetMode="External"/><Relationship Id="rId2" Type="http://schemas.openxmlformats.org/officeDocument/2006/relationships/hyperlink" Target="https://environmental-conscience.com/joining-a-gym-pros-cons/" TargetMode="External"/><Relationship Id="rId1" Type="http://schemas.openxmlformats.org/officeDocument/2006/relationships/slideLayout" Target="../slideLayouts/slideLayout6.xml"/><Relationship Id="rId5" Type="http://schemas.openxmlformats.org/officeDocument/2006/relationships/hyperlink" Target="https://docs.google.com/forms/d/1QpLgoDAPD5KIzbDuaFRLPU6ptCJSxGF_mEsTtXok6eI/edit" TargetMode="External"/><Relationship Id="rId4" Type="http://schemas.openxmlformats.org/officeDocument/2006/relationships/hyperlink" Target="https://aperformance.co.uk/2019/09/20/the-benefits-of-training-facilities-in-schools-and-colleg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64785-AF46-31BF-9F01-3EA2C60992A9}"/>
              </a:ext>
            </a:extLst>
          </p:cNvPr>
          <p:cNvSpPr>
            <a:spLocks noGrp="1"/>
          </p:cNvSpPr>
          <p:nvPr>
            <p:ph type="ctrTitle"/>
          </p:nvPr>
        </p:nvSpPr>
        <p:spPr/>
        <p:txBody>
          <a:bodyPr/>
          <a:lstStyle/>
          <a:p>
            <a:r>
              <a:rPr lang="en-US" dirty="0"/>
              <a:t>How a gym benefits the NOS </a:t>
            </a:r>
          </a:p>
        </p:txBody>
      </p:sp>
      <p:sp>
        <p:nvSpPr>
          <p:cNvPr id="3" name="Subtitle 2">
            <a:extLst>
              <a:ext uri="{FF2B5EF4-FFF2-40B4-BE49-F238E27FC236}">
                <a16:creationId xmlns:a16="http://schemas.microsoft.com/office/drawing/2014/main" id="{1822B7EF-DF8E-36D8-27DA-8D920177AA16}"/>
              </a:ext>
            </a:extLst>
          </p:cNvPr>
          <p:cNvSpPr>
            <a:spLocks noGrp="1"/>
          </p:cNvSpPr>
          <p:nvPr>
            <p:ph type="subTitle" idx="1"/>
          </p:nvPr>
        </p:nvSpPr>
        <p:spPr/>
        <p:txBody>
          <a:bodyPr/>
          <a:lstStyle/>
          <a:p>
            <a:r>
              <a:rPr lang="en-US" dirty="0"/>
              <a:t>By :</a:t>
            </a:r>
          </a:p>
          <a:p>
            <a:r>
              <a:rPr lang="en-US" dirty="0"/>
              <a:t>Abdullatif Sabri Rbeihat / Raad Omar Azar / Odeh Saed Dababneh</a:t>
            </a:r>
          </a:p>
        </p:txBody>
      </p:sp>
    </p:spTree>
    <p:extLst>
      <p:ext uri="{BB962C8B-B14F-4D97-AF65-F5344CB8AC3E}">
        <p14:creationId xmlns:p14="http://schemas.microsoft.com/office/powerpoint/2010/main" val="888777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67461D-ACA1-8480-72CA-2EAE3E558B4C}"/>
              </a:ext>
            </a:extLst>
          </p:cNvPr>
          <p:cNvSpPr txBox="1"/>
          <p:nvPr/>
        </p:nvSpPr>
        <p:spPr>
          <a:xfrm>
            <a:off x="156694" y="3429000"/>
            <a:ext cx="7817476" cy="2800767"/>
          </a:xfrm>
          <a:prstGeom prst="rect">
            <a:avLst/>
          </a:prstGeom>
          <a:noFill/>
        </p:spPr>
        <p:txBody>
          <a:bodyPr wrap="square" rtlCol="0">
            <a:spAutoFit/>
          </a:bodyPr>
          <a:lstStyle/>
          <a:p>
            <a:pPr algn="ctr"/>
            <a:endParaRPr lang="en-US" b="0" i="1" dirty="0">
              <a:solidFill>
                <a:srgbClr val="444444"/>
              </a:solidFill>
              <a:effectLst/>
              <a:latin typeface="montserrat" panose="020F0502020204030204" pitchFamily="34" charset="0"/>
            </a:endParaRPr>
          </a:p>
          <a:p>
            <a:pPr algn="ctr"/>
            <a:endParaRPr lang="en-US" i="1" dirty="0">
              <a:solidFill>
                <a:srgbClr val="444444"/>
              </a:solidFill>
              <a:latin typeface="montserrat" panose="020F0502020204030204" pitchFamily="34" charset="0"/>
            </a:endParaRPr>
          </a:p>
          <a:p>
            <a:pPr algn="ctr"/>
            <a:r>
              <a:rPr lang="en-US" sz="2800" dirty="0"/>
              <a:t>In this presentation we will talk about, after doing a survey, why we need a gym in the National Orthodox School, we’ll talk about the causes, the the consequences and how the school can provide the money to build the indoor gym.</a:t>
            </a:r>
          </a:p>
        </p:txBody>
      </p:sp>
      <p:pic>
        <p:nvPicPr>
          <p:cNvPr id="4" name="Picture 3">
            <a:extLst>
              <a:ext uri="{FF2B5EF4-FFF2-40B4-BE49-F238E27FC236}">
                <a16:creationId xmlns:a16="http://schemas.microsoft.com/office/drawing/2014/main" id="{39E252F8-B1A4-6707-1D21-8E0815BEE9A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flipV="1">
            <a:off x="8126569" y="3791099"/>
            <a:ext cx="4065431" cy="3066901"/>
          </a:xfrm>
          <a:prstGeom prst="rect">
            <a:avLst/>
          </a:prstGeom>
        </p:spPr>
      </p:pic>
      <p:sp>
        <p:nvSpPr>
          <p:cNvPr id="7" name="TextBox 6">
            <a:extLst>
              <a:ext uri="{FF2B5EF4-FFF2-40B4-BE49-F238E27FC236}">
                <a16:creationId xmlns:a16="http://schemas.microsoft.com/office/drawing/2014/main" id="{BDDE983C-3171-1AB5-8849-9633E9050AB1}"/>
              </a:ext>
            </a:extLst>
          </p:cNvPr>
          <p:cNvSpPr txBox="1"/>
          <p:nvPr/>
        </p:nvSpPr>
        <p:spPr>
          <a:xfrm>
            <a:off x="45076" y="1287887"/>
            <a:ext cx="12101848" cy="646331"/>
          </a:xfrm>
          <a:prstGeom prst="rect">
            <a:avLst/>
          </a:prstGeom>
          <a:noFill/>
        </p:spPr>
        <p:txBody>
          <a:bodyPr wrap="square" rtlCol="0">
            <a:spAutoFit/>
          </a:bodyPr>
          <a:lstStyle/>
          <a:p>
            <a:pPr algn="ctr"/>
            <a:r>
              <a:rPr lang="en-US" b="0" i="0" dirty="0">
                <a:solidFill>
                  <a:srgbClr val="444444"/>
                </a:solidFill>
                <a:effectLst/>
                <a:latin typeface="montserrat" panose="020F0502020204030204" pitchFamily="34" charset="0"/>
              </a:rPr>
              <a:t>“An athlete cannot run with money in his pockets. He must run with hope in his heart and dreams in his head.” —</a:t>
            </a:r>
            <a:r>
              <a:rPr lang="en-US" b="0" i="1" dirty="0">
                <a:solidFill>
                  <a:srgbClr val="444444"/>
                </a:solidFill>
                <a:effectLst/>
                <a:latin typeface="montserrat" panose="020F0502020204030204" pitchFamily="34" charset="0"/>
              </a:rPr>
              <a:t>Emil Zatopek</a:t>
            </a:r>
          </a:p>
        </p:txBody>
      </p:sp>
    </p:spTree>
    <p:extLst>
      <p:ext uri="{BB962C8B-B14F-4D97-AF65-F5344CB8AC3E}">
        <p14:creationId xmlns:p14="http://schemas.microsoft.com/office/powerpoint/2010/main" val="2736152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C3676-5486-37A6-113C-74EA82B0FDCE}"/>
              </a:ext>
            </a:extLst>
          </p:cNvPr>
          <p:cNvSpPr>
            <a:spLocks noGrp="1"/>
          </p:cNvSpPr>
          <p:nvPr>
            <p:ph type="title"/>
          </p:nvPr>
        </p:nvSpPr>
        <p:spPr/>
        <p:txBody>
          <a:bodyPr/>
          <a:lstStyle/>
          <a:p>
            <a:r>
              <a:rPr lang="en-US" dirty="0"/>
              <a:t>Why the NOS needs a gym</a:t>
            </a:r>
          </a:p>
        </p:txBody>
      </p:sp>
      <p:sp>
        <p:nvSpPr>
          <p:cNvPr id="3" name="Content Placeholder 2">
            <a:extLst>
              <a:ext uri="{FF2B5EF4-FFF2-40B4-BE49-F238E27FC236}">
                <a16:creationId xmlns:a16="http://schemas.microsoft.com/office/drawing/2014/main" id="{5B80FC26-D2F4-0014-D11D-5DF408024E83}"/>
              </a:ext>
            </a:extLst>
          </p:cNvPr>
          <p:cNvSpPr>
            <a:spLocks noGrp="1"/>
          </p:cNvSpPr>
          <p:nvPr>
            <p:ph idx="1"/>
          </p:nvPr>
        </p:nvSpPr>
        <p:spPr/>
        <p:txBody>
          <a:bodyPr>
            <a:normAutofit/>
          </a:bodyPr>
          <a:lstStyle/>
          <a:p>
            <a:pPr marL="0" indent="0">
              <a:buNone/>
            </a:pPr>
            <a:r>
              <a:rPr lang="en-US" sz="3600" dirty="0">
                <a:latin typeface="+mj-lt"/>
                <a:ea typeface="+mj-ea"/>
                <a:cs typeface="+mj-cs"/>
              </a:rPr>
              <a:t>Exposing students to fitness early in life provides them with skills they can use to maintain a healthy lifestyle throughout their lives. Skills such as good form, how to use the gym equipment, and training discipline are all useful tools that can be carried into adulthood and will prevent injuries later in life.</a:t>
            </a:r>
          </a:p>
        </p:txBody>
      </p:sp>
      <p:pic>
        <p:nvPicPr>
          <p:cNvPr id="5" name="Picture 4">
            <a:extLst>
              <a:ext uri="{FF2B5EF4-FFF2-40B4-BE49-F238E27FC236}">
                <a16:creationId xmlns:a16="http://schemas.microsoft.com/office/drawing/2014/main" id="{935045FA-34BD-C360-9936-C4F697BF4D1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80564" y="4529859"/>
            <a:ext cx="3503440" cy="2328141"/>
          </a:xfrm>
          <a:prstGeom prst="rect">
            <a:avLst/>
          </a:prstGeom>
        </p:spPr>
      </p:pic>
    </p:spTree>
    <p:extLst>
      <p:ext uri="{BB962C8B-B14F-4D97-AF65-F5344CB8AC3E}">
        <p14:creationId xmlns:p14="http://schemas.microsoft.com/office/powerpoint/2010/main" val="409141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EEF4-C2D0-AA14-7F49-2C1B87A0D330}"/>
              </a:ext>
            </a:extLst>
          </p:cNvPr>
          <p:cNvSpPr>
            <a:spLocks noGrp="1"/>
          </p:cNvSpPr>
          <p:nvPr>
            <p:ph type="title"/>
          </p:nvPr>
        </p:nvSpPr>
        <p:spPr>
          <a:xfrm>
            <a:off x="838200" y="18255"/>
            <a:ext cx="10515600" cy="1325563"/>
          </a:xfrm>
        </p:spPr>
        <p:txBody>
          <a:bodyPr/>
          <a:lstStyle/>
          <a:p>
            <a:r>
              <a:rPr lang="en-US" dirty="0"/>
              <a:t>Out of 10 responders:</a:t>
            </a:r>
          </a:p>
        </p:txBody>
      </p:sp>
      <p:pic>
        <p:nvPicPr>
          <p:cNvPr id="1026" name="Picture 2" descr="Forms response chart. Question title: Do agree that the National Orthodox School should have an indoor Gym?. Number of responses: 5 responses.">
            <a:extLst>
              <a:ext uri="{FF2B5EF4-FFF2-40B4-BE49-F238E27FC236}">
                <a16:creationId xmlns:a16="http://schemas.microsoft.com/office/drawing/2014/main" id="{39C31515-0C31-E859-A226-AC116763DD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43818"/>
            <a:ext cx="4952319" cy="27479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rms response chart. Question title: Can a Gym provide something for the school?. Number of responses: 5 responses.">
            <a:extLst>
              <a:ext uri="{FF2B5EF4-FFF2-40B4-BE49-F238E27FC236}">
                <a16:creationId xmlns:a16="http://schemas.microsoft.com/office/drawing/2014/main" id="{84C73C8F-FB71-FD9B-758A-80086111E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1780"/>
            <a:ext cx="4952319" cy="27479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ms response chart. Question title: If yes, what can the Gym provide?. Number of responses: 4 responses.">
            <a:extLst>
              <a:ext uri="{FF2B5EF4-FFF2-40B4-BE49-F238E27FC236}">
                <a16:creationId xmlns:a16="http://schemas.microsoft.com/office/drawing/2014/main" id="{9CA0BC07-20A4-F86E-5AB4-46F61F15F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319" y="4091779"/>
            <a:ext cx="4952319" cy="27479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orms response chart. Question title: If yes, what can the Gym provide?. Number of responses: 4 responses.">
            <a:extLst>
              <a:ext uri="{FF2B5EF4-FFF2-40B4-BE49-F238E27FC236}">
                <a16:creationId xmlns:a16="http://schemas.microsoft.com/office/drawing/2014/main" id="{083B5CB7-B190-F706-0461-C87F7C751A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319" y="4043362"/>
            <a:ext cx="4952319" cy="27479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rms response chart. Question title: Do you think this project will be successful?. Number of responses: 5 responses.">
            <a:extLst>
              <a:ext uri="{FF2B5EF4-FFF2-40B4-BE49-F238E27FC236}">
                <a16:creationId xmlns:a16="http://schemas.microsoft.com/office/drawing/2014/main" id="{C8CD373B-67AB-7C5E-516A-5A2491DC14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318" y="1343817"/>
            <a:ext cx="4952319" cy="269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47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D3D87-165F-2498-089E-6ED58C42A276}"/>
              </a:ext>
            </a:extLst>
          </p:cNvPr>
          <p:cNvSpPr>
            <a:spLocks noGrp="1"/>
          </p:cNvSpPr>
          <p:nvPr>
            <p:ph type="title"/>
          </p:nvPr>
        </p:nvSpPr>
        <p:spPr/>
        <p:txBody>
          <a:bodyPr/>
          <a:lstStyle/>
          <a:p>
            <a:pPr algn="ctr"/>
            <a:r>
              <a:rPr lang="en-US" dirty="0"/>
              <a:t>Advantages and disadvantages of having a gym in the National Orthodox School</a:t>
            </a:r>
          </a:p>
        </p:txBody>
      </p:sp>
      <p:sp>
        <p:nvSpPr>
          <p:cNvPr id="3" name="Content Placeholder 2">
            <a:extLst>
              <a:ext uri="{FF2B5EF4-FFF2-40B4-BE49-F238E27FC236}">
                <a16:creationId xmlns:a16="http://schemas.microsoft.com/office/drawing/2014/main" id="{F1997F13-F38D-3E35-A0CB-C0B4C4D82A69}"/>
              </a:ext>
            </a:extLst>
          </p:cNvPr>
          <p:cNvSpPr>
            <a:spLocks noGrp="1"/>
          </p:cNvSpPr>
          <p:nvPr>
            <p:ph sz="half" idx="1"/>
          </p:nvPr>
        </p:nvSpPr>
        <p:spPr/>
        <p:txBody>
          <a:bodyPr>
            <a:normAutofit lnSpcReduction="10000"/>
          </a:bodyPr>
          <a:lstStyle/>
          <a:p>
            <a:pPr marL="0" indent="0" algn="ctr">
              <a:buNone/>
            </a:pPr>
            <a:r>
              <a:rPr lang="en-US" dirty="0"/>
              <a:t>Advantages:</a:t>
            </a:r>
          </a:p>
          <a:p>
            <a:pPr marL="0" indent="0" algn="ctr">
              <a:buNone/>
            </a:pPr>
            <a:endParaRPr lang="en-US" b="0" i="0" dirty="0">
              <a:solidFill>
                <a:srgbClr val="BDC1C6"/>
              </a:solidFill>
              <a:effectLst/>
              <a:latin typeface="Helvetica Neue" panose="02000503000000020004" pitchFamily="2" charset="0"/>
            </a:endParaRPr>
          </a:p>
          <a:p>
            <a:pPr algn="ctr">
              <a:buFont typeface="Arial" panose="020B0604020202020204" pitchFamily="34" charset="0"/>
              <a:buChar char="•"/>
            </a:pPr>
            <a:r>
              <a:rPr lang="en-US" dirty="0"/>
              <a:t>It's good for your mind.</a:t>
            </a:r>
          </a:p>
          <a:p>
            <a:pPr algn="ctr">
              <a:buFont typeface="Arial" panose="020B0604020202020204" pitchFamily="34" charset="0"/>
              <a:buChar char="•"/>
            </a:pPr>
            <a:r>
              <a:rPr lang="en-US" dirty="0"/>
              <a:t>It's a great stress buster. </a:t>
            </a:r>
          </a:p>
          <a:p>
            <a:pPr algn="ctr">
              <a:buFont typeface="Arial" panose="020B0604020202020204" pitchFamily="34" charset="0"/>
              <a:buChar char="•"/>
            </a:pPr>
            <a:r>
              <a:rPr lang="en-US" dirty="0"/>
              <a:t>Access to equipment. </a:t>
            </a:r>
          </a:p>
          <a:p>
            <a:pPr algn="ctr">
              <a:buFont typeface="Arial" panose="020B0604020202020204" pitchFamily="34" charset="0"/>
              <a:buChar char="•"/>
            </a:pPr>
            <a:r>
              <a:rPr lang="en-US" dirty="0"/>
              <a:t>Access to knowledge.</a:t>
            </a:r>
          </a:p>
          <a:p>
            <a:pPr algn="ctr">
              <a:buFont typeface="Arial" panose="020B0604020202020204" pitchFamily="34" charset="0"/>
              <a:buChar char="•"/>
            </a:pPr>
            <a:r>
              <a:rPr lang="en-US" dirty="0"/>
              <a:t>It keeps you motivated.</a:t>
            </a:r>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F2903CF7-EFB9-9E9F-FF52-2BE96F699D54}"/>
              </a:ext>
            </a:extLst>
          </p:cNvPr>
          <p:cNvSpPr>
            <a:spLocks noGrp="1"/>
          </p:cNvSpPr>
          <p:nvPr>
            <p:ph sz="half" idx="2"/>
          </p:nvPr>
        </p:nvSpPr>
        <p:spPr/>
        <p:txBody>
          <a:bodyPr>
            <a:normAutofit lnSpcReduction="10000"/>
          </a:bodyPr>
          <a:lstStyle/>
          <a:p>
            <a:pPr marL="0" indent="0" algn="ctr">
              <a:buNone/>
            </a:pPr>
            <a:r>
              <a:rPr lang="en-US" dirty="0"/>
              <a:t>Disadvantages:</a:t>
            </a:r>
          </a:p>
          <a:p>
            <a:pPr algn="ctr">
              <a:buFont typeface="Arial" panose="020B0604020202020204" pitchFamily="34" charset="0"/>
              <a:buChar char="•"/>
            </a:pPr>
            <a:endParaRPr lang="en-US" dirty="0"/>
          </a:p>
          <a:p>
            <a:pPr algn="ctr">
              <a:buFont typeface="Arial" panose="020B0604020202020204" pitchFamily="34" charset="0"/>
              <a:buChar char="•"/>
            </a:pPr>
            <a:r>
              <a:rPr lang="en-US" dirty="0"/>
              <a:t>May do more harm than good if workouts are not done properly.</a:t>
            </a:r>
          </a:p>
          <a:p>
            <a:pPr algn="ctr">
              <a:buFont typeface="Arial" panose="020B0604020202020204" pitchFamily="34" charset="0"/>
              <a:buChar char="•"/>
            </a:pPr>
            <a:r>
              <a:rPr lang="en-US" dirty="0"/>
              <a:t>Some people take it too far.</a:t>
            </a:r>
          </a:p>
          <a:p>
            <a:pPr algn="ctr">
              <a:buFont typeface="Arial" panose="020B0604020202020204" pitchFamily="34" charset="0"/>
              <a:buChar char="•"/>
            </a:pPr>
            <a:r>
              <a:rPr lang="en-US" dirty="0"/>
              <a:t>Gym memberships can be costly.</a:t>
            </a:r>
          </a:p>
          <a:p>
            <a:pPr algn="ctr">
              <a:buFont typeface="Arial" panose="020B0604020202020204" pitchFamily="34" charset="0"/>
              <a:buChar char="•"/>
            </a:pPr>
            <a:r>
              <a:rPr lang="en-US" dirty="0"/>
              <a:t>Injuries can be a problem for the environment.</a:t>
            </a:r>
          </a:p>
          <a:p>
            <a:pPr marL="0" indent="0">
              <a:buNone/>
            </a:pPr>
            <a:br>
              <a:rPr lang="en-US" dirty="0"/>
            </a:br>
            <a:endParaRPr lang="en-US" dirty="0"/>
          </a:p>
        </p:txBody>
      </p:sp>
    </p:spTree>
    <p:extLst>
      <p:ext uri="{BB962C8B-B14F-4D97-AF65-F5344CB8AC3E}">
        <p14:creationId xmlns:p14="http://schemas.microsoft.com/office/powerpoint/2010/main" val="153989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C8BA1-B449-179A-2035-5C64E1EC34CF}"/>
              </a:ext>
            </a:extLst>
          </p:cNvPr>
          <p:cNvSpPr>
            <a:spLocks noGrp="1"/>
          </p:cNvSpPr>
          <p:nvPr>
            <p:ph type="title"/>
          </p:nvPr>
        </p:nvSpPr>
        <p:spPr/>
        <p:txBody>
          <a:bodyPr/>
          <a:lstStyle/>
          <a:p>
            <a:pPr algn="ctr"/>
            <a:r>
              <a:rPr lang="en-US" dirty="0"/>
              <a:t>Gym expenses on the National Orthodox School</a:t>
            </a:r>
          </a:p>
        </p:txBody>
      </p:sp>
      <p:sp>
        <p:nvSpPr>
          <p:cNvPr id="3" name="Content Placeholder 2">
            <a:extLst>
              <a:ext uri="{FF2B5EF4-FFF2-40B4-BE49-F238E27FC236}">
                <a16:creationId xmlns:a16="http://schemas.microsoft.com/office/drawing/2014/main" id="{61E7F984-EDC1-FE79-C058-E392FEEAB1D5}"/>
              </a:ext>
            </a:extLst>
          </p:cNvPr>
          <p:cNvSpPr>
            <a:spLocks noGrp="1"/>
          </p:cNvSpPr>
          <p:nvPr>
            <p:ph idx="1"/>
          </p:nvPr>
        </p:nvSpPr>
        <p:spPr/>
        <p:txBody>
          <a:bodyPr/>
          <a:lstStyle/>
          <a:p>
            <a:pPr marL="0" indent="0">
              <a:buNone/>
            </a:pPr>
            <a:endParaRPr lang="en-US" dirty="0"/>
          </a:p>
          <a:p>
            <a:pPr marL="0" indent="0">
              <a:buNone/>
            </a:pPr>
            <a:r>
              <a:rPr lang="en-US" dirty="0"/>
              <a:t>We will kindly ask the NOS to provide us with a good amount of money so we can complete this project successfully.</a:t>
            </a:r>
          </a:p>
          <a:p>
            <a:pPr marL="0" indent="0">
              <a:buNone/>
            </a:pPr>
            <a:r>
              <a:rPr lang="en-US" dirty="0"/>
              <a:t>However, we have our full trust in this project and we promise our beloved school that the money will be given back fully in the start of the year 2024. </a:t>
            </a:r>
          </a:p>
        </p:txBody>
      </p:sp>
      <p:pic>
        <p:nvPicPr>
          <p:cNvPr id="5" name="Picture 4">
            <a:extLst>
              <a:ext uri="{FF2B5EF4-FFF2-40B4-BE49-F238E27FC236}">
                <a16:creationId xmlns:a16="http://schemas.microsoft.com/office/drawing/2014/main" id="{D27A8442-2B6B-8E17-623E-FBDBC03EDE5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51938" y="4348544"/>
            <a:ext cx="3760504" cy="2509456"/>
          </a:xfrm>
          <a:prstGeom prst="rect">
            <a:avLst/>
          </a:prstGeom>
        </p:spPr>
      </p:pic>
    </p:spTree>
    <p:extLst>
      <p:ext uri="{BB962C8B-B14F-4D97-AF65-F5344CB8AC3E}">
        <p14:creationId xmlns:p14="http://schemas.microsoft.com/office/powerpoint/2010/main" val="437191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3026A-AE9A-0750-E8F2-C5D4203068C1}"/>
              </a:ext>
            </a:extLst>
          </p:cNvPr>
          <p:cNvSpPr>
            <a:spLocks noGrp="1"/>
          </p:cNvSpPr>
          <p:nvPr>
            <p:ph type="title"/>
          </p:nvPr>
        </p:nvSpPr>
        <p:spPr>
          <a:xfrm>
            <a:off x="838200" y="365125"/>
            <a:ext cx="10515600" cy="5852795"/>
          </a:xfrm>
        </p:spPr>
        <p:txBody>
          <a:bodyPr>
            <a:normAutofit/>
          </a:bodyPr>
          <a:lstStyle/>
          <a:p>
            <a:pPr marL="0" marR="0" algn="ctr">
              <a:spcBef>
                <a:spcPts val="0"/>
              </a:spcBef>
              <a:spcAft>
                <a:spcPts val="0"/>
              </a:spcAft>
            </a:pPr>
            <a:r>
              <a:rPr lang="en-US" sz="4000" dirty="0">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Resources</a:t>
            </a:r>
            <a:b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br>
            <a:b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br>
            <a:b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br>
            <a:b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br>
            <a:b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br>
            <a:b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b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https://environmental-conscience.com/joining-a-gym-pros-cons/</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u="sng" dirty="0">
                <a:solidFill>
                  <a:srgbClr val="8AB4F8"/>
                </a:solidFill>
                <a:effectLst/>
                <a:latin typeface="Arial" panose="020B0604020202020204" pitchFamily="34" charset="0"/>
                <a:ea typeface="Calibri" panose="020F0502020204030204" pitchFamily="34" charset="0"/>
                <a:cs typeface="Arial" panose="020B0604020202020204" pitchFamily="34" charset="0"/>
                <a:hlinkClick r:id="rId3"/>
              </a:rPr>
              <a:t>https://myadvancefitness.com/7-benefits-of-a-gym-membership/</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u="sng" dirty="0">
                <a:solidFill>
                  <a:srgbClr val="8AB4F8"/>
                </a:solidFill>
                <a:effectLst/>
                <a:latin typeface="Arial" panose="020B0604020202020204" pitchFamily="34" charset="0"/>
                <a:ea typeface="Calibri" panose="020F0502020204030204" pitchFamily="34" charset="0"/>
                <a:cs typeface="Arial" panose="020B0604020202020204" pitchFamily="34" charset="0"/>
                <a:hlinkClick r:id="rId4"/>
              </a:rPr>
              <a:t>https://aperformance.co.uk/2019/09/20/the-benefits-of-training-facilities-in-schools-and-colleges/</a:t>
            </a:r>
            <a:br>
              <a:rPr lang="ar-SA" sz="1800" u="sng" dirty="0">
                <a:solidFill>
                  <a:srgbClr val="8AB4F8"/>
                </a:solidFill>
                <a:effectLst/>
                <a:latin typeface="Arial" panose="020B0604020202020204" pitchFamily="34" charset="0"/>
                <a:ea typeface="Calibri" panose="020F0502020204030204" pitchFamily="34" charset="0"/>
                <a:cs typeface="Arial" panose="020B0604020202020204" pitchFamily="34" charset="0"/>
              </a:rPr>
            </a:br>
            <a:br>
              <a:rPr lang="ar-SA" sz="1800" u="sng" dirty="0">
                <a:solidFill>
                  <a:srgbClr val="8AB4F8"/>
                </a:solidFill>
                <a:effectLst/>
                <a:latin typeface="Arial" panose="020B0604020202020204" pitchFamily="34" charset="0"/>
                <a:ea typeface="Calibri" panose="020F0502020204030204" pitchFamily="34" charset="0"/>
                <a:cs typeface="Arial" panose="020B0604020202020204" pitchFamily="34" charset="0"/>
              </a:rPr>
            </a:br>
            <a:r>
              <a:rPr lang="en-US" sz="4000" u="sng" dirty="0">
                <a:latin typeface="Arial" panose="020B0604020202020204" pitchFamily="34" charset="0"/>
                <a:cs typeface="Arial" panose="020B0604020202020204" pitchFamily="34" charset="0"/>
              </a:rPr>
              <a:t>Survey</a:t>
            </a:r>
            <a:br>
              <a:rPr lang="en-US" sz="4000" u="sng" dirty="0">
                <a:latin typeface="Arial" panose="020B0604020202020204" pitchFamily="34" charset="0"/>
                <a:cs typeface="Arial" panose="020B0604020202020204" pitchFamily="34" charset="0"/>
              </a:rPr>
            </a:br>
            <a:br>
              <a:rPr lang="en-US" sz="4000" u="sng" dirty="0">
                <a:latin typeface="Arial" panose="020B0604020202020204" pitchFamily="34" charset="0"/>
                <a:cs typeface="Arial" panose="020B0604020202020204" pitchFamily="34" charset="0"/>
              </a:rPr>
            </a:br>
            <a:r>
              <a:rPr lang="en-US" sz="1800" u="sng" dirty="0">
                <a:solidFill>
                  <a:srgbClr val="8AB4F8"/>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https://docs.google.com/forms/d/1QpLgoDAPD5KIzbDuaFRLPU6ptCJSxGF_mEsTtXok6eI/edit</a:t>
            </a:r>
            <a:br>
              <a:rPr lang="en-US" sz="1800" u="sng" dirty="0">
                <a:solidFill>
                  <a:srgbClr val="8AB4F8"/>
                </a:solidFill>
                <a:latin typeface="Arial" panose="020B0604020202020204" pitchFamily="34" charset="0"/>
                <a:cs typeface="Arial" panose="020B0604020202020204" pitchFamily="34" charset="0"/>
              </a:rPr>
            </a:br>
            <a:br>
              <a:rPr lang="en-US" sz="1800" u="sng" dirty="0">
                <a:solidFill>
                  <a:srgbClr val="8AB4F8"/>
                </a:solidFill>
                <a:latin typeface="Arial" panose="020B0604020202020204" pitchFamily="34" charset="0"/>
                <a:cs typeface="Arial" panose="020B0604020202020204" pitchFamily="34" charset="0"/>
              </a:rPr>
            </a:br>
            <a:br>
              <a:rPr lang="en-US" sz="1800" u="sng" dirty="0">
                <a:solidFill>
                  <a:srgbClr val="8AB4F8"/>
                </a:solidFill>
                <a:latin typeface="Arial" panose="020B0604020202020204" pitchFamily="34" charset="0"/>
                <a:cs typeface="Arial" panose="020B0604020202020204" pitchFamily="34" charset="0"/>
              </a:rPr>
            </a:br>
            <a:endParaRPr lang="en-US" sz="1800" u="sng" dirty="0">
              <a:solidFill>
                <a:srgbClr val="8AB4F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25299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 2013 - 2022</Template>
  <TotalTime>149</TotalTime>
  <Words>367</Words>
  <Application>Microsoft Macintosh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Helvetica Neue</vt:lpstr>
      <vt:lpstr>montserrat</vt:lpstr>
      <vt:lpstr>Office Theme</vt:lpstr>
      <vt:lpstr>How a gym benefits the NOS </vt:lpstr>
      <vt:lpstr>PowerPoint Presentation</vt:lpstr>
      <vt:lpstr>Why the NOS needs a gym</vt:lpstr>
      <vt:lpstr>Out of 10 responders:</vt:lpstr>
      <vt:lpstr>Advantages and disadvantages of having a gym in the National Orthodox School</vt:lpstr>
      <vt:lpstr>Gym expenses on the National Orthodox School</vt:lpstr>
      <vt:lpstr>Resources      https://environmental-conscience.com/joining-a-gym-pros-cons/   https://myadvancefitness.com/7-benefits-of-a-gym-membership/   https://aperformance.co.uk/2019/09/20/the-benefits-of-training-facilities-in-schools-and-colleges/  Survey  https://docs.google.com/forms/d/1QpLgoDAPD5KIzbDuaFRLPU6ptCJSxGF_mEsTtXok6eI/edit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 gym benefits the NOS </dc:title>
  <dc:creator>odeh dababneh</dc:creator>
  <cp:lastModifiedBy>Microsoft Office User</cp:lastModifiedBy>
  <cp:revision>13</cp:revision>
  <dcterms:created xsi:type="dcterms:W3CDTF">2023-02-02T10:01:02Z</dcterms:created>
  <dcterms:modified xsi:type="dcterms:W3CDTF">2023-03-02T09:53:23Z</dcterms:modified>
</cp:coreProperties>
</file>