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9" autoAdjust="0"/>
    <p:restoredTop sz="94660"/>
  </p:normalViewPr>
  <p:slideViewPr>
    <p:cSldViewPr snapToGrid="0">
      <p:cViewPr varScale="1">
        <p:scale>
          <a:sx n="114" d="100"/>
          <a:sy n="114" d="100"/>
        </p:scale>
        <p:origin x="696" y="7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049E7-AD51-4023-A897-3909A505E4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D4026A-FAAD-4494-89EA-286CCDB253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CEC805-FE9E-4B14-BBB1-5A4DCA0D0A57}"/>
              </a:ext>
            </a:extLst>
          </p:cNvPr>
          <p:cNvSpPr>
            <a:spLocks noGrp="1"/>
          </p:cNvSpPr>
          <p:nvPr>
            <p:ph type="dt" sz="half" idx="10"/>
          </p:nvPr>
        </p:nvSpPr>
        <p:spPr/>
        <p:txBody>
          <a:bodyPr/>
          <a:lstStyle/>
          <a:p>
            <a:fld id="{7C321AFF-2760-4420-88C8-837D0A186E48}" type="datetimeFigureOut">
              <a:rPr lang="en-US" smtClean="0"/>
              <a:t>3/9/2023</a:t>
            </a:fld>
            <a:endParaRPr lang="en-US"/>
          </a:p>
        </p:txBody>
      </p:sp>
      <p:sp>
        <p:nvSpPr>
          <p:cNvPr id="5" name="Footer Placeholder 4">
            <a:extLst>
              <a:ext uri="{FF2B5EF4-FFF2-40B4-BE49-F238E27FC236}">
                <a16:creationId xmlns:a16="http://schemas.microsoft.com/office/drawing/2014/main" id="{DC962DC9-14C7-4E69-AFAB-1CFBA4408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BEDAD-4BAD-4F46-A9DD-8A1ADF35ED7F}"/>
              </a:ext>
            </a:extLst>
          </p:cNvPr>
          <p:cNvSpPr>
            <a:spLocks noGrp="1"/>
          </p:cNvSpPr>
          <p:nvPr>
            <p:ph type="sldNum" sz="quarter" idx="12"/>
          </p:nvPr>
        </p:nvSpPr>
        <p:spPr/>
        <p:txBody>
          <a:bodyPr/>
          <a:lstStyle/>
          <a:p>
            <a:fld id="{F58E38E1-BCF2-4618-8DF4-8D9A2F01A8C3}" type="slidenum">
              <a:rPr lang="en-US" smtClean="0"/>
              <a:t>‹#›</a:t>
            </a:fld>
            <a:endParaRPr lang="en-US"/>
          </a:p>
        </p:txBody>
      </p:sp>
    </p:spTree>
    <p:extLst>
      <p:ext uri="{BB962C8B-B14F-4D97-AF65-F5344CB8AC3E}">
        <p14:creationId xmlns:p14="http://schemas.microsoft.com/office/powerpoint/2010/main" val="4072867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3BDD8-A850-460A-9A4A-C32E3A5D3E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F5C465-B9BA-434D-AC49-85C9F3F6B9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EA546-86D7-4F38-8F3D-447388B2ECE6}"/>
              </a:ext>
            </a:extLst>
          </p:cNvPr>
          <p:cNvSpPr>
            <a:spLocks noGrp="1"/>
          </p:cNvSpPr>
          <p:nvPr>
            <p:ph type="dt" sz="half" idx="10"/>
          </p:nvPr>
        </p:nvSpPr>
        <p:spPr/>
        <p:txBody>
          <a:bodyPr/>
          <a:lstStyle/>
          <a:p>
            <a:fld id="{7C321AFF-2760-4420-88C8-837D0A186E48}" type="datetimeFigureOut">
              <a:rPr lang="en-US" smtClean="0"/>
              <a:t>3/9/2023</a:t>
            </a:fld>
            <a:endParaRPr lang="en-US"/>
          </a:p>
        </p:txBody>
      </p:sp>
      <p:sp>
        <p:nvSpPr>
          <p:cNvPr id="5" name="Footer Placeholder 4">
            <a:extLst>
              <a:ext uri="{FF2B5EF4-FFF2-40B4-BE49-F238E27FC236}">
                <a16:creationId xmlns:a16="http://schemas.microsoft.com/office/drawing/2014/main" id="{60A282F1-B2BB-4797-8DEB-9DDB032A0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86267-94DC-4552-AF47-86D8E11E7C66}"/>
              </a:ext>
            </a:extLst>
          </p:cNvPr>
          <p:cNvSpPr>
            <a:spLocks noGrp="1"/>
          </p:cNvSpPr>
          <p:nvPr>
            <p:ph type="sldNum" sz="quarter" idx="12"/>
          </p:nvPr>
        </p:nvSpPr>
        <p:spPr/>
        <p:txBody>
          <a:bodyPr/>
          <a:lstStyle/>
          <a:p>
            <a:fld id="{F58E38E1-BCF2-4618-8DF4-8D9A2F01A8C3}" type="slidenum">
              <a:rPr lang="en-US" smtClean="0"/>
              <a:t>‹#›</a:t>
            </a:fld>
            <a:endParaRPr lang="en-US"/>
          </a:p>
        </p:txBody>
      </p:sp>
    </p:spTree>
    <p:extLst>
      <p:ext uri="{BB962C8B-B14F-4D97-AF65-F5344CB8AC3E}">
        <p14:creationId xmlns:p14="http://schemas.microsoft.com/office/powerpoint/2010/main" val="3100474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1B167E-87FD-4EFA-B57A-B8243D0F64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A4CF5B-2277-4C77-8E14-BDE1DB3601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635DD-F567-42E1-9F05-E4D1F140D19E}"/>
              </a:ext>
            </a:extLst>
          </p:cNvPr>
          <p:cNvSpPr>
            <a:spLocks noGrp="1"/>
          </p:cNvSpPr>
          <p:nvPr>
            <p:ph type="dt" sz="half" idx="10"/>
          </p:nvPr>
        </p:nvSpPr>
        <p:spPr/>
        <p:txBody>
          <a:bodyPr/>
          <a:lstStyle/>
          <a:p>
            <a:fld id="{7C321AFF-2760-4420-88C8-837D0A186E48}" type="datetimeFigureOut">
              <a:rPr lang="en-US" smtClean="0"/>
              <a:t>3/9/2023</a:t>
            </a:fld>
            <a:endParaRPr lang="en-US"/>
          </a:p>
        </p:txBody>
      </p:sp>
      <p:sp>
        <p:nvSpPr>
          <p:cNvPr id="5" name="Footer Placeholder 4">
            <a:extLst>
              <a:ext uri="{FF2B5EF4-FFF2-40B4-BE49-F238E27FC236}">
                <a16:creationId xmlns:a16="http://schemas.microsoft.com/office/drawing/2014/main" id="{8058A29A-8BD2-4EFC-852F-377BAAD895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4877E-13D7-4B60-BE7D-F6A169B13DF6}"/>
              </a:ext>
            </a:extLst>
          </p:cNvPr>
          <p:cNvSpPr>
            <a:spLocks noGrp="1"/>
          </p:cNvSpPr>
          <p:nvPr>
            <p:ph type="sldNum" sz="quarter" idx="12"/>
          </p:nvPr>
        </p:nvSpPr>
        <p:spPr/>
        <p:txBody>
          <a:bodyPr/>
          <a:lstStyle/>
          <a:p>
            <a:fld id="{F58E38E1-BCF2-4618-8DF4-8D9A2F01A8C3}" type="slidenum">
              <a:rPr lang="en-US" smtClean="0"/>
              <a:t>‹#›</a:t>
            </a:fld>
            <a:endParaRPr lang="en-US"/>
          </a:p>
        </p:txBody>
      </p:sp>
    </p:spTree>
    <p:extLst>
      <p:ext uri="{BB962C8B-B14F-4D97-AF65-F5344CB8AC3E}">
        <p14:creationId xmlns:p14="http://schemas.microsoft.com/office/powerpoint/2010/main" val="2743073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5946-4600-4273-B789-F503A9A8AD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57EA2A-FA20-4D53-8001-E42090C8D3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EFE39-1704-44EC-8F74-C46BF5572B30}"/>
              </a:ext>
            </a:extLst>
          </p:cNvPr>
          <p:cNvSpPr>
            <a:spLocks noGrp="1"/>
          </p:cNvSpPr>
          <p:nvPr>
            <p:ph type="dt" sz="half" idx="10"/>
          </p:nvPr>
        </p:nvSpPr>
        <p:spPr/>
        <p:txBody>
          <a:bodyPr/>
          <a:lstStyle/>
          <a:p>
            <a:fld id="{7C321AFF-2760-4420-88C8-837D0A186E48}" type="datetimeFigureOut">
              <a:rPr lang="en-US" smtClean="0"/>
              <a:t>3/9/2023</a:t>
            </a:fld>
            <a:endParaRPr lang="en-US"/>
          </a:p>
        </p:txBody>
      </p:sp>
      <p:sp>
        <p:nvSpPr>
          <p:cNvPr id="5" name="Footer Placeholder 4">
            <a:extLst>
              <a:ext uri="{FF2B5EF4-FFF2-40B4-BE49-F238E27FC236}">
                <a16:creationId xmlns:a16="http://schemas.microsoft.com/office/drawing/2014/main" id="{F80A2D4C-8B83-4ADC-8026-5CFAD6481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4106A0-CC4A-49EB-92C8-498D5507F82F}"/>
              </a:ext>
            </a:extLst>
          </p:cNvPr>
          <p:cNvSpPr>
            <a:spLocks noGrp="1"/>
          </p:cNvSpPr>
          <p:nvPr>
            <p:ph type="sldNum" sz="quarter" idx="12"/>
          </p:nvPr>
        </p:nvSpPr>
        <p:spPr/>
        <p:txBody>
          <a:bodyPr/>
          <a:lstStyle/>
          <a:p>
            <a:fld id="{F58E38E1-BCF2-4618-8DF4-8D9A2F01A8C3}" type="slidenum">
              <a:rPr lang="en-US" smtClean="0"/>
              <a:t>‹#›</a:t>
            </a:fld>
            <a:endParaRPr lang="en-US"/>
          </a:p>
        </p:txBody>
      </p:sp>
    </p:spTree>
    <p:extLst>
      <p:ext uri="{BB962C8B-B14F-4D97-AF65-F5344CB8AC3E}">
        <p14:creationId xmlns:p14="http://schemas.microsoft.com/office/powerpoint/2010/main" val="3455953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E908-7479-4218-B94D-1D173233ED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BD4F9F-A54C-4B70-AED1-6B0468F162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F62772-8A0D-481A-9B0D-A4902FFEF96A}"/>
              </a:ext>
            </a:extLst>
          </p:cNvPr>
          <p:cNvSpPr>
            <a:spLocks noGrp="1"/>
          </p:cNvSpPr>
          <p:nvPr>
            <p:ph type="dt" sz="half" idx="10"/>
          </p:nvPr>
        </p:nvSpPr>
        <p:spPr/>
        <p:txBody>
          <a:bodyPr/>
          <a:lstStyle/>
          <a:p>
            <a:fld id="{7C321AFF-2760-4420-88C8-837D0A186E48}" type="datetimeFigureOut">
              <a:rPr lang="en-US" smtClean="0"/>
              <a:t>3/9/2023</a:t>
            </a:fld>
            <a:endParaRPr lang="en-US"/>
          </a:p>
        </p:txBody>
      </p:sp>
      <p:sp>
        <p:nvSpPr>
          <p:cNvPr id="5" name="Footer Placeholder 4">
            <a:extLst>
              <a:ext uri="{FF2B5EF4-FFF2-40B4-BE49-F238E27FC236}">
                <a16:creationId xmlns:a16="http://schemas.microsoft.com/office/drawing/2014/main" id="{E67F4ADD-D51C-4572-AC29-ABDB6F1B3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AF90B-4A47-41E5-9F8A-E2C2B9E3263D}"/>
              </a:ext>
            </a:extLst>
          </p:cNvPr>
          <p:cNvSpPr>
            <a:spLocks noGrp="1"/>
          </p:cNvSpPr>
          <p:nvPr>
            <p:ph type="sldNum" sz="quarter" idx="12"/>
          </p:nvPr>
        </p:nvSpPr>
        <p:spPr/>
        <p:txBody>
          <a:bodyPr/>
          <a:lstStyle/>
          <a:p>
            <a:fld id="{F58E38E1-BCF2-4618-8DF4-8D9A2F01A8C3}" type="slidenum">
              <a:rPr lang="en-US" smtClean="0"/>
              <a:t>‹#›</a:t>
            </a:fld>
            <a:endParaRPr lang="en-US"/>
          </a:p>
        </p:txBody>
      </p:sp>
    </p:spTree>
    <p:extLst>
      <p:ext uri="{BB962C8B-B14F-4D97-AF65-F5344CB8AC3E}">
        <p14:creationId xmlns:p14="http://schemas.microsoft.com/office/powerpoint/2010/main" val="3954129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C82E4-BAD6-4578-8533-9ACA0BC49E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4B79B8-F925-4984-B311-90CFFA02A0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6E702D-22C0-4E27-AAC4-15E24FBBC6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C51791-9810-4BDC-8C3D-113A6D193EE8}"/>
              </a:ext>
            </a:extLst>
          </p:cNvPr>
          <p:cNvSpPr>
            <a:spLocks noGrp="1"/>
          </p:cNvSpPr>
          <p:nvPr>
            <p:ph type="dt" sz="half" idx="10"/>
          </p:nvPr>
        </p:nvSpPr>
        <p:spPr/>
        <p:txBody>
          <a:bodyPr/>
          <a:lstStyle/>
          <a:p>
            <a:fld id="{7C321AFF-2760-4420-88C8-837D0A186E48}" type="datetimeFigureOut">
              <a:rPr lang="en-US" smtClean="0"/>
              <a:t>3/9/2023</a:t>
            </a:fld>
            <a:endParaRPr lang="en-US"/>
          </a:p>
        </p:txBody>
      </p:sp>
      <p:sp>
        <p:nvSpPr>
          <p:cNvPr id="6" name="Footer Placeholder 5">
            <a:extLst>
              <a:ext uri="{FF2B5EF4-FFF2-40B4-BE49-F238E27FC236}">
                <a16:creationId xmlns:a16="http://schemas.microsoft.com/office/drawing/2014/main" id="{FDAAA5C4-45C7-479F-9A5D-C4A781488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EE2A3-091F-49FB-AB06-3DC677BEC5FA}"/>
              </a:ext>
            </a:extLst>
          </p:cNvPr>
          <p:cNvSpPr>
            <a:spLocks noGrp="1"/>
          </p:cNvSpPr>
          <p:nvPr>
            <p:ph type="sldNum" sz="quarter" idx="12"/>
          </p:nvPr>
        </p:nvSpPr>
        <p:spPr/>
        <p:txBody>
          <a:bodyPr/>
          <a:lstStyle/>
          <a:p>
            <a:fld id="{F58E38E1-BCF2-4618-8DF4-8D9A2F01A8C3}" type="slidenum">
              <a:rPr lang="en-US" smtClean="0"/>
              <a:t>‹#›</a:t>
            </a:fld>
            <a:endParaRPr lang="en-US"/>
          </a:p>
        </p:txBody>
      </p:sp>
    </p:spTree>
    <p:extLst>
      <p:ext uri="{BB962C8B-B14F-4D97-AF65-F5344CB8AC3E}">
        <p14:creationId xmlns:p14="http://schemas.microsoft.com/office/powerpoint/2010/main" val="3223211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E67E-AE60-464F-A17B-B4A236ECF8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D346E5-E287-42FC-870D-39C5DD3259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FD591D-AB8A-48F7-8AC3-10A9C57FCE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904746-5805-405F-89C3-E2880A72B8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17353A-FCCB-469C-9E0E-00747CFF59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D3BB7F-119A-4B93-8375-554EC3F8D1B6}"/>
              </a:ext>
            </a:extLst>
          </p:cNvPr>
          <p:cNvSpPr>
            <a:spLocks noGrp="1"/>
          </p:cNvSpPr>
          <p:nvPr>
            <p:ph type="dt" sz="half" idx="10"/>
          </p:nvPr>
        </p:nvSpPr>
        <p:spPr/>
        <p:txBody>
          <a:bodyPr/>
          <a:lstStyle/>
          <a:p>
            <a:fld id="{7C321AFF-2760-4420-88C8-837D0A186E48}" type="datetimeFigureOut">
              <a:rPr lang="en-US" smtClean="0"/>
              <a:t>3/9/2023</a:t>
            </a:fld>
            <a:endParaRPr lang="en-US"/>
          </a:p>
        </p:txBody>
      </p:sp>
      <p:sp>
        <p:nvSpPr>
          <p:cNvPr id="8" name="Footer Placeholder 7">
            <a:extLst>
              <a:ext uri="{FF2B5EF4-FFF2-40B4-BE49-F238E27FC236}">
                <a16:creationId xmlns:a16="http://schemas.microsoft.com/office/drawing/2014/main" id="{78386F2B-198D-406C-8B98-1ECAE5FFA3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EB737C-F587-4007-9A3D-5CB61919AED0}"/>
              </a:ext>
            </a:extLst>
          </p:cNvPr>
          <p:cNvSpPr>
            <a:spLocks noGrp="1"/>
          </p:cNvSpPr>
          <p:nvPr>
            <p:ph type="sldNum" sz="quarter" idx="12"/>
          </p:nvPr>
        </p:nvSpPr>
        <p:spPr/>
        <p:txBody>
          <a:bodyPr/>
          <a:lstStyle/>
          <a:p>
            <a:fld id="{F58E38E1-BCF2-4618-8DF4-8D9A2F01A8C3}" type="slidenum">
              <a:rPr lang="en-US" smtClean="0"/>
              <a:t>‹#›</a:t>
            </a:fld>
            <a:endParaRPr lang="en-US"/>
          </a:p>
        </p:txBody>
      </p:sp>
    </p:spTree>
    <p:extLst>
      <p:ext uri="{BB962C8B-B14F-4D97-AF65-F5344CB8AC3E}">
        <p14:creationId xmlns:p14="http://schemas.microsoft.com/office/powerpoint/2010/main" val="342660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86CB-FF7E-4270-970F-6DF23BF92A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056439-0198-4F0B-9A65-F296A9EACE66}"/>
              </a:ext>
            </a:extLst>
          </p:cNvPr>
          <p:cNvSpPr>
            <a:spLocks noGrp="1"/>
          </p:cNvSpPr>
          <p:nvPr>
            <p:ph type="dt" sz="half" idx="10"/>
          </p:nvPr>
        </p:nvSpPr>
        <p:spPr/>
        <p:txBody>
          <a:bodyPr/>
          <a:lstStyle/>
          <a:p>
            <a:fld id="{7C321AFF-2760-4420-88C8-837D0A186E48}" type="datetimeFigureOut">
              <a:rPr lang="en-US" smtClean="0"/>
              <a:t>3/9/2023</a:t>
            </a:fld>
            <a:endParaRPr lang="en-US"/>
          </a:p>
        </p:txBody>
      </p:sp>
      <p:sp>
        <p:nvSpPr>
          <p:cNvPr id="4" name="Footer Placeholder 3">
            <a:extLst>
              <a:ext uri="{FF2B5EF4-FFF2-40B4-BE49-F238E27FC236}">
                <a16:creationId xmlns:a16="http://schemas.microsoft.com/office/drawing/2014/main" id="{A9818777-9C88-4D4C-BD0C-2651F00489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A5153D-B3D3-478F-89A8-F3FFFE89A7EB}"/>
              </a:ext>
            </a:extLst>
          </p:cNvPr>
          <p:cNvSpPr>
            <a:spLocks noGrp="1"/>
          </p:cNvSpPr>
          <p:nvPr>
            <p:ph type="sldNum" sz="quarter" idx="12"/>
          </p:nvPr>
        </p:nvSpPr>
        <p:spPr/>
        <p:txBody>
          <a:bodyPr/>
          <a:lstStyle/>
          <a:p>
            <a:fld id="{F58E38E1-BCF2-4618-8DF4-8D9A2F01A8C3}" type="slidenum">
              <a:rPr lang="en-US" smtClean="0"/>
              <a:t>‹#›</a:t>
            </a:fld>
            <a:endParaRPr lang="en-US"/>
          </a:p>
        </p:txBody>
      </p:sp>
    </p:spTree>
    <p:extLst>
      <p:ext uri="{BB962C8B-B14F-4D97-AF65-F5344CB8AC3E}">
        <p14:creationId xmlns:p14="http://schemas.microsoft.com/office/powerpoint/2010/main" val="3628206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3B4B2A-6FBC-4427-8D83-F9939B10B138}"/>
              </a:ext>
            </a:extLst>
          </p:cNvPr>
          <p:cNvSpPr>
            <a:spLocks noGrp="1"/>
          </p:cNvSpPr>
          <p:nvPr>
            <p:ph type="dt" sz="half" idx="10"/>
          </p:nvPr>
        </p:nvSpPr>
        <p:spPr/>
        <p:txBody>
          <a:bodyPr/>
          <a:lstStyle/>
          <a:p>
            <a:fld id="{7C321AFF-2760-4420-88C8-837D0A186E48}" type="datetimeFigureOut">
              <a:rPr lang="en-US" smtClean="0"/>
              <a:t>3/9/2023</a:t>
            </a:fld>
            <a:endParaRPr lang="en-US"/>
          </a:p>
        </p:txBody>
      </p:sp>
      <p:sp>
        <p:nvSpPr>
          <p:cNvPr id="3" name="Footer Placeholder 2">
            <a:extLst>
              <a:ext uri="{FF2B5EF4-FFF2-40B4-BE49-F238E27FC236}">
                <a16:creationId xmlns:a16="http://schemas.microsoft.com/office/drawing/2014/main" id="{765C3F8B-A0FB-4A70-82EB-3942DB1E48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8B1D2A-B4B4-4CF0-8FE3-05E8229ADDED}"/>
              </a:ext>
            </a:extLst>
          </p:cNvPr>
          <p:cNvSpPr>
            <a:spLocks noGrp="1"/>
          </p:cNvSpPr>
          <p:nvPr>
            <p:ph type="sldNum" sz="quarter" idx="12"/>
          </p:nvPr>
        </p:nvSpPr>
        <p:spPr/>
        <p:txBody>
          <a:bodyPr/>
          <a:lstStyle/>
          <a:p>
            <a:fld id="{F58E38E1-BCF2-4618-8DF4-8D9A2F01A8C3}" type="slidenum">
              <a:rPr lang="en-US" smtClean="0"/>
              <a:t>‹#›</a:t>
            </a:fld>
            <a:endParaRPr lang="en-US"/>
          </a:p>
        </p:txBody>
      </p:sp>
    </p:spTree>
    <p:extLst>
      <p:ext uri="{BB962C8B-B14F-4D97-AF65-F5344CB8AC3E}">
        <p14:creationId xmlns:p14="http://schemas.microsoft.com/office/powerpoint/2010/main" val="990422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46178-6278-4818-8EA0-CDA0380B1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7631E9-DA9E-4214-B04F-8BF6F0F6AB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2AB8C4-25A2-4BA5-9A46-EE0BF7A5D9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0E8674-C922-4D07-8361-45CD4361C294}"/>
              </a:ext>
            </a:extLst>
          </p:cNvPr>
          <p:cNvSpPr>
            <a:spLocks noGrp="1"/>
          </p:cNvSpPr>
          <p:nvPr>
            <p:ph type="dt" sz="half" idx="10"/>
          </p:nvPr>
        </p:nvSpPr>
        <p:spPr/>
        <p:txBody>
          <a:bodyPr/>
          <a:lstStyle/>
          <a:p>
            <a:fld id="{7C321AFF-2760-4420-88C8-837D0A186E48}" type="datetimeFigureOut">
              <a:rPr lang="en-US" smtClean="0"/>
              <a:t>3/9/2023</a:t>
            </a:fld>
            <a:endParaRPr lang="en-US"/>
          </a:p>
        </p:txBody>
      </p:sp>
      <p:sp>
        <p:nvSpPr>
          <p:cNvPr id="6" name="Footer Placeholder 5">
            <a:extLst>
              <a:ext uri="{FF2B5EF4-FFF2-40B4-BE49-F238E27FC236}">
                <a16:creationId xmlns:a16="http://schemas.microsoft.com/office/drawing/2014/main" id="{FACE2BD4-3285-4031-BD4C-1DF4E59EDB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EE0889-EBD5-4CBD-A7FF-D39BAE27703B}"/>
              </a:ext>
            </a:extLst>
          </p:cNvPr>
          <p:cNvSpPr>
            <a:spLocks noGrp="1"/>
          </p:cNvSpPr>
          <p:nvPr>
            <p:ph type="sldNum" sz="quarter" idx="12"/>
          </p:nvPr>
        </p:nvSpPr>
        <p:spPr/>
        <p:txBody>
          <a:bodyPr/>
          <a:lstStyle/>
          <a:p>
            <a:fld id="{F58E38E1-BCF2-4618-8DF4-8D9A2F01A8C3}" type="slidenum">
              <a:rPr lang="en-US" smtClean="0"/>
              <a:t>‹#›</a:t>
            </a:fld>
            <a:endParaRPr lang="en-US"/>
          </a:p>
        </p:txBody>
      </p:sp>
    </p:spTree>
    <p:extLst>
      <p:ext uri="{BB962C8B-B14F-4D97-AF65-F5344CB8AC3E}">
        <p14:creationId xmlns:p14="http://schemas.microsoft.com/office/powerpoint/2010/main" val="2678799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A065-84AD-4E97-84B6-C77095FA8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69EB94-B214-489E-92DD-4763ECB6B6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C7BA93-AC12-4F5F-85A1-FC24B120CD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D22D37-B85F-4775-AD02-DB7607690FFA}"/>
              </a:ext>
            </a:extLst>
          </p:cNvPr>
          <p:cNvSpPr>
            <a:spLocks noGrp="1"/>
          </p:cNvSpPr>
          <p:nvPr>
            <p:ph type="dt" sz="half" idx="10"/>
          </p:nvPr>
        </p:nvSpPr>
        <p:spPr/>
        <p:txBody>
          <a:bodyPr/>
          <a:lstStyle/>
          <a:p>
            <a:fld id="{7C321AFF-2760-4420-88C8-837D0A186E48}" type="datetimeFigureOut">
              <a:rPr lang="en-US" smtClean="0"/>
              <a:t>3/9/2023</a:t>
            </a:fld>
            <a:endParaRPr lang="en-US"/>
          </a:p>
        </p:txBody>
      </p:sp>
      <p:sp>
        <p:nvSpPr>
          <p:cNvPr id="6" name="Footer Placeholder 5">
            <a:extLst>
              <a:ext uri="{FF2B5EF4-FFF2-40B4-BE49-F238E27FC236}">
                <a16:creationId xmlns:a16="http://schemas.microsoft.com/office/drawing/2014/main" id="{EDACE07D-4383-4BD0-B955-0BBE7EA2A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C92FC-D5FF-4E5A-8524-6B76CBABF18F}"/>
              </a:ext>
            </a:extLst>
          </p:cNvPr>
          <p:cNvSpPr>
            <a:spLocks noGrp="1"/>
          </p:cNvSpPr>
          <p:nvPr>
            <p:ph type="sldNum" sz="quarter" idx="12"/>
          </p:nvPr>
        </p:nvSpPr>
        <p:spPr/>
        <p:txBody>
          <a:bodyPr/>
          <a:lstStyle/>
          <a:p>
            <a:fld id="{F58E38E1-BCF2-4618-8DF4-8D9A2F01A8C3}" type="slidenum">
              <a:rPr lang="en-US" smtClean="0"/>
              <a:t>‹#›</a:t>
            </a:fld>
            <a:endParaRPr lang="en-US"/>
          </a:p>
        </p:txBody>
      </p:sp>
    </p:spTree>
    <p:extLst>
      <p:ext uri="{BB962C8B-B14F-4D97-AF65-F5344CB8AC3E}">
        <p14:creationId xmlns:p14="http://schemas.microsoft.com/office/powerpoint/2010/main" val="4059258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E400E0-4441-4403-B6C9-E5227AF4AF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25C116-1920-45E5-8379-D8385B97C4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CD237-9DA6-43C4-A2CB-8928E1A1F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321AFF-2760-4420-88C8-837D0A186E48}" type="datetimeFigureOut">
              <a:rPr lang="en-US" smtClean="0"/>
              <a:t>3/9/2023</a:t>
            </a:fld>
            <a:endParaRPr lang="en-US"/>
          </a:p>
        </p:txBody>
      </p:sp>
      <p:sp>
        <p:nvSpPr>
          <p:cNvPr id="5" name="Footer Placeholder 4">
            <a:extLst>
              <a:ext uri="{FF2B5EF4-FFF2-40B4-BE49-F238E27FC236}">
                <a16:creationId xmlns:a16="http://schemas.microsoft.com/office/drawing/2014/main" id="{04A4C7D6-77DB-455E-A3FF-5155D269D1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DBC6EA-3F27-4FC0-AC66-A9DDB519C7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8E38E1-BCF2-4618-8DF4-8D9A2F01A8C3}" type="slidenum">
              <a:rPr lang="en-US" smtClean="0"/>
              <a:t>‹#›</a:t>
            </a:fld>
            <a:endParaRPr lang="en-US"/>
          </a:p>
        </p:txBody>
      </p:sp>
    </p:spTree>
    <p:extLst>
      <p:ext uri="{BB962C8B-B14F-4D97-AF65-F5344CB8AC3E}">
        <p14:creationId xmlns:p14="http://schemas.microsoft.com/office/powerpoint/2010/main" val="3181289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17/06/relationships/model3d" Target="../media/model3d8.glb"/><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microsoft.com/office/2017/06/relationships/model3d" Target="../media/model3d1.glb"/><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17/06/relationships/model3d" Target="../media/model3d2.glb"/><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17/06/relationships/model3d" Target="../media/model3d3.glb"/><Relationship Id="rId3" Type="http://schemas.microsoft.com/office/2017/06/relationships/model3d" Target="../media/model3d1.glb"/><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17/06/relationships/model3d" Target="../media/model3d2.glb"/><Relationship Id="rId4" Type="http://schemas.openxmlformats.org/officeDocument/2006/relationships/image" Target="../media/image6.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17/06/relationships/model3d" Target="../media/model3d3.glb"/><Relationship Id="rId7" Type="http://schemas.microsoft.com/office/2017/06/relationships/model3d" Target="../media/model3d2.glb"/><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microsoft.com/office/2017/06/relationships/model3d" Target="../media/model3d4.glb"/><Relationship Id="rId10" Type="http://schemas.microsoft.com/office/2017/06/relationships/model3d" Target="../media/model3d5.glb"/><Relationship Id="rId4" Type="http://schemas.openxmlformats.org/officeDocument/2006/relationships/image" Target="../media/image10.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17/06/relationships/model3d" Target="../media/model3d4.glb"/><Relationship Id="rId7" Type="http://schemas.microsoft.com/office/2017/06/relationships/model3d" Target="../media/model3d5.glb"/><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17/06/relationships/model3d" Target="../media/model3d3.glb"/><Relationship Id="rId10" Type="http://schemas.openxmlformats.org/officeDocument/2006/relationships/image" Target="../media/image18.png"/><Relationship Id="rId4" Type="http://schemas.openxmlformats.org/officeDocument/2006/relationships/image" Target="../media/image15.png"/><Relationship Id="rId9" Type="http://schemas.microsoft.com/office/2017/06/relationships/model3d" Target="../media/model3d6.glb"/></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17/06/relationships/model3d" Target="../media/model3d4.glb"/><Relationship Id="rId7" Type="http://schemas.microsoft.com/office/2017/06/relationships/model3d" Target="../media/model3d6.glb"/><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17/06/relationships/model3d" Target="../media/model3d5.glb"/><Relationship Id="rId10" Type="http://schemas.openxmlformats.org/officeDocument/2006/relationships/image" Target="../media/image22.png"/><Relationship Id="rId4" Type="http://schemas.openxmlformats.org/officeDocument/2006/relationships/image" Target="../media/image19.png"/><Relationship Id="rId9" Type="http://schemas.microsoft.com/office/2017/06/relationships/model3d" Target="../media/model3d7.glb"/></Relationships>
</file>

<file path=ppt/slides/_rels/slide7.xml.rels><?xml version="1.0" encoding="UTF-8" standalone="yes"?>
<Relationships xmlns="http://schemas.openxmlformats.org/package/2006/relationships"><Relationship Id="rId3" Type="http://schemas.microsoft.com/office/2017/06/relationships/model3d" Target="../media/model3d7.glb"/><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17/06/relationships/model3d" Target="../media/model3d8.glb"/><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hyperlink" Target="https://forms.gle/1exEVHGSs4MWBxvRA" TargetMode="External"/><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 Id="rId6" Type="http://schemas.microsoft.com/office/2017/06/relationships/model3d" Target="../media/model3d8.glb"/><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17/06/relationships/model3d" Target="../media/model3d8.glb"/><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87592-57F8-4EFF-8B45-8D3AEFE23638}"/>
              </a:ext>
            </a:extLst>
          </p:cNvPr>
          <p:cNvSpPr>
            <a:spLocks noGrp="1"/>
          </p:cNvSpPr>
          <p:nvPr>
            <p:ph type="ctrTitle"/>
          </p:nvPr>
        </p:nvSpPr>
        <p:spPr>
          <a:xfrm>
            <a:off x="1524000" y="2850332"/>
            <a:ext cx="9144000" cy="1157336"/>
          </a:xfrm>
        </p:spPr>
        <p:txBody>
          <a:bodyPr>
            <a:normAutofit/>
          </a:bodyPr>
          <a:lstStyle/>
          <a:p>
            <a:r>
              <a:rPr lang="en-US" sz="7200" b="1" dirty="0">
                <a:solidFill>
                  <a:schemeClr val="bg1"/>
                </a:solidFill>
              </a:rPr>
              <a:t>Underground Gym</a:t>
            </a:r>
          </a:p>
        </p:txBody>
      </p:sp>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F311F06E-C816-4306-92C3-4F5BD125BA1F}"/>
                  </a:ext>
                </a:extLst>
              </p:cNvPr>
              <p:cNvGraphicFramePr>
                <a:graphicFrameLocks noChangeAspect="1"/>
              </p:cNvGraphicFramePr>
              <p:nvPr>
                <p:extLst>
                  <p:ext uri="{D42A27DB-BD31-4B8C-83A1-F6EECF244321}">
                    <p14:modId xmlns:p14="http://schemas.microsoft.com/office/powerpoint/2010/main" val="1473812614"/>
                  </p:ext>
                </p:extLst>
              </p:nvPr>
            </p:nvGraphicFramePr>
            <p:xfrm>
              <a:off x="-328531" y="587676"/>
              <a:ext cx="5367450" cy="6139489"/>
            </p:xfrm>
            <a:graphic>
              <a:graphicData uri="http://schemas.microsoft.com/office/drawing/2017/model3d">
                <am3d:model3d r:embed="rId3">
                  <am3d:spPr>
                    <a:xfrm>
                      <a:off x="0" y="0"/>
                      <a:ext cx="5367450" cy="6139489"/>
                    </a:xfrm>
                    <a:prstGeom prst="rect">
                      <a:avLst/>
                    </a:prstGeom>
                  </am3d:spPr>
                  <am3d:camera>
                    <am3d:pos x="0" y="0" z="64815447"/>
                    <am3d:up dx="0" dy="36000000" dz="0"/>
                    <am3d:lookAt x="0" y="0" z="0"/>
                    <am3d:perspective fov="2700000"/>
                  </am3d:camera>
                  <am3d:trans>
                    <am3d:meterPerModelUnit n="36699" d="1000000"/>
                    <am3d:preTrans dx="1438524" dy="-14321197" dz="-236122"/>
                    <am3d:scale>
                      <am3d:sx n="1000000" d="1000000"/>
                      <am3d:sy n="1000000" d="1000000"/>
                      <am3d:sz n="1000000" d="1000000"/>
                    </am3d:scale>
                    <am3d:rot ax="1018628" ay="-2160392" az="-610499"/>
                    <am3d:postTrans dx="0" dy="0" dz="0"/>
                  </am3d:trans>
                  <am3d:raster rName="Office3DRenderer" rVer="16.0.8326">
                    <am3d:blip r:embed="rId4"/>
                  </am3d:raster>
                  <am3d:objViewport viewportSz="75919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F311F06E-C816-4306-92C3-4F5BD125BA1F}"/>
                  </a:ext>
                </a:extLst>
              </p:cNvPr>
              <p:cNvPicPr>
                <a:picLocks noGrp="1" noRot="1" noChangeAspect="1" noMove="1" noResize="1" noEditPoints="1" noAdjustHandles="1" noChangeArrowheads="1" noChangeShapeType="1" noCrop="1"/>
              </p:cNvPicPr>
              <p:nvPr/>
            </p:nvPicPr>
            <p:blipFill>
              <a:blip r:embed="rId4"/>
              <a:stretch>
                <a:fillRect/>
              </a:stretch>
            </p:blipFill>
            <p:spPr>
              <a:xfrm>
                <a:off x="-328531" y="587676"/>
                <a:ext cx="5367450" cy="6139489"/>
              </a:xfrm>
              <a:prstGeom prst="rect">
                <a:avLst/>
              </a:prstGeom>
            </p:spPr>
          </p:pic>
        </mc:Fallback>
      </mc:AlternateContent>
      <p:sp>
        <p:nvSpPr>
          <p:cNvPr id="10" name="Title 1">
            <a:extLst>
              <a:ext uri="{FF2B5EF4-FFF2-40B4-BE49-F238E27FC236}">
                <a16:creationId xmlns:a16="http://schemas.microsoft.com/office/drawing/2014/main" id="{25688E06-8988-4A7E-AA63-B74034D5299F}"/>
              </a:ext>
            </a:extLst>
          </p:cNvPr>
          <p:cNvSpPr txBox="1">
            <a:spLocks/>
          </p:cNvSpPr>
          <p:nvPr/>
        </p:nvSpPr>
        <p:spPr>
          <a:xfrm>
            <a:off x="1524000" y="4007668"/>
            <a:ext cx="9144000" cy="11573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b="1">
                <a:ln>
                  <a:solidFill>
                    <a:schemeClr val="bg1"/>
                  </a:solidFill>
                </a:ln>
                <a:noFill/>
              </a:rPr>
              <a:t>Underground Gym</a:t>
            </a:r>
            <a:endParaRPr lang="en-US" sz="7200" b="1" dirty="0">
              <a:ln>
                <a:solidFill>
                  <a:schemeClr val="bg1"/>
                </a:solidFill>
              </a:ln>
              <a:noFill/>
            </a:endParaRPr>
          </a:p>
        </p:txBody>
      </p:sp>
      <p:sp>
        <p:nvSpPr>
          <p:cNvPr id="11" name="Title 1">
            <a:extLst>
              <a:ext uri="{FF2B5EF4-FFF2-40B4-BE49-F238E27FC236}">
                <a16:creationId xmlns:a16="http://schemas.microsoft.com/office/drawing/2014/main" id="{072118DF-8B39-437C-9EB9-85DDE3D34FBA}"/>
              </a:ext>
            </a:extLst>
          </p:cNvPr>
          <p:cNvSpPr txBox="1">
            <a:spLocks/>
          </p:cNvSpPr>
          <p:nvPr/>
        </p:nvSpPr>
        <p:spPr>
          <a:xfrm>
            <a:off x="1524000" y="5165004"/>
            <a:ext cx="9144000" cy="11573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b="1">
                <a:ln>
                  <a:solidFill>
                    <a:schemeClr val="bg1"/>
                  </a:solidFill>
                </a:ln>
                <a:noFill/>
              </a:rPr>
              <a:t>Underground Gym</a:t>
            </a:r>
            <a:endParaRPr lang="en-US" sz="7200" b="1" dirty="0">
              <a:ln>
                <a:solidFill>
                  <a:schemeClr val="bg1"/>
                </a:solidFill>
              </a:ln>
              <a:noFill/>
            </a:endParaRPr>
          </a:p>
        </p:txBody>
      </p:sp>
      <p:sp>
        <p:nvSpPr>
          <p:cNvPr id="12" name="Title 1">
            <a:extLst>
              <a:ext uri="{FF2B5EF4-FFF2-40B4-BE49-F238E27FC236}">
                <a16:creationId xmlns:a16="http://schemas.microsoft.com/office/drawing/2014/main" id="{3F110044-51F5-4288-95D8-EA029DEBD866}"/>
              </a:ext>
            </a:extLst>
          </p:cNvPr>
          <p:cNvSpPr txBox="1">
            <a:spLocks/>
          </p:cNvSpPr>
          <p:nvPr/>
        </p:nvSpPr>
        <p:spPr>
          <a:xfrm>
            <a:off x="1524000" y="1692996"/>
            <a:ext cx="9144000" cy="11573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b="1" dirty="0">
                <a:ln>
                  <a:solidFill>
                    <a:schemeClr val="bg1"/>
                  </a:solidFill>
                </a:ln>
                <a:noFill/>
              </a:rPr>
              <a:t>Underground Gym</a:t>
            </a:r>
          </a:p>
        </p:txBody>
      </p:sp>
      <p:sp>
        <p:nvSpPr>
          <p:cNvPr id="13" name="Title 1">
            <a:extLst>
              <a:ext uri="{FF2B5EF4-FFF2-40B4-BE49-F238E27FC236}">
                <a16:creationId xmlns:a16="http://schemas.microsoft.com/office/drawing/2014/main" id="{1F1000D8-6587-45EB-B5DD-4F35A7691CC8}"/>
              </a:ext>
            </a:extLst>
          </p:cNvPr>
          <p:cNvSpPr txBox="1">
            <a:spLocks/>
          </p:cNvSpPr>
          <p:nvPr/>
        </p:nvSpPr>
        <p:spPr>
          <a:xfrm>
            <a:off x="1524000" y="535660"/>
            <a:ext cx="9144000" cy="11573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b="1" dirty="0">
                <a:ln>
                  <a:solidFill>
                    <a:schemeClr val="bg1"/>
                  </a:solidFill>
                </a:ln>
                <a:noFill/>
              </a:rPr>
              <a:t>Underground Gym</a:t>
            </a:r>
          </a:p>
        </p:txBody>
      </p:sp>
      <p:sp>
        <p:nvSpPr>
          <p:cNvPr id="16" name="TextBox 15">
            <a:extLst>
              <a:ext uri="{FF2B5EF4-FFF2-40B4-BE49-F238E27FC236}">
                <a16:creationId xmlns:a16="http://schemas.microsoft.com/office/drawing/2014/main" id="{D5139FB0-F034-48E6-87BD-44B99D8E098D}"/>
              </a:ext>
            </a:extLst>
          </p:cNvPr>
          <p:cNvSpPr txBox="1"/>
          <p:nvPr/>
        </p:nvSpPr>
        <p:spPr>
          <a:xfrm rot="10800000">
            <a:off x="8262257" y="7759611"/>
            <a:ext cx="6625772" cy="430887"/>
          </a:xfrm>
          <a:prstGeom prst="rect">
            <a:avLst/>
          </a:prstGeom>
          <a:noFill/>
        </p:spPr>
        <p:txBody>
          <a:bodyPr wrap="square" rtlCol="0">
            <a:spAutoFit/>
          </a:bodyPr>
          <a:lstStyle/>
          <a:p>
            <a:r>
              <a:rPr lang="en-US" sz="2200" dirty="0">
                <a:solidFill>
                  <a:schemeClr val="bg1"/>
                </a:solidFill>
              </a:rPr>
              <a:t>By: Nabeel </a:t>
            </a:r>
            <a:r>
              <a:rPr lang="en-US" sz="2200" dirty="0" err="1">
                <a:solidFill>
                  <a:schemeClr val="bg1"/>
                </a:solidFill>
              </a:rPr>
              <a:t>Zureiqat</a:t>
            </a:r>
            <a:r>
              <a:rPr lang="en-US" sz="2200" dirty="0">
                <a:solidFill>
                  <a:schemeClr val="bg1"/>
                </a:solidFill>
              </a:rPr>
              <a:t>, Basel </a:t>
            </a:r>
            <a:r>
              <a:rPr lang="en-US" sz="2200" dirty="0" err="1">
                <a:solidFill>
                  <a:schemeClr val="bg1"/>
                </a:solidFill>
              </a:rPr>
              <a:t>Ebaid</a:t>
            </a:r>
            <a:r>
              <a:rPr lang="en-US" sz="2200" dirty="0">
                <a:solidFill>
                  <a:schemeClr val="bg1"/>
                </a:solidFill>
              </a:rPr>
              <a:t>, Karam Samara</a:t>
            </a:r>
          </a:p>
        </p:txBody>
      </p:sp>
    </p:spTree>
    <p:extLst>
      <p:ext uri="{BB962C8B-B14F-4D97-AF65-F5344CB8AC3E}">
        <p14:creationId xmlns:p14="http://schemas.microsoft.com/office/powerpoint/2010/main" val="4012875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FBE729-893F-48A4-B7E0-B6D66AC3A31D}"/>
              </a:ext>
            </a:extLst>
          </p:cNvPr>
          <p:cNvSpPr>
            <a:spLocks noGrp="1"/>
          </p:cNvSpPr>
          <p:nvPr>
            <p:ph type="title"/>
          </p:nvPr>
        </p:nvSpPr>
        <p:spPr>
          <a:xfrm>
            <a:off x="838200" y="2766218"/>
            <a:ext cx="10515600" cy="1325563"/>
          </a:xfrm>
        </p:spPr>
        <p:txBody>
          <a:bodyPr>
            <a:normAutofit/>
          </a:bodyPr>
          <a:lstStyle/>
          <a:p>
            <a:pPr algn="ctr"/>
            <a:r>
              <a:rPr lang="en-US" sz="7200" b="1" dirty="0">
                <a:ln>
                  <a:solidFill>
                    <a:prstClr val="white"/>
                  </a:solidFill>
                </a:ln>
                <a:solidFill>
                  <a:schemeClr val="bg1"/>
                </a:solidFill>
                <a:latin typeface="Arial" panose="020B0604020202020204"/>
              </a:rPr>
              <a:t>Thanks for Listening</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D7783EB0-F355-455C-A7EC-7EAAE2F46C6A}"/>
                  </a:ext>
                </a:extLst>
              </p:cNvPr>
              <p:cNvGraphicFramePr>
                <a:graphicFrameLocks noChangeAspect="1"/>
              </p:cNvGraphicFramePr>
              <p:nvPr/>
            </p:nvGraphicFramePr>
            <p:xfrm>
              <a:off x="-4033323" y="6739801"/>
              <a:ext cx="3552702" cy="2602997"/>
            </p:xfrm>
            <a:graphic>
              <a:graphicData uri="http://schemas.microsoft.com/office/drawing/2017/model3d">
                <am3d:model3d r:embed="rId3">
                  <am3d:spPr>
                    <a:xfrm>
                      <a:off x="0" y="0"/>
                      <a:ext cx="3552702" cy="2602997"/>
                    </a:xfrm>
                    <a:prstGeom prst="rect">
                      <a:avLst/>
                    </a:prstGeom>
                  </am3d:spPr>
                  <am3d:camera>
                    <am3d:pos x="0" y="0" z="79493731"/>
                    <am3d:up dx="0" dy="36000000" dz="0"/>
                    <am3d:lookAt x="0" y="0" z="0"/>
                    <am3d:perspective fov="2700000"/>
                  </am3d:camera>
                  <am3d:trans>
                    <am3d:meterPerModelUnit n="456720" d="1000000"/>
                    <am3d:preTrans dx="3594533" dy="-16780823" dz="1167499"/>
                    <am3d:scale>
                      <am3d:sx n="1000000" d="1000000"/>
                      <am3d:sy n="1000000" d="1000000"/>
                      <am3d:sz n="1000000" d="1000000"/>
                    </am3d:scale>
                    <am3d:rot ax="4448227" ay="1322186" az="-7628344"/>
                    <am3d:postTrans dx="0" dy="0" dz="0"/>
                  </am3d:trans>
                  <am3d:raster rName="Office3DRenderer" rVer="16.0.8326">
                    <am3d:blip r:embed="rId4"/>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D7783EB0-F355-455C-A7EC-7EAAE2F46C6A}"/>
                  </a:ext>
                </a:extLst>
              </p:cNvPr>
              <p:cNvPicPr>
                <a:picLocks noGrp="1" noRot="1" noChangeAspect="1" noMove="1" noResize="1" noEditPoints="1" noAdjustHandles="1" noChangeArrowheads="1" noChangeShapeType="1" noCrop="1"/>
              </p:cNvPicPr>
              <p:nvPr/>
            </p:nvPicPr>
            <p:blipFill>
              <a:blip r:embed="rId4"/>
              <a:stretch>
                <a:fillRect/>
              </a:stretch>
            </p:blipFill>
            <p:spPr>
              <a:xfrm>
                <a:off x="-4033323" y="6739801"/>
                <a:ext cx="3552702" cy="2602997"/>
              </a:xfrm>
              <a:prstGeom prst="rect">
                <a:avLst/>
              </a:prstGeom>
            </p:spPr>
          </p:pic>
        </mc:Fallback>
      </mc:AlternateContent>
      <p:sp>
        <p:nvSpPr>
          <p:cNvPr id="5" name="Title 1">
            <a:extLst>
              <a:ext uri="{FF2B5EF4-FFF2-40B4-BE49-F238E27FC236}">
                <a16:creationId xmlns:a16="http://schemas.microsoft.com/office/drawing/2014/main" id="{B72559C2-870F-431C-89CA-A6A384B77C4D}"/>
              </a:ext>
            </a:extLst>
          </p:cNvPr>
          <p:cNvSpPr txBox="1">
            <a:spLocks/>
          </p:cNvSpPr>
          <p:nvPr/>
        </p:nvSpPr>
        <p:spPr>
          <a:xfrm>
            <a:off x="796255" y="27646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a:solidFill>
                    <a:prstClr val="white"/>
                  </a:solidFill>
                </a:ln>
                <a:noFill/>
                <a:latin typeface="Arial" panose="020B0604020202020204"/>
              </a:rPr>
              <a:t>Thanks for Listening</a:t>
            </a:r>
          </a:p>
        </p:txBody>
      </p:sp>
      <p:sp>
        <p:nvSpPr>
          <p:cNvPr id="6" name="Title 1">
            <a:extLst>
              <a:ext uri="{FF2B5EF4-FFF2-40B4-BE49-F238E27FC236}">
                <a16:creationId xmlns:a16="http://schemas.microsoft.com/office/drawing/2014/main" id="{DC578D85-353A-43A5-81EE-20D8FA6FA290}"/>
              </a:ext>
            </a:extLst>
          </p:cNvPr>
          <p:cNvSpPr txBox="1">
            <a:spLocks/>
          </p:cNvSpPr>
          <p:nvPr/>
        </p:nvSpPr>
        <p:spPr>
          <a:xfrm>
            <a:off x="796255" y="27662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a:solidFill>
                    <a:prstClr val="white"/>
                  </a:solidFill>
                </a:ln>
                <a:noFill/>
                <a:latin typeface="Arial" panose="020B0604020202020204"/>
              </a:rPr>
              <a:t>Thanks for Listening</a:t>
            </a:r>
          </a:p>
        </p:txBody>
      </p:sp>
      <p:sp>
        <p:nvSpPr>
          <p:cNvPr id="9" name="Title 1">
            <a:extLst>
              <a:ext uri="{FF2B5EF4-FFF2-40B4-BE49-F238E27FC236}">
                <a16:creationId xmlns:a16="http://schemas.microsoft.com/office/drawing/2014/main" id="{B8FD6F1E-3039-42D1-963A-EFC59DB50B76}"/>
              </a:ext>
            </a:extLst>
          </p:cNvPr>
          <p:cNvSpPr txBox="1">
            <a:spLocks/>
          </p:cNvSpPr>
          <p:nvPr/>
        </p:nvSpPr>
        <p:spPr>
          <a:xfrm>
            <a:off x="838200" y="27646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a:solidFill>
                    <a:prstClr val="white"/>
                  </a:solidFill>
                </a:ln>
                <a:noFill/>
                <a:latin typeface="Arial" panose="020B0604020202020204"/>
              </a:rPr>
              <a:t>Thanks for Listening</a:t>
            </a:r>
          </a:p>
        </p:txBody>
      </p:sp>
      <p:sp>
        <p:nvSpPr>
          <p:cNvPr id="10" name="Title 1">
            <a:extLst>
              <a:ext uri="{FF2B5EF4-FFF2-40B4-BE49-F238E27FC236}">
                <a16:creationId xmlns:a16="http://schemas.microsoft.com/office/drawing/2014/main" id="{9DF5E6C8-D1B8-405A-B23B-A2057F669A5B}"/>
              </a:ext>
            </a:extLst>
          </p:cNvPr>
          <p:cNvSpPr txBox="1">
            <a:spLocks/>
          </p:cNvSpPr>
          <p:nvPr/>
        </p:nvSpPr>
        <p:spPr>
          <a:xfrm>
            <a:off x="796255" y="27662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a:solidFill>
                    <a:prstClr val="white"/>
                  </a:solidFill>
                </a:ln>
                <a:noFill/>
                <a:latin typeface="Arial" panose="020B0604020202020204"/>
              </a:rPr>
              <a:t>Thanks for Listening</a:t>
            </a:r>
          </a:p>
        </p:txBody>
      </p:sp>
    </p:spTree>
    <p:extLst>
      <p:ext uri="{BB962C8B-B14F-4D97-AF65-F5344CB8AC3E}">
        <p14:creationId xmlns:p14="http://schemas.microsoft.com/office/powerpoint/2010/main" val="4115526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87592-57F8-4EFF-8B45-8D3AEFE23638}"/>
              </a:ext>
            </a:extLst>
          </p:cNvPr>
          <p:cNvSpPr>
            <a:spLocks noGrp="1"/>
          </p:cNvSpPr>
          <p:nvPr>
            <p:ph type="ctrTitle"/>
          </p:nvPr>
        </p:nvSpPr>
        <p:spPr>
          <a:xfrm>
            <a:off x="1524000" y="2850332"/>
            <a:ext cx="9144000" cy="1157336"/>
          </a:xfrm>
        </p:spPr>
        <p:txBody>
          <a:bodyPr>
            <a:normAutofit/>
          </a:bodyPr>
          <a:lstStyle/>
          <a:p>
            <a:r>
              <a:rPr lang="en-US" sz="7200" b="1" dirty="0">
                <a:solidFill>
                  <a:schemeClr val="bg1"/>
                </a:solidFill>
              </a:rPr>
              <a:t>Underground Gym</a:t>
            </a:r>
          </a:p>
        </p:txBody>
      </p:sp>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F311F06E-C816-4306-92C3-4F5BD125BA1F}"/>
                  </a:ext>
                </a:extLst>
              </p:cNvPr>
              <p:cNvGraphicFramePr>
                <a:graphicFrameLocks noChangeAspect="1"/>
              </p:cNvGraphicFramePr>
              <p:nvPr>
                <p:extLst>
                  <p:ext uri="{D42A27DB-BD31-4B8C-83A1-F6EECF244321}">
                    <p14:modId xmlns:p14="http://schemas.microsoft.com/office/powerpoint/2010/main" val="1439709358"/>
                  </p:ext>
                </p:extLst>
              </p:nvPr>
            </p:nvGraphicFramePr>
            <p:xfrm>
              <a:off x="6650477" y="322685"/>
              <a:ext cx="5270578" cy="6451541"/>
            </p:xfrm>
            <a:graphic>
              <a:graphicData uri="http://schemas.microsoft.com/office/drawing/2017/model3d">
                <am3d:model3d r:embed="rId3">
                  <am3d:spPr>
                    <a:xfrm>
                      <a:off x="0" y="0"/>
                      <a:ext cx="5270578" cy="6451541"/>
                    </a:xfrm>
                    <a:prstGeom prst="rect">
                      <a:avLst/>
                    </a:prstGeom>
                  </am3d:spPr>
                  <am3d:camera>
                    <am3d:pos x="0" y="0" z="64815447"/>
                    <am3d:up dx="0" dy="36000000" dz="0"/>
                    <am3d:lookAt x="0" y="0" z="0"/>
                    <am3d:perspective fov="2700000"/>
                  </am3d:camera>
                  <am3d:trans>
                    <am3d:meterPerModelUnit n="36699" d="1000000"/>
                    <am3d:preTrans dx="1438524" dy="-14321197" dz="-236122"/>
                    <am3d:scale>
                      <am3d:sx n="1000000" d="1000000"/>
                      <am3d:sy n="1000000" d="1000000"/>
                      <am3d:sz n="1000000" d="1000000"/>
                    </am3d:scale>
                    <am3d:rot ax="9430690" ay="-2321969" az="-9915581"/>
                    <am3d:postTrans dx="0" dy="0" dz="0"/>
                  </am3d:trans>
                  <am3d:raster rName="Office3DRenderer" rVer="16.0.8326">
                    <am3d:blip r:embed="rId4"/>
                  </am3d:raster>
                  <am3d:objViewport viewportSz="759191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F311F06E-C816-4306-92C3-4F5BD125BA1F}"/>
                  </a:ext>
                </a:extLst>
              </p:cNvPr>
              <p:cNvPicPr>
                <a:picLocks noGrp="1" noRot="1" noChangeAspect="1" noMove="1" noResize="1" noEditPoints="1" noAdjustHandles="1" noChangeArrowheads="1" noChangeShapeType="1" noCrop="1"/>
              </p:cNvPicPr>
              <p:nvPr/>
            </p:nvPicPr>
            <p:blipFill>
              <a:blip r:embed="rId4"/>
              <a:stretch>
                <a:fillRect/>
              </a:stretch>
            </p:blipFill>
            <p:spPr>
              <a:xfrm>
                <a:off x="6650477" y="322685"/>
                <a:ext cx="5270578" cy="6451541"/>
              </a:xfrm>
              <a:prstGeom prst="rect">
                <a:avLst/>
              </a:prstGeom>
            </p:spPr>
          </p:pic>
        </mc:Fallback>
      </mc:AlternateContent>
      <p:sp>
        <p:nvSpPr>
          <p:cNvPr id="10" name="Title 1">
            <a:extLst>
              <a:ext uri="{FF2B5EF4-FFF2-40B4-BE49-F238E27FC236}">
                <a16:creationId xmlns:a16="http://schemas.microsoft.com/office/drawing/2014/main" id="{25688E06-8988-4A7E-AA63-B74034D5299F}"/>
              </a:ext>
            </a:extLst>
          </p:cNvPr>
          <p:cNvSpPr txBox="1">
            <a:spLocks/>
          </p:cNvSpPr>
          <p:nvPr/>
        </p:nvSpPr>
        <p:spPr>
          <a:xfrm>
            <a:off x="1524000" y="2850332"/>
            <a:ext cx="9144000" cy="11573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solidFill>
                    <a:prstClr val="white"/>
                  </a:solidFill>
                </a:ln>
                <a:noFill/>
                <a:effectLst/>
                <a:uLnTx/>
                <a:uFillTx/>
                <a:latin typeface="Arial" panose="020B0604020202020204"/>
                <a:ea typeface="+mj-ea"/>
                <a:cs typeface="+mj-cs"/>
              </a:rPr>
              <a:t>Underground Gym</a:t>
            </a:r>
          </a:p>
        </p:txBody>
      </p:sp>
      <p:sp>
        <p:nvSpPr>
          <p:cNvPr id="11" name="Title 1">
            <a:extLst>
              <a:ext uri="{FF2B5EF4-FFF2-40B4-BE49-F238E27FC236}">
                <a16:creationId xmlns:a16="http://schemas.microsoft.com/office/drawing/2014/main" id="{072118DF-8B39-437C-9EB9-85DDE3D34FBA}"/>
              </a:ext>
            </a:extLst>
          </p:cNvPr>
          <p:cNvSpPr txBox="1">
            <a:spLocks/>
          </p:cNvSpPr>
          <p:nvPr/>
        </p:nvSpPr>
        <p:spPr>
          <a:xfrm>
            <a:off x="1524000" y="2850332"/>
            <a:ext cx="9144000" cy="11573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solidFill>
                    <a:prstClr val="white"/>
                  </a:solidFill>
                </a:ln>
                <a:noFill/>
                <a:effectLst/>
                <a:uLnTx/>
                <a:uFillTx/>
                <a:latin typeface="Arial" panose="020B0604020202020204"/>
                <a:ea typeface="+mj-ea"/>
                <a:cs typeface="+mj-cs"/>
              </a:rPr>
              <a:t>Underground Gym</a:t>
            </a:r>
          </a:p>
        </p:txBody>
      </p:sp>
      <p:sp>
        <p:nvSpPr>
          <p:cNvPr id="12" name="Title 1">
            <a:extLst>
              <a:ext uri="{FF2B5EF4-FFF2-40B4-BE49-F238E27FC236}">
                <a16:creationId xmlns:a16="http://schemas.microsoft.com/office/drawing/2014/main" id="{3F110044-51F5-4288-95D8-EA029DEBD866}"/>
              </a:ext>
            </a:extLst>
          </p:cNvPr>
          <p:cNvSpPr txBox="1">
            <a:spLocks/>
          </p:cNvSpPr>
          <p:nvPr/>
        </p:nvSpPr>
        <p:spPr>
          <a:xfrm>
            <a:off x="1524000" y="2850332"/>
            <a:ext cx="9144000" cy="11573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solidFill>
                    <a:prstClr val="white"/>
                  </a:solidFill>
                </a:ln>
                <a:noFill/>
                <a:effectLst/>
                <a:uLnTx/>
                <a:uFillTx/>
                <a:latin typeface="Arial" panose="020B0604020202020204"/>
                <a:ea typeface="+mj-ea"/>
                <a:cs typeface="+mj-cs"/>
              </a:rPr>
              <a:t>Underground Gym</a:t>
            </a:r>
          </a:p>
        </p:txBody>
      </p:sp>
      <p:sp>
        <p:nvSpPr>
          <p:cNvPr id="13" name="Title 1">
            <a:extLst>
              <a:ext uri="{FF2B5EF4-FFF2-40B4-BE49-F238E27FC236}">
                <a16:creationId xmlns:a16="http://schemas.microsoft.com/office/drawing/2014/main" id="{1F1000D8-6587-45EB-B5DD-4F35A7691CC8}"/>
              </a:ext>
            </a:extLst>
          </p:cNvPr>
          <p:cNvSpPr txBox="1">
            <a:spLocks/>
          </p:cNvSpPr>
          <p:nvPr/>
        </p:nvSpPr>
        <p:spPr>
          <a:xfrm>
            <a:off x="1524000" y="2850332"/>
            <a:ext cx="9144000" cy="11573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solidFill>
                    <a:prstClr val="white"/>
                  </a:solidFill>
                </a:ln>
                <a:noFill/>
                <a:effectLst/>
                <a:uLnTx/>
                <a:uFillTx/>
                <a:latin typeface="Arial" panose="020B0604020202020204"/>
                <a:ea typeface="+mj-ea"/>
                <a:cs typeface="+mj-cs"/>
              </a:rPr>
              <a:t>Underground Gym</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5BAA9FC4-2F14-4B95-A773-2097D824B288}"/>
                  </a:ext>
                </a:extLst>
              </p:cNvPr>
              <p:cNvGraphicFramePr>
                <a:graphicFrameLocks noChangeAspect="1"/>
              </p:cNvGraphicFramePr>
              <p:nvPr>
                <p:extLst>
                  <p:ext uri="{D42A27DB-BD31-4B8C-83A1-F6EECF244321}">
                    <p14:modId xmlns:p14="http://schemas.microsoft.com/office/powerpoint/2010/main" val="19174073"/>
                  </p:ext>
                </p:extLst>
              </p:nvPr>
            </p:nvGraphicFramePr>
            <p:xfrm>
              <a:off x="10204826" y="6739217"/>
              <a:ext cx="1596405" cy="3002762"/>
            </p:xfrm>
            <a:graphic>
              <a:graphicData uri="http://schemas.microsoft.com/office/drawing/2017/model3d">
                <am3d:model3d r:embed="rId5">
                  <am3d:spPr>
                    <a:xfrm>
                      <a:off x="0" y="0"/>
                      <a:ext cx="1596405" cy="3002762"/>
                    </a:xfrm>
                    <a:prstGeom prst="rect">
                      <a:avLst/>
                    </a:prstGeom>
                  </am3d:spPr>
                  <am3d:camera>
                    <am3d:pos x="0" y="0" z="53708446"/>
                    <am3d:up dx="0" dy="36000000" dz="0"/>
                    <am3d:lookAt x="0" y="0" z="0"/>
                    <am3d:perspective fov="2700000"/>
                  </am3d:camera>
                  <am3d:trans>
                    <am3d:meterPerModelUnit n="30105" d="1000000"/>
                    <am3d:preTrans dx="0" dy="0" dz="-6637408"/>
                    <am3d:scale>
                      <am3d:sx n="1000000" d="1000000"/>
                      <am3d:sy n="1000000" d="1000000"/>
                      <am3d:sz n="1000000" d="1000000"/>
                    </am3d:scale>
                    <am3d:rot ax="5149405" ay="2902319" az="5065201"/>
                    <am3d:postTrans dx="0" dy="0" dz="0"/>
                  </am3d:trans>
                  <am3d:raster rName="Office3DRenderer" rVer="16.0.8326">
                    <am3d:blip r:embed="rId6"/>
                  </am3d:raster>
                  <am3d:objViewport viewportSz="34018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5BAA9FC4-2F14-4B95-A773-2097D824B288}"/>
                  </a:ext>
                </a:extLst>
              </p:cNvPr>
              <p:cNvPicPr>
                <a:picLocks noGrp="1" noRot="1" noChangeAspect="1" noMove="1" noResize="1" noEditPoints="1" noAdjustHandles="1" noChangeArrowheads="1" noChangeShapeType="1" noCrop="1"/>
              </p:cNvPicPr>
              <p:nvPr/>
            </p:nvPicPr>
            <p:blipFill>
              <a:blip r:embed="rId6"/>
              <a:stretch>
                <a:fillRect/>
              </a:stretch>
            </p:blipFill>
            <p:spPr>
              <a:xfrm>
                <a:off x="10204826" y="6739217"/>
                <a:ext cx="1596405" cy="300276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7C9C4227-6761-46B2-A8A1-627D36E49D5D}"/>
                  </a:ext>
                </a:extLst>
              </p:cNvPr>
              <p:cNvGraphicFramePr>
                <a:graphicFrameLocks noChangeAspect="1"/>
              </p:cNvGraphicFramePr>
              <p:nvPr>
                <p:extLst>
                  <p:ext uri="{D42A27DB-BD31-4B8C-83A1-F6EECF244321}">
                    <p14:modId xmlns:p14="http://schemas.microsoft.com/office/powerpoint/2010/main" val="800374820"/>
                  </p:ext>
                </p:extLst>
              </p:nvPr>
            </p:nvGraphicFramePr>
            <p:xfrm>
              <a:off x="9064367" y="6783728"/>
              <a:ext cx="2869727" cy="2470626"/>
            </p:xfrm>
            <a:graphic>
              <a:graphicData uri="http://schemas.microsoft.com/office/drawing/2017/model3d">
                <am3d:model3d r:embed="rId5">
                  <am3d:spPr>
                    <a:xfrm>
                      <a:off x="0" y="0"/>
                      <a:ext cx="2869727" cy="2470626"/>
                    </a:xfrm>
                    <a:prstGeom prst="rect">
                      <a:avLst/>
                    </a:prstGeom>
                  </am3d:spPr>
                  <am3d:camera>
                    <am3d:pos x="0" y="0" z="53708446"/>
                    <am3d:up dx="0" dy="36000000" dz="0"/>
                    <am3d:lookAt x="0" y="0" z="0"/>
                    <am3d:perspective fov="2700000"/>
                  </am3d:camera>
                  <am3d:trans>
                    <am3d:meterPerModelUnit n="30105" d="1000000"/>
                    <am3d:preTrans dx="0" dy="0" dz="-6637408"/>
                    <am3d:scale>
                      <am3d:sx n="1000000" d="1000000"/>
                      <am3d:sy n="1000000" d="1000000"/>
                      <am3d:sz n="1000000" d="1000000"/>
                    </am3d:scale>
                    <am3d:rot ax="6429380" ay="-821401" az="-8551502"/>
                    <am3d:postTrans dx="0" dy="0" dz="0"/>
                  </am3d:trans>
                  <am3d:raster rName="Office3DRenderer" rVer="16.0.8326">
                    <am3d:blip r:embed="rId7"/>
                  </am3d:raster>
                  <am3d:objViewport viewportSz="34018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7C9C4227-6761-46B2-A8A1-627D36E49D5D}"/>
                  </a:ext>
                </a:extLst>
              </p:cNvPr>
              <p:cNvPicPr>
                <a:picLocks noGrp="1" noRot="1" noChangeAspect="1" noMove="1" noResize="1" noEditPoints="1" noAdjustHandles="1" noChangeArrowheads="1" noChangeShapeType="1" noCrop="1"/>
              </p:cNvPicPr>
              <p:nvPr/>
            </p:nvPicPr>
            <p:blipFill>
              <a:blip r:embed="rId7"/>
              <a:stretch>
                <a:fillRect/>
              </a:stretch>
            </p:blipFill>
            <p:spPr>
              <a:xfrm>
                <a:off x="9064367" y="6783728"/>
                <a:ext cx="2869727" cy="2470626"/>
              </a:xfrm>
              <a:prstGeom prst="rect">
                <a:avLst/>
              </a:prstGeom>
            </p:spPr>
          </p:pic>
        </mc:Fallback>
      </mc:AlternateContent>
      <p:sp>
        <p:nvSpPr>
          <p:cNvPr id="3" name="TextBox 2">
            <a:extLst>
              <a:ext uri="{FF2B5EF4-FFF2-40B4-BE49-F238E27FC236}">
                <a16:creationId xmlns:a16="http://schemas.microsoft.com/office/drawing/2014/main" id="{D60FCFB3-3C53-4E9F-9AE7-F0C57FB08685}"/>
              </a:ext>
            </a:extLst>
          </p:cNvPr>
          <p:cNvSpPr txBox="1"/>
          <p:nvPr/>
        </p:nvSpPr>
        <p:spPr>
          <a:xfrm>
            <a:off x="2783114" y="4007668"/>
            <a:ext cx="6625772" cy="430887"/>
          </a:xfrm>
          <a:prstGeom prst="rect">
            <a:avLst/>
          </a:prstGeom>
          <a:noFill/>
        </p:spPr>
        <p:txBody>
          <a:bodyPr wrap="square" rtlCol="0">
            <a:spAutoFit/>
          </a:bodyPr>
          <a:lstStyle/>
          <a:p>
            <a:r>
              <a:rPr lang="en-US" sz="2200" dirty="0">
                <a:solidFill>
                  <a:schemeClr val="bg1"/>
                </a:solidFill>
              </a:rPr>
              <a:t>By: Nabeel </a:t>
            </a:r>
            <a:r>
              <a:rPr lang="en-US" sz="2200" dirty="0" err="1">
                <a:solidFill>
                  <a:schemeClr val="bg1"/>
                </a:solidFill>
              </a:rPr>
              <a:t>Zureiqat</a:t>
            </a:r>
            <a:r>
              <a:rPr lang="en-US" sz="2200" dirty="0">
                <a:solidFill>
                  <a:schemeClr val="bg1"/>
                </a:solidFill>
              </a:rPr>
              <a:t>, Basel </a:t>
            </a:r>
            <a:r>
              <a:rPr lang="en-US" sz="2200" dirty="0" err="1">
                <a:solidFill>
                  <a:schemeClr val="bg1"/>
                </a:solidFill>
              </a:rPr>
              <a:t>Ebaid</a:t>
            </a:r>
            <a:r>
              <a:rPr lang="en-US" sz="2200" dirty="0">
                <a:solidFill>
                  <a:schemeClr val="bg1"/>
                </a:solidFill>
              </a:rPr>
              <a:t>, Karam Samara</a:t>
            </a:r>
          </a:p>
        </p:txBody>
      </p:sp>
    </p:spTree>
    <p:extLst>
      <p:ext uri="{BB962C8B-B14F-4D97-AF65-F5344CB8AC3E}">
        <p14:creationId xmlns:p14="http://schemas.microsoft.com/office/powerpoint/2010/main" val="2874284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457BDE77-BC3E-4C69-B5C1-D7CC52069D1C}"/>
                  </a:ext>
                </a:extLst>
              </p:cNvPr>
              <p:cNvGraphicFramePr>
                <a:graphicFrameLocks noChangeAspect="1"/>
              </p:cNvGraphicFramePr>
              <p:nvPr>
                <p:extLst>
                  <p:ext uri="{D42A27DB-BD31-4B8C-83A1-F6EECF244321}">
                    <p14:modId xmlns:p14="http://schemas.microsoft.com/office/powerpoint/2010/main" val="2572934982"/>
                  </p:ext>
                </p:extLst>
              </p:nvPr>
            </p:nvGraphicFramePr>
            <p:xfrm>
              <a:off x="8853652" y="6023428"/>
              <a:ext cx="5232523" cy="6606858"/>
            </p:xfrm>
            <a:graphic>
              <a:graphicData uri="http://schemas.microsoft.com/office/drawing/2017/model3d">
                <am3d:model3d r:embed="rId3">
                  <am3d:spPr>
                    <a:xfrm>
                      <a:off x="0" y="0"/>
                      <a:ext cx="5232523" cy="6606858"/>
                    </a:xfrm>
                    <a:prstGeom prst="rect">
                      <a:avLst/>
                    </a:prstGeom>
                  </am3d:spPr>
                  <am3d:camera>
                    <am3d:pos x="0" y="0" z="64815447"/>
                    <am3d:up dx="0" dy="36000000" dz="0"/>
                    <am3d:lookAt x="0" y="0" z="0"/>
                    <am3d:perspective fov="2700000"/>
                  </am3d:camera>
                  <am3d:trans>
                    <am3d:meterPerModelUnit n="36699" d="1000000"/>
                    <am3d:preTrans dx="1438524" dy="-14321197" dz="-236122"/>
                    <am3d:scale>
                      <am3d:sx n="1000000" d="1000000"/>
                      <am3d:sy n="1000000" d="1000000"/>
                      <am3d:sz n="1000000" d="1000000"/>
                    </am3d:scale>
                    <am3d:rot ax="1555086" ay="-2578128" az="-1099617"/>
                    <am3d:postTrans dx="0" dy="0" dz="0"/>
                  </am3d:trans>
                  <am3d:raster rName="Office3DRenderer" rVer="16.0.8326">
                    <am3d:blip r:embed="rId4"/>
                  </am3d:raster>
                  <am3d:objViewport viewportSz="75919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457BDE77-BC3E-4C69-B5C1-D7CC52069D1C}"/>
                  </a:ext>
                </a:extLst>
              </p:cNvPr>
              <p:cNvPicPr>
                <a:picLocks noGrp="1" noRot="1" noChangeAspect="1" noMove="1" noResize="1" noEditPoints="1" noAdjustHandles="1" noChangeArrowheads="1" noChangeShapeType="1" noCrop="1"/>
              </p:cNvPicPr>
              <p:nvPr/>
            </p:nvPicPr>
            <p:blipFill>
              <a:blip r:embed="rId4"/>
              <a:stretch>
                <a:fillRect/>
              </a:stretch>
            </p:blipFill>
            <p:spPr>
              <a:xfrm>
                <a:off x="8853652" y="6023428"/>
                <a:ext cx="5232523" cy="6606858"/>
              </a:xfrm>
              <a:prstGeom prst="rect">
                <a:avLst/>
              </a:prstGeom>
            </p:spPr>
          </p:pic>
        </mc:Fallback>
      </mc:AlternateContent>
      <p:sp>
        <p:nvSpPr>
          <p:cNvPr id="2" name="Title 1">
            <a:extLst>
              <a:ext uri="{FF2B5EF4-FFF2-40B4-BE49-F238E27FC236}">
                <a16:creationId xmlns:a16="http://schemas.microsoft.com/office/drawing/2014/main" id="{C7745D94-1F28-4DA8-9195-33F9CC6CE4AE}"/>
              </a:ext>
            </a:extLst>
          </p:cNvPr>
          <p:cNvSpPr>
            <a:spLocks noGrp="1"/>
          </p:cNvSpPr>
          <p:nvPr>
            <p:ph type="title"/>
          </p:nvPr>
        </p:nvSpPr>
        <p:spPr>
          <a:noFill/>
        </p:spPr>
        <p:txBody>
          <a:bodyPr>
            <a:normAutofit/>
          </a:bodyPr>
          <a:lstStyle/>
          <a:p>
            <a:pPr algn="ctr"/>
            <a:r>
              <a:rPr lang="en-US" sz="4800" b="1" dirty="0">
                <a:ln>
                  <a:solidFill>
                    <a:prstClr val="white"/>
                  </a:solidFill>
                </a:ln>
                <a:solidFill>
                  <a:schemeClr val="bg1"/>
                </a:solidFill>
                <a:latin typeface="Arial" panose="020B0604020202020204"/>
              </a:rPr>
              <a:t>Introduction</a:t>
            </a:r>
          </a:p>
        </p:txBody>
      </p:sp>
      <p:sp>
        <p:nvSpPr>
          <p:cNvPr id="3" name="Content Placeholder 2">
            <a:extLst>
              <a:ext uri="{FF2B5EF4-FFF2-40B4-BE49-F238E27FC236}">
                <a16:creationId xmlns:a16="http://schemas.microsoft.com/office/drawing/2014/main" id="{290A965C-AD3F-4865-97D8-337241352822}"/>
              </a:ext>
            </a:extLst>
          </p:cNvPr>
          <p:cNvSpPr>
            <a:spLocks noGrp="1"/>
          </p:cNvSpPr>
          <p:nvPr>
            <p:ph idx="1"/>
          </p:nvPr>
        </p:nvSpPr>
        <p:spPr/>
        <p:txBody>
          <a:bodyPr>
            <a:normAutofit fontScale="55000" lnSpcReduction="20000"/>
          </a:bodyPr>
          <a:lstStyle/>
          <a:p>
            <a:pPr marL="0" indent="0" rtl="0">
              <a:lnSpc>
                <a:spcPct val="120000"/>
              </a:lnSpc>
              <a:spcBef>
                <a:spcPts val="0"/>
              </a:spcBef>
              <a:spcAft>
                <a:spcPts val="1200"/>
              </a:spcAft>
              <a:buNone/>
            </a:pPr>
            <a:r>
              <a:rPr lang="en-US" sz="4000" dirty="0">
                <a:solidFill>
                  <a:schemeClr val="bg1"/>
                </a:solidFill>
              </a:rPr>
              <a:t>“If you don’t make time for exercise, you’ll probably have to make time for illness.”</a:t>
            </a:r>
          </a:p>
          <a:p>
            <a:pPr marL="0" indent="0" rtl="0">
              <a:lnSpc>
                <a:spcPct val="120000"/>
              </a:lnSpc>
              <a:spcBef>
                <a:spcPts val="0"/>
              </a:spcBef>
              <a:spcAft>
                <a:spcPts val="1200"/>
              </a:spcAft>
              <a:buNone/>
            </a:pPr>
            <a:r>
              <a:rPr lang="en-US" sz="4000" dirty="0">
                <a:solidFill>
                  <a:schemeClr val="bg1"/>
                </a:solidFill>
              </a:rPr>
              <a:t>-Robin Sharma</a:t>
            </a:r>
          </a:p>
          <a:p>
            <a:pPr marL="0" indent="0" rtl="0">
              <a:lnSpc>
                <a:spcPct val="120000"/>
              </a:lnSpc>
              <a:spcBef>
                <a:spcPts val="0"/>
              </a:spcBef>
              <a:spcAft>
                <a:spcPts val="1200"/>
              </a:spcAft>
              <a:buNone/>
            </a:pPr>
            <a:r>
              <a:rPr lang="en-US" sz="4000" dirty="0">
                <a:solidFill>
                  <a:schemeClr val="bg1"/>
                </a:solidFill>
              </a:rPr>
              <a:t>We have surveyed over 45 students, teachers and even sports graduates asking them about building an underground gym at school and in the following slides we will present the data to you and our opinions about the causes, effects, finance, call to action, and more about building an underground gym at school.</a:t>
            </a:r>
          </a:p>
          <a:p>
            <a:pPr marL="0" indent="0" rtl="0">
              <a:lnSpc>
                <a:spcPct val="120000"/>
              </a:lnSpc>
              <a:spcBef>
                <a:spcPts val="0"/>
              </a:spcBef>
              <a:spcAft>
                <a:spcPts val="1200"/>
              </a:spcAft>
              <a:buNone/>
            </a:pPr>
            <a:r>
              <a:rPr lang="en-US" sz="4000" dirty="0">
                <a:solidFill>
                  <a:schemeClr val="bg1"/>
                </a:solidFill>
              </a:rPr>
              <a:t>We will surely persuade or at least interest you in this idea.</a:t>
            </a:r>
          </a:p>
          <a:p>
            <a:br>
              <a:rPr lang="en-US" sz="2800" dirty="0"/>
            </a:br>
            <a:endParaRPr lang="en-US" sz="4000" dirty="0">
              <a:solidFill>
                <a:schemeClr val="bg1"/>
              </a:solidFill>
            </a:endParaRPr>
          </a:p>
        </p:txBody>
      </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A2E4070C-2115-4811-87C8-F0A635478961}"/>
                  </a:ext>
                </a:extLst>
              </p:cNvPr>
              <p:cNvGraphicFramePr>
                <a:graphicFrameLocks noChangeAspect="1"/>
              </p:cNvGraphicFramePr>
              <p:nvPr>
                <p:extLst>
                  <p:ext uri="{D42A27DB-BD31-4B8C-83A1-F6EECF244321}">
                    <p14:modId xmlns:p14="http://schemas.microsoft.com/office/powerpoint/2010/main" val="2460341628"/>
                  </p:ext>
                </p:extLst>
              </p:nvPr>
            </p:nvGraphicFramePr>
            <p:xfrm>
              <a:off x="810878" y="5101423"/>
              <a:ext cx="3097786" cy="1634415"/>
            </p:xfrm>
            <a:graphic>
              <a:graphicData uri="http://schemas.microsoft.com/office/drawing/2017/model3d">
                <am3d:model3d r:embed="rId5">
                  <am3d:spPr>
                    <a:xfrm>
                      <a:off x="0" y="0"/>
                      <a:ext cx="3097786" cy="1634415"/>
                    </a:xfrm>
                    <a:prstGeom prst="rect">
                      <a:avLst/>
                    </a:prstGeom>
                  </am3d:spPr>
                  <am3d:camera>
                    <am3d:pos x="0" y="0" z="53708446"/>
                    <am3d:up dx="0" dy="36000000" dz="0"/>
                    <am3d:lookAt x="0" y="0" z="0"/>
                    <am3d:perspective fov="2700000"/>
                  </am3d:camera>
                  <am3d:trans>
                    <am3d:meterPerModelUnit n="30105" d="1000000"/>
                    <am3d:preTrans dx="0" dy="0" dz="-6637408"/>
                    <am3d:scale>
                      <am3d:sx n="1000000" d="1000000"/>
                      <am3d:sy n="1000000" d="1000000"/>
                      <am3d:sz n="1000000" d="1000000"/>
                    </am3d:scale>
                    <am3d:rot ax="3555659" ay="347567" az="577958"/>
                    <am3d:postTrans dx="0" dy="0" dz="0"/>
                  </am3d:trans>
                  <am3d:raster rName="Office3DRenderer" rVer="16.0.8326">
                    <am3d:blip r:embed="rId6"/>
                  </am3d:raster>
                  <am3d:objViewport viewportSz="34018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A2E4070C-2115-4811-87C8-F0A635478961}"/>
                  </a:ext>
                </a:extLst>
              </p:cNvPr>
              <p:cNvPicPr>
                <a:picLocks noGrp="1" noRot="1" noChangeAspect="1" noMove="1" noResize="1" noEditPoints="1" noAdjustHandles="1" noChangeArrowheads="1" noChangeShapeType="1" noCrop="1"/>
              </p:cNvPicPr>
              <p:nvPr/>
            </p:nvPicPr>
            <p:blipFill>
              <a:blip r:embed="rId6"/>
              <a:stretch>
                <a:fillRect/>
              </a:stretch>
            </p:blipFill>
            <p:spPr>
              <a:xfrm>
                <a:off x="810878" y="5101423"/>
                <a:ext cx="3097786" cy="16344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2BB27957-3311-4ECA-94CC-78D953B2C32F}"/>
                  </a:ext>
                </a:extLst>
              </p:cNvPr>
              <p:cNvGraphicFramePr>
                <a:graphicFrameLocks noChangeAspect="1"/>
              </p:cNvGraphicFramePr>
              <p:nvPr>
                <p:extLst>
                  <p:ext uri="{D42A27DB-BD31-4B8C-83A1-F6EECF244321}">
                    <p14:modId xmlns:p14="http://schemas.microsoft.com/office/powerpoint/2010/main" val="1635868246"/>
                  </p:ext>
                </p:extLst>
              </p:nvPr>
            </p:nvGraphicFramePr>
            <p:xfrm>
              <a:off x="373597" y="4452258"/>
              <a:ext cx="2964752" cy="2489631"/>
            </p:xfrm>
            <a:graphic>
              <a:graphicData uri="http://schemas.microsoft.com/office/drawing/2017/model3d">
                <am3d:model3d r:embed="rId5">
                  <am3d:spPr>
                    <a:xfrm>
                      <a:off x="0" y="0"/>
                      <a:ext cx="2964752" cy="2489631"/>
                    </a:xfrm>
                    <a:prstGeom prst="rect">
                      <a:avLst/>
                    </a:prstGeom>
                  </am3d:spPr>
                  <am3d:camera>
                    <am3d:pos x="0" y="0" z="53708446"/>
                    <am3d:up dx="0" dy="36000000" dz="0"/>
                    <am3d:lookAt x="0" y="0" z="0"/>
                    <am3d:perspective fov="2700000"/>
                  </am3d:camera>
                  <am3d:trans>
                    <am3d:meterPerModelUnit n="30105" d="1000000"/>
                    <am3d:preTrans dx="0" dy="0" dz="-6637408"/>
                    <am3d:scale>
                      <am3d:sx n="1000000" d="1000000"/>
                      <am3d:sy n="1000000" d="1000000"/>
                      <am3d:sz n="1000000" d="1000000"/>
                    </am3d:scale>
                    <am3d:rot ax="3489229" ay="-1460649" az="-2014189"/>
                    <am3d:postTrans dx="0" dy="0" dz="0"/>
                  </am3d:trans>
                  <am3d:raster rName="Office3DRenderer" rVer="16.0.8326">
                    <am3d:blip r:embed="rId7"/>
                  </am3d:raster>
                  <am3d:objViewport viewportSz="34018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2BB27957-3311-4ECA-94CC-78D953B2C32F}"/>
                  </a:ext>
                </a:extLst>
              </p:cNvPr>
              <p:cNvPicPr>
                <a:picLocks noGrp="1" noRot="1" noChangeAspect="1" noMove="1" noResize="1" noEditPoints="1" noAdjustHandles="1" noChangeArrowheads="1" noChangeShapeType="1" noCrop="1"/>
              </p:cNvPicPr>
              <p:nvPr/>
            </p:nvPicPr>
            <p:blipFill>
              <a:blip r:embed="rId7"/>
              <a:stretch>
                <a:fillRect/>
              </a:stretch>
            </p:blipFill>
            <p:spPr>
              <a:xfrm>
                <a:off x="373597" y="4452258"/>
                <a:ext cx="2964752" cy="2489631"/>
              </a:xfrm>
              <a:prstGeom prst="rect">
                <a:avLst/>
              </a:prstGeom>
            </p:spPr>
          </p:pic>
        </mc:Fallback>
      </mc:AlternateContent>
      <p:sp>
        <p:nvSpPr>
          <p:cNvPr id="8" name="TextBox 7">
            <a:extLst>
              <a:ext uri="{FF2B5EF4-FFF2-40B4-BE49-F238E27FC236}">
                <a16:creationId xmlns:a16="http://schemas.microsoft.com/office/drawing/2014/main" id="{10BA47DA-7EF9-44EA-8D05-E60EF91638C4}"/>
              </a:ext>
            </a:extLst>
          </p:cNvPr>
          <p:cNvSpPr txBox="1"/>
          <p:nvPr/>
        </p:nvSpPr>
        <p:spPr>
          <a:xfrm rot="10800000">
            <a:off x="-2474686" y="8093439"/>
            <a:ext cx="6625772" cy="430887"/>
          </a:xfrm>
          <a:prstGeom prst="rect">
            <a:avLst/>
          </a:prstGeom>
          <a:noFill/>
        </p:spPr>
        <p:txBody>
          <a:bodyPr wrap="square" rtlCol="0">
            <a:spAutoFit/>
          </a:bodyPr>
          <a:lstStyle/>
          <a:p>
            <a:r>
              <a:rPr lang="en-US" sz="2200" dirty="0">
                <a:solidFill>
                  <a:schemeClr val="bg1"/>
                </a:solidFill>
              </a:rPr>
              <a:t>By: Nabeel </a:t>
            </a:r>
            <a:r>
              <a:rPr lang="en-US" sz="2200" dirty="0" err="1">
                <a:solidFill>
                  <a:schemeClr val="bg1"/>
                </a:solidFill>
              </a:rPr>
              <a:t>Zureiqat</a:t>
            </a:r>
            <a:r>
              <a:rPr lang="en-US" sz="2200" dirty="0">
                <a:solidFill>
                  <a:schemeClr val="bg1"/>
                </a:solidFill>
              </a:rPr>
              <a:t>, Basel </a:t>
            </a:r>
            <a:r>
              <a:rPr lang="en-US" sz="2200" dirty="0" err="1">
                <a:solidFill>
                  <a:schemeClr val="bg1"/>
                </a:solidFill>
              </a:rPr>
              <a:t>Ebaid</a:t>
            </a:r>
            <a:r>
              <a:rPr lang="en-US" sz="2200" dirty="0">
                <a:solidFill>
                  <a:schemeClr val="bg1"/>
                </a:solidFill>
              </a:rPr>
              <a:t>, Karam Samara</a:t>
            </a:r>
          </a:p>
        </p:txBody>
      </p:sp>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DAB0E18A-C4AA-41E6-A970-5FC0D776A5E4}"/>
                  </a:ext>
                </a:extLst>
              </p:cNvPr>
              <p:cNvGraphicFramePr>
                <a:graphicFrameLocks noChangeAspect="1"/>
              </p:cNvGraphicFramePr>
              <p:nvPr>
                <p:extLst>
                  <p:ext uri="{D42A27DB-BD31-4B8C-83A1-F6EECF244321}">
                    <p14:modId xmlns:p14="http://schemas.microsoft.com/office/powerpoint/2010/main" val="477655236"/>
                  </p:ext>
                </p:extLst>
              </p:nvPr>
            </p:nvGraphicFramePr>
            <p:xfrm>
              <a:off x="351352" y="8049580"/>
              <a:ext cx="3266437" cy="3037882"/>
            </p:xfrm>
            <a:graphic>
              <a:graphicData uri="http://schemas.microsoft.com/office/drawing/2017/model3d">
                <am3d:model3d r:embed="rId8">
                  <am3d:spPr>
                    <a:xfrm>
                      <a:off x="0" y="0"/>
                      <a:ext cx="3266437" cy="3037882"/>
                    </a:xfrm>
                    <a:prstGeom prst="rect">
                      <a:avLst/>
                    </a:prstGeom>
                  </am3d:spPr>
                  <am3d:camera>
                    <am3d:pos x="0" y="0" z="66516659"/>
                    <am3d:up dx="0" dy="36000000" dz="0"/>
                    <am3d:lookAt x="0" y="0" z="0"/>
                    <am3d:perspective fov="2700000"/>
                  </am3d:camera>
                  <am3d:trans>
                    <am3d:meterPerModelUnit n="114960" d="1000000"/>
                    <am3d:preTrans dx="11116948" dy="-2250476" dz="11144013"/>
                    <am3d:scale>
                      <am3d:sx n="1000000" d="1000000"/>
                      <am3d:sy n="1000000" d="1000000"/>
                      <am3d:sz n="1000000" d="1000000"/>
                    </am3d:scale>
                    <am3d:rot ax="-4607456" ay="2354481" az="-4178582"/>
                    <am3d:postTrans dx="0" dy="0" dz="0"/>
                  </am3d:trans>
                  <am3d:raster rName="Office3DRenderer" rVer="16.0.8326">
                    <am3d:blip r:embed="rId9"/>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DAB0E18A-C4AA-41E6-A970-5FC0D776A5E4}"/>
                  </a:ext>
                </a:extLst>
              </p:cNvPr>
              <p:cNvPicPr>
                <a:picLocks noGrp="1" noRot="1" noChangeAspect="1" noMove="1" noResize="1" noEditPoints="1" noAdjustHandles="1" noChangeArrowheads="1" noChangeShapeType="1" noCrop="1"/>
              </p:cNvPicPr>
              <p:nvPr/>
            </p:nvPicPr>
            <p:blipFill>
              <a:blip r:embed="rId9"/>
              <a:stretch>
                <a:fillRect/>
              </a:stretch>
            </p:blipFill>
            <p:spPr>
              <a:xfrm>
                <a:off x="351352" y="8049580"/>
                <a:ext cx="3266437" cy="3037882"/>
              </a:xfrm>
              <a:prstGeom prst="rect">
                <a:avLst/>
              </a:prstGeom>
            </p:spPr>
          </p:pic>
        </mc:Fallback>
      </mc:AlternateContent>
    </p:spTree>
    <p:extLst>
      <p:ext uri="{BB962C8B-B14F-4D97-AF65-F5344CB8AC3E}">
        <p14:creationId xmlns:p14="http://schemas.microsoft.com/office/powerpoint/2010/main" val="2329191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D43A-BE36-409B-82D1-C0C6099E20E8}"/>
              </a:ext>
            </a:extLst>
          </p:cNvPr>
          <p:cNvSpPr>
            <a:spLocks noGrp="1"/>
          </p:cNvSpPr>
          <p:nvPr>
            <p:ph type="title"/>
          </p:nvPr>
        </p:nvSpPr>
        <p:spPr/>
        <p:txBody>
          <a:bodyPr>
            <a:normAutofit/>
          </a:bodyPr>
          <a:lstStyle/>
          <a:p>
            <a:pPr algn="ctr">
              <a:lnSpc>
                <a:spcPct val="100000"/>
              </a:lnSpc>
            </a:pPr>
            <a:r>
              <a:rPr lang="en-US" sz="4800" b="1" dirty="0">
                <a:ln>
                  <a:solidFill>
                    <a:prstClr val="white"/>
                  </a:solidFill>
                </a:ln>
                <a:solidFill>
                  <a:schemeClr val="bg1"/>
                </a:solidFill>
                <a:latin typeface="Arial" panose="020B0604020202020204"/>
              </a:rPr>
              <a:t>Why Should We Build a Gym?</a:t>
            </a:r>
          </a:p>
        </p:txBody>
      </p:sp>
      <p:sp>
        <p:nvSpPr>
          <p:cNvPr id="3" name="Content Placeholder 2">
            <a:extLst>
              <a:ext uri="{FF2B5EF4-FFF2-40B4-BE49-F238E27FC236}">
                <a16:creationId xmlns:a16="http://schemas.microsoft.com/office/drawing/2014/main" id="{55AF8F02-FE1D-4BB3-B724-AB7E73850A8A}"/>
              </a:ext>
            </a:extLst>
          </p:cNvPr>
          <p:cNvSpPr>
            <a:spLocks noGrp="1"/>
          </p:cNvSpPr>
          <p:nvPr>
            <p:ph idx="1"/>
          </p:nvPr>
        </p:nvSpPr>
        <p:spPr>
          <a:xfrm>
            <a:off x="838200" y="2043339"/>
            <a:ext cx="6455229" cy="4351338"/>
          </a:xfrm>
        </p:spPr>
        <p:txBody>
          <a:bodyPr>
            <a:normAutofit/>
          </a:bodyPr>
          <a:lstStyle/>
          <a:p>
            <a:pPr marL="0" indent="0" rtl="0">
              <a:lnSpc>
                <a:spcPct val="110000"/>
              </a:lnSpc>
              <a:spcBef>
                <a:spcPts val="0"/>
              </a:spcBef>
              <a:spcAft>
                <a:spcPts val="1600"/>
              </a:spcAft>
              <a:buNone/>
            </a:pPr>
            <a:r>
              <a:rPr lang="en-US" sz="2200" dirty="0">
                <a:solidFill>
                  <a:schemeClr val="bg1"/>
                </a:solidFill>
              </a:rPr>
              <a:t>We think we should build an underground gym because it will provide spatial availability for students to develop physically and mentally and </a:t>
            </a:r>
            <a:r>
              <a:rPr lang="en-US" sz="2200" dirty="0" err="1">
                <a:solidFill>
                  <a:schemeClr val="bg1"/>
                </a:solidFill>
              </a:rPr>
              <a:t>ti</a:t>
            </a:r>
            <a:r>
              <a:rPr lang="en-US" sz="2200" dirty="0">
                <a:solidFill>
                  <a:schemeClr val="bg1"/>
                </a:solidFill>
              </a:rPr>
              <a:t> is good for health; it gives students a new place for socializing, and helps students enjoy the school more. It can also make them more energized for the day and reduce their stress for exams. Moreover, it can help motivate people to do more exercise and can improve productivity. </a:t>
            </a:r>
            <a:br>
              <a:rPr lang="en-US" sz="2200" dirty="0">
                <a:solidFill>
                  <a:schemeClr val="bg1"/>
                </a:solidFill>
              </a:rPr>
            </a:br>
            <a:endParaRPr lang="en-US" sz="2200" dirty="0">
              <a:solidFill>
                <a:schemeClr val="bg1"/>
              </a:solidFill>
            </a:endParaRPr>
          </a:p>
        </p:txBody>
      </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EBAB2059-F11E-4A34-B431-CF725A7533A6}"/>
                  </a:ext>
                </a:extLst>
              </p:cNvPr>
              <p:cNvGraphicFramePr>
                <a:graphicFrameLocks noChangeAspect="1"/>
              </p:cNvGraphicFramePr>
              <p:nvPr>
                <p:extLst>
                  <p:ext uri="{D42A27DB-BD31-4B8C-83A1-F6EECF244321}">
                    <p14:modId xmlns:p14="http://schemas.microsoft.com/office/powerpoint/2010/main" val="1860603678"/>
                  </p:ext>
                </p:extLst>
              </p:nvPr>
            </p:nvGraphicFramePr>
            <p:xfrm>
              <a:off x="7293429" y="975746"/>
              <a:ext cx="6083000" cy="4906507"/>
            </p:xfrm>
            <a:graphic>
              <a:graphicData uri="http://schemas.microsoft.com/office/drawing/2017/model3d">
                <am3d:model3d r:embed="rId3">
                  <am3d:spPr>
                    <a:xfrm>
                      <a:off x="0" y="0"/>
                      <a:ext cx="6083000" cy="4906507"/>
                    </a:xfrm>
                    <a:prstGeom prst="rect">
                      <a:avLst/>
                    </a:prstGeom>
                  </am3d:spPr>
                  <am3d:camera>
                    <am3d:pos x="0" y="0" z="66516659"/>
                    <am3d:up dx="0" dy="36000000" dz="0"/>
                    <am3d:lookAt x="0" y="0" z="0"/>
                    <am3d:perspective fov="2700000"/>
                  </am3d:camera>
                  <am3d:trans>
                    <am3d:meterPerModelUnit n="114960" d="1000000"/>
                    <am3d:preTrans dx="11116948" dy="-2250476" dz="11144013"/>
                    <am3d:scale>
                      <am3d:sx n="1000000" d="1000000"/>
                      <am3d:sy n="1000000" d="1000000"/>
                      <am3d:sz n="1000000" d="1000000"/>
                    </am3d:scale>
                    <am3d:rot ax="7829864" ay="-2121318" az="-8752800"/>
                    <am3d:postTrans dx="0" dy="0" dz="0"/>
                  </am3d:trans>
                  <am3d:raster rName="Office3DRenderer" rVer="16.0.8326">
                    <am3d:blip r:embed="rId4"/>
                  </am3d:raster>
                  <am3d:objViewport viewportSz="76070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EBAB2059-F11E-4A34-B431-CF725A7533A6}"/>
                  </a:ext>
                </a:extLst>
              </p:cNvPr>
              <p:cNvPicPr>
                <a:picLocks noGrp="1" noRot="1" noChangeAspect="1" noMove="1" noResize="1" noEditPoints="1" noAdjustHandles="1" noChangeArrowheads="1" noChangeShapeType="1" noCrop="1"/>
              </p:cNvPicPr>
              <p:nvPr/>
            </p:nvPicPr>
            <p:blipFill>
              <a:blip r:embed="rId4"/>
              <a:stretch>
                <a:fillRect/>
              </a:stretch>
            </p:blipFill>
            <p:spPr>
              <a:xfrm>
                <a:off x="7293429" y="975746"/>
                <a:ext cx="6083000" cy="490650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342A4577-5FB2-401B-9107-CD2768B0A6DD}"/>
                  </a:ext>
                </a:extLst>
              </p:cNvPr>
              <p:cNvGraphicFramePr>
                <a:graphicFrameLocks noChangeAspect="1"/>
              </p:cNvGraphicFramePr>
              <p:nvPr>
                <p:extLst>
                  <p:ext uri="{D42A27DB-BD31-4B8C-83A1-F6EECF244321}">
                    <p14:modId xmlns:p14="http://schemas.microsoft.com/office/powerpoint/2010/main" val="1875255723"/>
                  </p:ext>
                </p:extLst>
              </p:nvPr>
            </p:nvGraphicFramePr>
            <p:xfrm>
              <a:off x="267966" y="6543697"/>
              <a:ext cx="1817028" cy="3472331"/>
            </p:xfrm>
            <a:graphic>
              <a:graphicData uri="http://schemas.microsoft.com/office/drawing/2017/model3d">
                <am3d:model3d r:embed="rId5">
                  <am3d:spPr>
                    <a:xfrm>
                      <a:off x="0" y="0"/>
                      <a:ext cx="1817028" cy="3472331"/>
                    </a:xfrm>
                    <a:prstGeom prst="rect">
                      <a:avLst/>
                    </a:prstGeom>
                  </am3d:spPr>
                  <am3d:camera>
                    <am3d:pos x="0" y="0" z="62297634"/>
                    <am3d:up dx="0" dy="36000000" dz="0"/>
                    <am3d:lookAt x="0" y="0" z="0"/>
                    <am3d:perspective fov="2700000"/>
                  </am3d:camera>
                  <am3d:trans>
                    <am3d:meterPerModelUnit n="138909" d="1000000"/>
                    <am3d:preTrans dx="3237033" dy="-6398907" dz="-652458"/>
                    <am3d:scale>
                      <am3d:sx n="1000000" d="1000000"/>
                      <am3d:sy n="1000000" d="1000000"/>
                      <am3d:sz n="1000000" d="1000000"/>
                    </am3d:scale>
                    <am3d:rot ax="6378918" ay="1868160" az="7170815"/>
                    <am3d:postTrans dx="0" dy="0" dz="0"/>
                  </am3d:trans>
                  <am3d:raster rName="Office3DRenderer" rVer="16.0.8326">
                    <am3d:blip r:embed="rId6"/>
                  </am3d:raster>
                  <am3d:objViewport viewportSz="46709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342A4577-5FB2-401B-9107-CD2768B0A6DD}"/>
                  </a:ext>
                </a:extLst>
              </p:cNvPr>
              <p:cNvPicPr>
                <a:picLocks noGrp="1" noRot="1" noChangeAspect="1" noMove="1" noResize="1" noEditPoints="1" noAdjustHandles="1" noChangeArrowheads="1" noChangeShapeType="1" noCrop="1"/>
              </p:cNvPicPr>
              <p:nvPr/>
            </p:nvPicPr>
            <p:blipFill>
              <a:blip r:embed="rId6"/>
              <a:stretch>
                <a:fillRect/>
              </a:stretch>
            </p:blipFill>
            <p:spPr>
              <a:xfrm>
                <a:off x="267966" y="6543697"/>
                <a:ext cx="1817028" cy="347233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D05595BE-3938-4C4D-9549-B252DD094F39}"/>
                  </a:ext>
                </a:extLst>
              </p:cNvPr>
              <p:cNvGraphicFramePr>
                <a:graphicFrameLocks noChangeAspect="1"/>
              </p:cNvGraphicFramePr>
              <p:nvPr>
                <p:extLst>
                  <p:ext uri="{D42A27DB-BD31-4B8C-83A1-F6EECF244321}">
                    <p14:modId xmlns:p14="http://schemas.microsoft.com/office/powerpoint/2010/main" val="1027174133"/>
                  </p:ext>
                </p:extLst>
              </p:nvPr>
            </p:nvGraphicFramePr>
            <p:xfrm>
              <a:off x="10639573" y="6931508"/>
              <a:ext cx="1786453" cy="3097786"/>
            </p:xfrm>
            <a:graphic>
              <a:graphicData uri="http://schemas.microsoft.com/office/drawing/2017/model3d">
                <am3d:model3d r:embed="rId7">
                  <am3d:spPr>
                    <a:xfrm>
                      <a:off x="0" y="0"/>
                      <a:ext cx="1786453" cy="3097786"/>
                    </a:xfrm>
                    <a:prstGeom prst="rect">
                      <a:avLst/>
                    </a:prstGeom>
                  </am3d:spPr>
                  <am3d:camera>
                    <am3d:pos x="0" y="0" z="53708446"/>
                    <am3d:up dx="0" dy="36000000" dz="0"/>
                    <am3d:lookAt x="0" y="0" z="0"/>
                    <am3d:perspective fov="2700000"/>
                  </am3d:camera>
                  <am3d:trans>
                    <am3d:meterPerModelUnit n="30105" d="1000000"/>
                    <am3d:preTrans dx="0" dy="0" dz="-6637408"/>
                    <am3d:scale>
                      <am3d:sx n="1000000" d="1000000"/>
                      <am3d:sy n="1000000" d="1000000"/>
                      <am3d:sz n="1000000" d="1000000"/>
                    </am3d:scale>
                    <am3d:rot ax="-5069322" ay="1485059" az="-4621354"/>
                    <am3d:postTrans dx="0" dy="0" dz="0"/>
                  </am3d:trans>
                  <am3d:raster rName="Office3DRenderer" rVer="16.0.8326">
                    <am3d:blip r:embed="rId8"/>
                  </am3d:raster>
                  <am3d:objViewport viewportSz="34018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D05595BE-3938-4C4D-9549-B252DD094F39}"/>
                  </a:ext>
                </a:extLst>
              </p:cNvPr>
              <p:cNvPicPr>
                <a:picLocks noGrp="1" noRot="1" noChangeAspect="1" noMove="1" noResize="1" noEditPoints="1" noAdjustHandles="1" noChangeArrowheads="1" noChangeShapeType="1" noCrop="1"/>
              </p:cNvPicPr>
              <p:nvPr/>
            </p:nvPicPr>
            <p:blipFill>
              <a:blip r:embed="rId8"/>
              <a:stretch>
                <a:fillRect/>
              </a:stretch>
            </p:blipFill>
            <p:spPr>
              <a:xfrm>
                <a:off x="10639573" y="6931508"/>
                <a:ext cx="1786453" cy="309778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67ED4429-7018-477B-9858-1E5EA581CF70}"/>
                  </a:ext>
                </a:extLst>
              </p:cNvPr>
              <p:cNvGraphicFramePr>
                <a:graphicFrameLocks noChangeAspect="1"/>
              </p:cNvGraphicFramePr>
              <p:nvPr>
                <p:extLst>
                  <p:ext uri="{D42A27DB-BD31-4B8C-83A1-F6EECF244321}">
                    <p14:modId xmlns:p14="http://schemas.microsoft.com/office/powerpoint/2010/main" val="539471320"/>
                  </p:ext>
                </p:extLst>
              </p:nvPr>
            </p:nvGraphicFramePr>
            <p:xfrm>
              <a:off x="9622645" y="7023531"/>
              <a:ext cx="2812713" cy="2470626"/>
            </p:xfrm>
            <a:graphic>
              <a:graphicData uri="http://schemas.microsoft.com/office/drawing/2017/model3d">
                <am3d:model3d r:embed="rId7">
                  <am3d:spPr>
                    <a:xfrm>
                      <a:off x="0" y="0"/>
                      <a:ext cx="2812713" cy="2470626"/>
                    </a:xfrm>
                    <a:prstGeom prst="rect">
                      <a:avLst/>
                    </a:prstGeom>
                  </am3d:spPr>
                  <am3d:camera>
                    <am3d:pos x="0" y="0" z="53708446"/>
                    <am3d:up dx="0" dy="36000000" dz="0"/>
                    <am3d:lookAt x="0" y="0" z="0"/>
                    <am3d:perspective fov="2700000"/>
                  </am3d:camera>
                  <am3d:trans>
                    <am3d:meterPerModelUnit n="30105" d="1000000"/>
                    <am3d:preTrans dx="0" dy="0" dz="-6637408"/>
                    <am3d:scale>
                      <am3d:sx n="1000000" d="1000000"/>
                      <am3d:sy n="1000000" d="1000000"/>
                      <am3d:sz n="1000000" d="1000000"/>
                    </am3d:scale>
                    <am3d:rot ax="-4652865" ay="622147" az="8449004"/>
                    <am3d:postTrans dx="0" dy="0" dz="0"/>
                  </am3d:trans>
                  <am3d:raster rName="Office3DRenderer" rVer="16.0.8326">
                    <am3d:blip r:embed="rId9"/>
                  </am3d:raster>
                  <am3d:objViewport viewportSz="34018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67ED4429-7018-477B-9858-1E5EA581CF70}"/>
                  </a:ext>
                </a:extLst>
              </p:cNvPr>
              <p:cNvPicPr>
                <a:picLocks noGrp="1" noRot="1" noChangeAspect="1" noMove="1" noResize="1" noEditPoints="1" noAdjustHandles="1" noChangeArrowheads="1" noChangeShapeType="1" noCrop="1"/>
              </p:cNvPicPr>
              <p:nvPr/>
            </p:nvPicPr>
            <p:blipFill>
              <a:blip r:embed="rId9"/>
              <a:stretch>
                <a:fillRect/>
              </a:stretch>
            </p:blipFill>
            <p:spPr>
              <a:xfrm>
                <a:off x="9622645" y="7023531"/>
                <a:ext cx="2812713" cy="247062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3AFD9206-49FB-4F57-AF9B-636F90E51EFC}"/>
                  </a:ext>
                </a:extLst>
              </p:cNvPr>
              <p:cNvGraphicFramePr>
                <a:graphicFrameLocks noChangeAspect="1"/>
              </p:cNvGraphicFramePr>
              <p:nvPr>
                <p:extLst>
                  <p:ext uri="{D42A27DB-BD31-4B8C-83A1-F6EECF244321}">
                    <p14:modId xmlns:p14="http://schemas.microsoft.com/office/powerpoint/2010/main" val="1785776444"/>
                  </p:ext>
                </p:extLst>
              </p:nvPr>
            </p:nvGraphicFramePr>
            <p:xfrm>
              <a:off x="-2691142" y="6883380"/>
              <a:ext cx="2531912" cy="2741318"/>
            </p:xfrm>
            <a:graphic>
              <a:graphicData uri="http://schemas.microsoft.com/office/drawing/2017/model3d">
                <am3d:model3d r:embed="rId10">
                  <am3d:spPr>
                    <a:xfrm>
                      <a:off x="0" y="0"/>
                      <a:ext cx="2531912" cy="2741318"/>
                    </a:xfrm>
                    <a:prstGeom prst="rect">
                      <a:avLst/>
                    </a:prstGeom>
                  </am3d:spPr>
                  <am3d:camera>
                    <am3d:pos x="0" y="0" z="72832454"/>
                    <am3d:up dx="0" dy="36000000" dz="0"/>
                    <am3d:lookAt x="0" y="0" z="0"/>
                    <am3d:perspective fov="2700000"/>
                  </am3d:camera>
                  <am3d:trans>
                    <am3d:meterPerModelUnit n="283219" d="1000000"/>
                    <am3d:preTrans dx="12431322" dy="5046605" dz="-7271354"/>
                    <am3d:scale>
                      <am3d:sx n="1000000" d="1000000"/>
                      <am3d:sy n="1000000" d="1000000"/>
                      <am3d:sz n="1000000" d="1000000"/>
                    </am3d:scale>
                    <am3d:rot ax="-10722148" ay="3698998" az="-10731477"/>
                    <am3d:postTrans dx="0" dy="0" dz="0"/>
                  </am3d:trans>
                  <am3d:raster rName="Office3DRenderer" rVer="16.0.8326">
                    <am3d:blip r:embed="rId11"/>
                  </am3d:raster>
                  <am3d:objViewport viewportSz="41690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3AFD9206-49FB-4F57-AF9B-636F90E51EFC}"/>
                  </a:ext>
                </a:extLst>
              </p:cNvPr>
              <p:cNvPicPr>
                <a:picLocks noGrp="1" noRot="1" noChangeAspect="1" noMove="1" noResize="1" noEditPoints="1" noAdjustHandles="1" noChangeArrowheads="1" noChangeShapeType="1" noCrop="1"/>
              </p:cNvPicPr>
              <p:nvPr/>
            </p:nvPicPr>
            <p:blipFill>
              <a:blip r:embed="rId11"/>
              <a:stretch>
                <a:fillRect/>
              </a:stretch>
            </p:blipFill>
            <p:spPr>
              <a:xfrm>
                <a:off x="-2691142" y="6883380"/>
                <a:ext cx="2531912" cy="2741318"/>
              </a:xfrm>
              <a:prstGeom prst="rect">
                <a:avLst/>
              </a:prstGeom>
            </p:spPr>
          </p:pic>
        </mc:Fallback>
      </mc:AlternateContent>
    </p:spTree>
    <p:extLst>
      <p:ext uri="{BB962C8B-B14F-4D97-AF65-F5344CB8AC3E}">
        <p14:creationId xmlns:p14="http://schemas.microsoft.com/office/powerpoint/2010/main" val="1471740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A9D4C-95F4-49F3-810A-7A34AACF9CD8}"/>
              </a:ext>
            </a:extLst>
          </p:cNvPr>
          <p:cNvSpPr>
            <a:spLocks noGrp="1"/>
          </p:cNvSpPr>
          <p:nvPr>
            <p:ph type="title"/>
          </p:nvPr>
        </p:nvSpPr>
        <p:spPr/>
        <p:txBody>
          <a:bodyPr>
            <a:normAutofit/>
          </a:bodyPr>
          <a:lstStyle/>
          <a:p>
            <a:pPr algn="ctr" rtl="0">
              <a:spcBef>
                <a:spcPts val="0"/>
              </a:spcBef>
              <a:spcAft>
                <a:spcPts val="0"/>
              </a:spcAft>
            </a:pPr>
            <a:r>
              <a:rPr lang="en-US" sz="4800" b="1" dirty="0">
                <a:ln>
                  <a:solidFill>
                    <a:prstClr val="white"/>
                  </a:solidFill>
                </a:ln>
                <a:solidFill>
                  <a:schemeClr val="bg1"/>
                </a:solidFill>
                <a:latin typeface="Arial" panose="020B0604020202020204"/>
              </a:rPr>
              <a:t>Advantages of Building the Gym</a:t>
            </a:r>
          </a:p>
        </p:txBody>
      </p:sp>
      <p:sp>
        <p:nvSpPr>
          <p:cNvPr id="3" name="Content Placeholder 2">
            <a:extLst>
              <a:ext uri="{FF2B5EF4-FFF2-40B4-BE49-F238E27FC236}">
                <a16:creationId xmlns:a16="http://schemas.microsoft.com/office/drawing/2014/main" id="{CF285B6E-B5D2-4BDA-8A11-2D04918F5171}"/>
              </a:ext>
            </a:extLst>
          </p:cNvPr>
          <p:cNvSpPr>
            <a:spLocks noGrp="1"/>
          </p:cNvSpPr>
          <p:nvPr>
            <p:ph idx="1"/>
          </p:nvPr>
        </p:nvSpPr>
        <p:spPr>
          <a:xfrm>
            <a:off x="838200" y="1825625"/>
            <a:ext cx="6847114" cy="4351338"/>
          </a:xfrm>
        </p:spPr>
        <p:txBody>
          <a:bodyPr>
            <a:normAutofit/>
          </a:bodyPr>
          <a:lstStyle/>
          <a:p>
            <a:pPr marL="0" indent="0" rtl="0">
              <a:lnSpc>
                <a:spcPct val="100000"/>
              </a:lnSpc>
              <a:spcBef>
                <a:spcPts val="0"/>
              </a:spcBef>
              <a:spcAft>
                <a:spcPts val="1600"/>
              </a:spcAft>
              <a:buNone/>
            </a:pPr>
            <a:r>
              <a:rPr lang="en-US" sz="2000" dirty="0">
                <a:solidFill>
                  <a:schemeClr val="bg1"/>
                </a:solidFill>
              </a:rPr>
              <a:t>There are many long term advantages for building an underground gym:</a:t>
            </a:r>
          </a:p>
          <a:p>
            <a:pPr rtl="0" fontAlgn="base">
              <a:lnSpc>
                <a:spcPct val="100000"/>
              </a:lnSpc>
              <a:spcBef>
                <a:spcPts val="0"/>
              </a:spcBef>
              <a:spcAft>
                <a:spcPts val="0"/>
              </a:spcAft>
              <a:buFont typeface="Arial" panose="020B0604020202020204" pitchFamily="34" charset="0"/>
              <a:buChar char="•"/>
            </a:pPr>
            <a:r>
              <a:rPr lang="en-US" sz="2000" dirty="0">
                <a:solidFill>
                  <a:schemeClr val="bg1"/>
                </a:solidFill>
              </a:rPr>
              <a:t>It will improve the students’ physical health i.e. it can help people with diabetes, make the people more fit, and reduce illness in the school.</a:t>
            </a:r>
          </a:p>
          <a:p>
            <a:pPr rtl="0" fontAlgn="base">
              <a:lnSpc>
                <a:spcPct val="100000"/>
              </a:lnSpc>
              <a:spcBef>
                <a:spcPts val="0"/>
              </a:spcBef>
              <a:spcAft>
                <a:spcPts val="0"/>
              </a:spcAft>
              <a:buFont typeface="Arial" panose="020B0604020202020204" pitchFamily="34" charset="0"/>
              <a:buChar char="•"/>
            </a:pPr>
            <a:r>
              <a:rPr lang="en-US" sz="2000" dirty="0">
                <a:solidFill>
                  <a:schemeClr val="bg1"/>
                </a:solidFill>
              </a:rPr>
              <a:t>It can improve the students’ mental health i.e. reduce stress therefore possible increasing their academic score, improve their personality and mindset, and it will help them clear their minds.</a:t>
            </a:r>
          </a:p>
          <a:p>
            <a:pPr rtl="0" fontAlgn="base">
              <a:lnSpc>
                <a:spcPct val="100000"/>
              </a:lnSpc>
              <a:spcBef>
                <a:spcPts val="0"/>
              </a:spcBef>
              <a:spcAft>
                <a:spcPts val="0"/>
              </a:spcAft>
              <a:buFont typeface="Arial" panose="020B0604020202020204" pitchFamily="34" charset="0"/>
              <a:buChar char="•"/>
            </a:pPr>
            <a:r>
              <a:rPr lang="en-US" sz="2000" dirty="0">
                <a:solidFill>
                  <a:schemeClr val="bg1"/>
                </a:solidFill>
              </a:rPr>
              <a:t>It will create a good social environment, and potentially increase bonds between students.</a:t>
            </a:r>
          </a:p>
          <a:p>
            <a:pPr rtl="0" fontAlgn="base">
              <a:lnSpc>
                <a:spcPct val="100000"/>
              </a:lnSpc>
              <a:spcBef>
                <a:spcPts val="0"/>
              </a:spcBef>
              <a:spcAft>
                <a:spcPts val="1600"/>
              </a:spcAft>
              <a:buFont typeface="Arial" panose="020B0604020202020204" pitchFamily="34" charset="0"/>
              <a:buChar char="•"/>
            </a:pPr>
            <a:r>
              <a:rPr lang="en-US" sz="2000" dirty="0">
                <a:solidFill>
                  <a:schemeClr val="bg1"/>
                </a:solidFill>
              </a:rPr>
              <a:t>It will give the students a healthy lifestyle.</a:t>
            </a:r>
          </a:p>
          <a:p>
            <a:pPr marL="0" indent="0">
              <a:lnSpc>
                <a:spcPct val="100000"/>
              </a:lnSpc>
              <a:buNone/>
            </a:pPr>
            <a:endParaRPr lang="en-US" sz="2000" dirty="0">
              <a:solidFill>
                <a:schemeClr val="bg1"/>
              </a:solidFill>
            </a:endParaRPr>
          </a:p>
        </p:txBody>
      </p:sp>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42E8A256-2630-45EC-ADB3-3C4039BA5165}"/>
                  </a:ext>
                </a:extLst>
              </p:cNvPr>
              <p:cNvGraphicFramePr>
                <a:graphicFrameLocks noChangeAspect="1"/>
              </p:cNvGraphicFramePr>
              <p:nvPr>
                <p:extLst>
                  <p:ext uri="{D42A27DB-BD31-4B8C-83A1-F6EECF244321}">
                    <p14:modId xmlns:p14="http://schemas.microsoft.com/office/powerpoint/2010/main" val="1168497746"/>
                  </p:ext>
                </p:extLst>
              </p:nvPr>
            </p:nvGraphicFramePr>
            <p:xfrm>
              <a:off x="7741997" y="4067970"/>
              <a:ext cx="3415251" cy="2645062"/>
            </p:xfrm>
            <a:graphic>
              <a:graphicData uri="http://schemas.microsoft.com/office/drawing/2017/model3d">
                <am3d:model3d r:embed="rId3">
                  <am3d:spPr>
                    <a:xfrm>
                      <a:off x="0" y="0"/>
                      <a:ext cx="3415251" cy="2645062"/>
                    </a:xfrm>
                    <a:prstGeom prst="rect">
                      <a:avLst/>
                    </a:prstGeom>
                  </am3d:spPr>
                  <am3d:camera>
                    <am3d:pos x="0" y="0" z="62297634"/>
                    <am3d:up dx="0" dy="36000000" dz="0"/>
                    <am3d:lookAt x="0" y="0" z="0"/>
                    <am3d:perspective fov="2700000"/>
                  </am3d:camera>
                  <am3d:trans>
                    <am3d:meterPerModelUnit n="138909" d="1000000"/>
                    <am3d:preTrans dx="3237033" dy="-6398907" dz="-652458"/>
                    <am3d:scale>
                      <am3d:sx n="1000000" d="1000000"/>
                      <am3d:sy n="1000000" d="1000000"/>
                      <am3d:sz n="1000000" d="1000000"/>
                    </am3d:scale>
                    <am3d:rot ax="805507" ay="-48967" az="-11692"/>
                    <am3d:postTrans dx="0" dy="0" dz="0"/>
                  </am3d:trans>
                  <am3d:raster rName="Office3DRenderer" rVer="16.0.8326">
                    <am3d:blip r:embed="rId4"/>
                  </am3d:raster>
                  <am3d:objViewport viewportSz="46709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42E8A256-2630-45EC-ADB3-3C4039BA5165}"/>
                  </a:ext>
                </a:extLst>
              </p:cNvPr>
              <p:cNvPicPr>
                <a:picLocks noGrp="1" noRot="1" noChangeAspect="1" noMove="1" noResize="1" noEditPoints="1" noAdjustHandles="1" noChangeArrowheads="1" noChangeShapeType="1" noCrop="1"/>
              </p:cNvPicPr>
              <p:nvPr/>
            </p:nvPicPr>
            <p:blipFill>
              <a:blip r:embed="rId4"/>
              <a:stretch>
                <a:fillRect/>
              </a:stretch>
            </p:blipFill>
            <p:spPr>
              <a:xfrm>
                <a:off x="7741997" y="4067970"/>
                <a:ext cx="3415251" cy="264506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41A50BFB-48C1-4E72-80A9-E2F63C5F57B0}"/>
                  </a:ext>
                </a:extLst>
              </p:cNvPr>
              <p:cNvGraphicFramePr>
                <a:graphicFrameLocks noChangeAspect="1"/>
              </p:cNvGraphicFramePr>
              <p:nvPr>
                <p:extLst>
                  <p:ext uri="{D42A27DB-BD31-4B8C-83A1-F6EECF244321}">
                    <p14:modId xmlns:p14="http://schemas.microsoft.com/office/powerpoint/2010/main" val="3006530117"/>
                  </p:ext>
                </p:extLst>
              </p:nvPr>
            </p:nvGraphicFramePr>
            <p:xfrm>
              <a:off x="-775655" y="6961551"/>
              <a:ext cx="4149985" cy="3750216"/>
            </p:xfrm>
            <a:graphic>
              <a:graphicData uri="http://schemas.microsoft.com/office/drawing/2017/model3d">
                <am3d:model3d r:embed="rId5">
                  <am3d:spPr>
                    <a:xfrm>
                      <a:off x="0" y="0"/>
                      <a:ext cx="4149985" cy="3750216"/>
                    </a:xfrm>
                    <a:prstGeom prst="rect">
                      <a:avLst/>
                    </a:prstGeom>
                  </am3d:spPr>
                  <am3d:camera>
                    <am3d:pos x="0" y="0" z="66516659"/>
                    <am3d:up dx="0" dy="36000000" dz="0"/>
                    <am3d:lookAt x="0" y="0" z="0"/>
                    <am3d:perspective fov="2700000"/>
                  </am3d:camera>
                  <am3d:trans>
                    <am3d:meterPerModelUnit n="114960" d="1000000"/>
                    <am3d:preTrans dx="11116948" dy="-2250476" dz="11144013"/>
                    <am3d:scale>
                      <am3d:sx n="1000000" d="1000000"/>
                      <am3d:sy n="1000000" d="1000000"/>
                      <am3d:sz n="1000000" d="1000000"/>
                    </am3d:scale>
                    <am3d:rot ax="-4917766" ay="152923" az="9751144"/>
                    <am3d:postTrans dx="0" dy="0" dz="0"/>
                  </am3d:trans>
                  <am3d:raster rName="Office3DRenderer" rVer="16.0.8326">
                    <am3d:blip r:embed="rId6"/>
                  </am3d:raster>
                  <am3d:objViewport viewportSz="5444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41A50BFB-48C1-4E72-80A9-E2F63C5F57B0}"/>
                  </a:ext>
                </a:extLst>
              </p:cNvPr>
              <p:cNvPicPr>
                <a:picLocks noGrp="1" noRot="1" noChangeAspect="1" noMove="1" noResize="1" noEditPoints="1" noAdjustHandles="1" noChangeArrowheads="1" noChangeShapeType="1" noCrop="1"/>
              </p:cNvPicPr>
              <p:nvPr/>
            </p:nvPicPr>
            <p:blipFill>
              <a:blip r:embed="rId6"/>
              <a:stretch>
                <a:fillRect/>
              </a:stretch>
            </p:blipFill>
            <p:spPr>
              <a:xfrm>
                <a:off x="-775655" y="6961551"/>
                <a:ext cx="4149985" cy="375021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a:extLst>
                  <a:ext uri="{FF2B5EF4-FFF2-40B4-BE49-F238E27FC236}">
                    <a16:creationId xmlns:a16="http://schemas.microsoft.com/office/drawing/2014/main" id="{571B1920-DA05-47C7-9C86-38BCB18E012B}"/>
                  </a:ext>
                </a:extLst>
              </p:cNvPr>
              <p:cNvGraphicFramePr>
                <a:graphicFrameLocks noChangeAspect="1"/>
              </p:cNvGraphicFramePr>
              <p:nvPr>
                <p:extLst>
                  <p:ext uri="{D42A27DB-BD31-4B8C-83A1-F6EECF244321}">
                    <p14:modId xmlns:p14="http://schemas.microsoft.com/office/powerpoint/2010/main" val="1877251298"/>
                  </p:ext>
                </p:extLst>
              </p:nvPr>
            </p:nvGraphicFramePr>
            <p:xfrm>
              <a:off x="9573429" y="1466962"/>
              <a:ext cx="2531912" cy="2646134"/>
            </p:xfrm>
            <a:graphic>
              <a:graphicData uri="http://schemas.microsoft.com/office/drawing/2017/model3d">
                <am3d:model3d r:embed="rId7">
                  <am3d:spPr>
                    <a:xfrm>
                      <a:off x="0" y="0"/>
                      <a:ext cx="2531912" cy="2646134"/>
                    </a:xfrm>
                    <a:prstGeom prst="rect">
                      <a:avLst/>
                    </a:prstGeom>
                  </am3d:spPr>
                  <am3d:camera>
                    <am3d:pos x="0" y="0" z="72832454"/>
                    <am3d:up dx="0" dy="36000000" dz="0"/>
                    <am3d:lookAt x="0" y="0" z="0"/>
                    <am3d:perspective fov="2700000"/>
                  </am3d:camera>
                  <am3d:trans>
                    <am3d:meterPerModelUnit n="283219" d="1000000"/>
                    <am3d:preTrans dx="12431322" dy="5046605" dz="-7271354"/>
                    <am3d:scale>
                      <am3d:sx n="1000000" d="1000000"/>
                      <am3d:sy n="1000000" d="1000000"/>
                      <am3d:sz n="1000000" d="1000000"/>
                    </am3d:scale>
                    <am3d:rot ax="-6435499" ay="-4799979" az="6450502"/>
                    <am3d:postTrans dx="0" dy="0" dz="0"/>
                  </am3d:trans>
                  <am3d:raster rName="Office3DRenderer" rVer="16.0.8326">
                    <am3d:blip r:embed="rId8"/>
                  </am3d:raster>
                  <am3d:objViewport viewportSz="41690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a:extLst>
                  <a:ext uri="{FF2B5EF4-FFF2-40B4-BE49-F238E27FC236}">
                    <a16:creationId xmlns:a16="http://schemas.microsoft.com/office/drawing/2014/main" id="{571B1920-DA05-47C7-9C86-38BCB18E012B}"/>
                  </a:ext>
                </a:extLst>
              </p:cNvPr>
              <p:cNvPicPr>
                <a:picLocks noGrp="1" noRot="1" noChangeAspect="1" noMove="1" noResize="1" noEditPoints="1" noAdjustHandles="1" noChangeArrowheads="1" noChangeShapeType="1" noCrop="1"/>
              </p:cNvPicPr>
              <p:nvPr/>
            </p:nvPicPr>
            <p:blipFill>
              <a:blip r:embed="rId8"/>
              <a:stretch>
                <a:fillRect/>
              </a:stretch>
            </p:blipFill>
            <p:spPr>
              <a:xfrm>
                <a:off x="9573429" y="1466962"/>
                <a:ext cx="2531912" cy="26461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2" name="3D Model 11">
                <a:extLst>
                  <a:ext uri="{FF2B5EF4-FFF2-40B4-BE49-F238E27FC236}">
                    <a16:creationId xmlns:a16="http://schemas.microsoft.com/office/drawing/2014/main" id="{F70814F4-249E-448D-B4D5-8E978BF515AF}"/>
                  </a:ext>
                </a:extLst>
              </p:cNvPr>
              <p:cNvGraphicFramePr>
                <a:graphicFrameLocks noChangeAspect="1"/>
              </p:cNvGraphicFramePr>
              <p:nvPr>
                <p:extLst>
                  <p:ext uri="{D42A27DB-BD31-4B8C-83A1-F6EECF244321}">
                    <p14:modId xmlns:p14="http://schemas.microsoft.com/office/powerpoint/2010/main" val="2387740539"/>
                  </p:ext>
                </p:extLst>
              </p:nvPr>
            </p:nvGraphicFramePr>
            <p:xfrm>
              <a:off x="-3755129" y="-1342621"/>
              <a:ext cx="2445074" cy="3415492"/>
            </p:xfrm>
            <a:graphic>
              <a:graphicData uri="http://schemas.microsoft.com/office/drawing/2017/model3d">
                <am3d:model3d r:embed="rId9">
                  <am3d:spPr>
                    <a:xfrm>
                      <a:off x="0" y="0"/>
                      <a:ext cx="2445074" cy="3415492"/>
                    </a:xfrm>
                    <a:prstGeom prst="rect">
                      <a:avLst/>
                    </a:prstGeom>
                  </am3d:spPr>
                  <am3d:camera>
                    <am3d:pos x="0" y="0" z="62807528"/>
                    <am3d:up dx="0" dy="36000000" dz="0"/>
                    <am3d:lookAt x="0" y="0" z="0"/>
                    <am3d:perspective fov="2700000"/>
                  </am3d:camera>
                  <am3d:trans>
                    <am3d:meterPerModelUnit n="20005" d="1000000"/>
                    <am3d:preTrans dx="-1365502" dy="1444544" dz="-18000718"/>
                    <am3d:scale>
                      <am3d:sx n="1000000" d="1000000"/>
                      <am3d:sy n="1000000" d="1000000"/>
                      <am3d:sz n="1000000" d="1000000"/>
                    </am3d:scale>
                    <am3d:rot ax="-5596711" ay="28954" az="501891"/>
                    <am3d:postTrans dx="0" dy="0" dz="0"/>
                  </am3d:trans>
                  <am3d:raster rName="Office3DRenderer" rVer="16.0.8326">
                    <am3d:blip r:embed="rId10"/>
                  </am3d:raster>
                  <am3d:objViewport viewportSz="40243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a:extLst>
                  <a:ext uri="{FF2B5EF4-FFF2-40B4-BE49-F238E27FC236}">
                    <a16:creationId xmlns:a16="http://schemas.microsoft.com/office/drawing/2014/main" id="{F70814F4-249E-448D-B4D5-8E978BF515AF}"/>
                  </a:ext>
                </a:extLst>
              </p:cNvPr>
              <p:cNvPicPr>
                <a:picLocks noGrp="1" noRot="1" noChangeAspect="1" noMove="1" noResize="1" noEditPoints="1" noAdjustHandles="1" noChangeArrowheads="1" noChangeShapeType="1" noCrop="1"/>
              </p:cNvPicPr>
              <p:nvPr/>
            </p:nvPicPr>
            <p:blipFill>
              <a:blip r:embed="rId10"/>
              <a:stretch>
                <a:fillRect/>
              </a:stretch>
            </p:blipFill>
            <p:spPr>
              <a:xfrm>
                <a:off x="-3755129" y="-1342621"/>
                <a:ext cx="2445074" cy="3415492"/>
              </a:xfrm>
              <a:prstGeom prst="rect">
                <a:avLst/>
              </a:prstGeom>
            </p:spPr>
          </p:pic>
        </mc:Fallback>
      </mc:AlternateContent>
    </p:spTree>
    <p:extLst>
      <p:ext uri="{BB962C8B-B14F-4D97-AF65-F5344CB8AC3E}">
        <p14:creationId xmlns:p14="http://schemas.microsoft.com/office/powerpoint/2010/main" val="263892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B742E-79E8-47A0-B2AE-68BBFE6F0B70}"/>
              </a:ext>
            </a:extLst>
          </p:cNvPr>
          <p:cNvSpPr>
            <a:spLocks noGrp="1"/>
          </p:cNvSpPr>
          <p:nvPr>
            <p:ph type="title"/>
          </p:nvPr>
        </p:nvSpPr>
        <p:spPr/>
        <p:txBody>
          <a:bodyPr>
            <a:normAutofit/>
          </a:bodyPr>
          <a:lstStyle/>
          <a:p>
            <a:pPr algn="ctr" rtl="0">
              <a:spcBef>
                <a:spcPts val="0"/>
              </a:spcBef>
              <a:spcAft>
                <a:spcPts val="0"/>
              </a:spcAft>
            </a:pPr>
            <a:r>
              <a:rPr lang="en-US" sz="4800" b="1" dirty="0">
                <a:ln>
                  <a:solidFill>
                    <a:prstClr val="white"/>
                  </a:solidFill>
                </a:ln>
                <a:solidFill>
                  <a:schemeClr val="bg1"/>
                </a:solidFill>
                <a:latin typeface="Arial" panose="020B0604020202020204"/>
              </a:rPr>
              <a:t>Disadvantages of Building the Gym</a:t>
            </a:r>
          </a:p>
        </p:txBody>
      </p:sp>
      <p:sp>
        <p:nvSpPr>
          <p:cNvPr id="4" name="Content Placeholder 2">
            <a:extLst>
              <a:ext uri="{FF2B5EF4-FFF2-40B4-BE49-F238E27FC236}">
                <a16:creationId xmlns:a16="http://schemas.microsoft.com/office/drawing/2014/main" id="{20140149-355A-46B7-926C-729F9AC8676E}"/>
              </a:ext>
            </a:extLst>
          </p:cNvPr>
          <p:cNvSpPr>
            <a:spLocks noGrp="1"/>
          </p:cNvSpPr>
          <p:nvPr>
            <p:ph idx="1"/>
          </p:nvPr>
        </p:nvSpPr>
        <p:spPr>
          <a:xfrm>
            <a:off x="838200" y="1825625"/>
            <a:ext cx="6847114" cy="4351338"/>
          </a:xfrm>
        </p:spPr>
        <p:txBody>
          <a:bodyPr>
            <a:normAutofit/>
          </a:bodyPr>
          <a:lstStyle/>
          <a:p>
            <a:pPr marL="0" indent="0" rtl="0">
              <a:lnSpc>
                <a:spcPct val="100000"/>
              </a:lnSpc>
              <a:spcBef>
                <a:spcPts val="0"/>
              </a:spcBef>
              <a:spcAft>
                <a:spcPts val="1600"/>
              </a:spcAft>
              <a:buNone/>
            </a:pPr>
            <a:r>
              <a:rPr lang="en-US" sz="2000" dirty="0">
                <a:solidFill>
                  <a:schemeClr val="bg1"/>
                </a:solidFill>
              </a:rPr>
              <a:t>Although there are many advantages of building a gym, there are also many disadvantages such as:</a:t>
            </a:r>
          </a:p>
          <a:p>
            <a:pPr>
              <a:lnSpc>
                <a:spcPct val="100000"/>
              </a:lnSpc>
              <a:spcBef>
                <a:spcPts val="0"/>
              </a:spcBef>
              <a:spcAft>
                <a:spcPts val="1600"/>
              </a:spcAft>
            </a:pPr>
            <a:r>
              <a:rPr lang="en-US" sz="2000" dirty="0">
                <a:solidFill>
                  <a:schemeClr val="bg1"/>
                </a:solidFill>
              </a:rPr>
              <a:t>The students might get hurt while using the equipment incorrectly, i.e. fractured bones, and torn muscles.</a:t>
            </a:r>
          </a:p>
          <a:p>
            <a:pPr>
              <a:lnSpc>
                <a:spcPct val="100000"/>
              </a:lnSpc>
              <a:spcBef>
                <a:spcPts val="0"/>
              </a:spcBef>
              <a:spcAft>
                <a:spcPts val="1600"/>
              </a:spcAft>
            </a:pPr>
            <a:r>
              <a:rPr lang="en-US" sz="2000" dirty="0">
                <a:solidFill>
                  <a:schemeClr val="bg1"/>
                </a:solidFill>
              </a:rPr>
              <a:t>The students might overwork themselves.</a:t>
            </a:r>
          </a:p>
          <a:p>
            <a:pPr>
              <a:lnSpc>
                <a:spcPct val="100000"/>
              </a:lnSpc>
              <a:spcBef>
                <a:spcPts val="0"/>
              </a:spcBef>
              <a:spcAft>
                <a:spcPts val="1600"/>
              </a:spcAft>
            </a:pPr>
            <a:r>
              <a:rPr lang="en-US" sz="2000" dirty="0">
                <a:solidFill>
                  <a:schemeClr val="bg1"/>
                </a:solidFill>
              </a:rPr>
              <a:t>The students might break the equipment which will cost a lot to repair.</a:t>
            </a:r>
          </a:p>
          <a:p>
            <a:pPr>
              <a:lnSpc>
                <a:spcPct val="100000"/>
              </a:lnSpc>
              <a:spcBef>
                <a:spcPts val="0"/>
              </a:spcBef>
              <a:spcAft>
                <a:spcPts val="1600"/>
              </a:spcAft>
            </a:pPr>
            <a:r>
              <a:rPr lang="en-US" sz="2000" dirty="0">
                <a:solidFill>
                  <a:schemeClr val="bg1"/>
                </a:solidFill>
              </a:rPr>
              <a:t>The gym might distract the students from their studies.</a:t>
            </a:r>
          </a:p>
          <a:p>
            <a:pPr>
              <a:lnSpc>
                <a:spcPct val="100000"/>
              </a:lnSpc>
              <a:spcBef>
                <a:spcPts val="0"/>
              </a:spcBef>
              <a:spcAft>
                <a:spcPts val="1600"/>
              </a:spcAft>
            </a:pPr>
            <a:endParaRPr lang="en-US" sz="2000" dirty="0">
              <a:solidFill>
                <a:schemeClr val="bg1"/>
              </a:solidFill>
            </a:endParaRPr>
          </a:p>
          <a:p>
            <a:pPr>
              <a:lnSpc>
                <a:spcPct val="100000"/>
              </a:lnSpc>
              <a:spcBef>
                <a:spcPts val="0"/>
              </a:spcBef>
              <a:spcAft>
                <a:spcPts val="1600"/>
              </a:spcAft>
            </a:pPr>
            <a:endParaRPr lang="en-US" sz="2000" dirty="0">
              <a:solidFill>
                <a:schemeClr val="bg1"/>
              </a:solidFill>
            </a:endParaRPr>
          </a:p>
        </p:txBody>
      </p:sp>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8B0E0853-DDC4-454E-8531-D7427A6DE2DD}"/>
                  </a:ext>
                </a:extLst>
              </p:cNvPr>
              <p:cNvGraphicFramePr>
                <a:graphicFrameLocks noChangeAspect="1"/>
              </p:cNvGraphicFramePr>
              <p:nvPr>
                <p:extLst>
                  <p:ext uri="{D42A27DB-BD31-4B8C-83A1-F6EECF244321}">
                    <p14:modId xmlns:p14="http://schemas.microsoft.com/office/powerpoint/2010/main" val="1574082831"/>
                  </p:ext>
                </p:extLst>
              </p:nvPr>
            </p:nvGraphicFramePr>
            <p:xfrm>
              <a:off x="-4063607" y="6543580"/>
              <a:ext cx="3339146" cy="2730299"/>
            </p:xfrm>
            <a:graphic>
              <a:graphicData uri="http://schemas.microsoft.com/office/drawing/2017/model3d">
                <am3d:model3d r:embed="rId3">
                  <am3d:spPr>
                    <a:xfrm>
                      <a:off x="0" y="0"/>
                      <a:ext cx="3339146" cy="2730299"/>
                    </a:xfrm>
                    <a:prstGeom prst="rect">
                      <a:avLst/>
                    </a:prstGeom>
                  </am3d:spPr>
                  <am3d:camera>
                    <am3d:pos x="0" y="0" z="62297634"/>
                    <am3d:up dx="0" dy="36000000" dz="0"/>
                    <am3d:lookAt x="0" y="0" z="0"/>
                    <am3d:perspective fov="2700000"/>
                  </am3d:camera>
                  <am3d:trans>
                    <am3d:meterPerModelUnit n="138909" d="1000000"/>
                    <am3d:preTrans dx="3237033" dy="-6398907" dz="-652458"/>
                    <am3d:scale>
                      <am3d:sx n="1000000" d="1000000"/>
                      <am3d:sy n="1000000" d="1000000"/>
                      <am3d:sz n="1000000" d="1000000"/>
                    </am3d:scale>
                    <am3d:rot ax="9470436" ay="1341689" az="10271544"/>
                    <am3d:postTrans dx="0" dy="0" dz="0"/>
                  </am3d:trans>
                  <am3d:raster rName="Office3DRenderer" rVer="16.0.8326">
                    <am3d:blip r:embed="rId4"/>
                  </am3d:raster>
                  <am3d:objViewport viewportSz="46709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8B0E0853-DDC4-454E-8531-D7427A6DE2DD}"/>
                  </a:ext>
                </a:extLst>
              </p:cNvPr>
              <p:cNvPicPr>
                <a:picLocks noGrp="1" noRot="1" noChangeAspect="1" noMove="1" noResize="1" noEditPoints="1" noAdjustHandles="1" noChangeArrowheads="1" noChangeShapeType="1" noCrop="1"/>
              </p:cNvPicPr>
              <p:nvPr/>
            </p:nvPicPr>
            <p:blipFill>
              <a:blip r:embed="rId4"/>
              <a:stretch>
                <a:fillRect/>
              </a:stretch>
            </p:blipFill>
            <p:spPr>
              <a:xfrm>
                <a:off x="-4063607" y="6543580"/>
                <a:ext cx="3339146" cy="273029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2333F6C9-59BC-4D74-BB7F-F5A5CFA21241}"/>
                  </a:ext>
                </a:extLst>
              </p:cNvPr>
              <p:cNvGraphicFramePr>
                <a:graphicFrameLocks noChangeAspect="1"/>
              </p:cNvGraphicFramePr>
              <p:nvPr>
                <p:extLst>
                  <p:ext uri="{D42A27DB-BD31-4B8C-83A1-F6EECF244321}">
                    <p14:modId xmlns:p14="http://schemas.microsoft.com/office/powerpoint/2010/main" val="2219458692"/>
                  </p:ext>
                </p:extLst>
              </p:nvPr>
            </p:nvGraphicFramePr>
            <p:xfrm>
              <a:off x="12252997" y="-2960367"/>
              <a:ext cx="2151174" cy="2589022"/>
            </p:xfrm>
            <a:graphic>
              <a:graphicData uri="http://schemas.microsoft.com/office/drawing/2017/model3d">
                <am3d:model3d r:embed="rId5">
                  <am3d:spPr>
                    <a:xfrm>
                      <a:off x="0" y="0"/>
                      <a:ext cx="2151174" cy="2589022"/>
                    </a:xfrm>
                    <a:prstGeom prst="rect">
                      <a:avLst/>
                    </a:prstGeom>
                  </am3d:spPr>
                  <am3d:camera>
                    <am3d:pos x="0" y="0" z="72832454"/>
                    <am3d:up dx="0" dy="36000000" dz="0"/>
                    <am3d:lookAt x="0" y="0" z="0"/>
                    <am3d:perspective fov="2700000"/>
                  </am3d:camera>
                  <am3d:trans>
                    <am3d:meterPerModelUnit n="283219" d="1000000"/>
                    <am3d:preTrans dx="12431322" dy="5046605" dz="-7271354"/>
                    <am3d:scale>
                      <am3d:sx n="1000000" d="1000000"/>
                      <am3d:sy n="1000000" d="1000000"/>
                      <am3d:sz n="1000000" d="1000000"/>
                    </am3d:scale>
                    <am3d:rot ax="-526710" ay="1865791" az="-273609"/>
                    <am3d:postTrans dx="0" dy="0" dz="0"/>
                  </am3d:trans>
                  <am3d:raster rName="Office3DRenderer" rVer="16.0.8326">
                    <am3d:blip r:embed="rId6"/>
                  </am3d:raster>
                  <am3d:objViewport viewportSz="416908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2333F6C9-59BC-4D74-BB7F-F5A5CFA21241}"/>
                  </a:ext>
                </a:extLst>
              </p:cNvPr>
              <p:cNvPicPr>
                <a:picLocks noGrp="1" noRot="1" noChangeAspect="1" noMove="1" noResize="1" noEditPoints="1" noAdjustHandles="1" noChangeArrowheads="1" noChangeShapeType="1" noCrop="1"/>
              </p:cNvPicPr>
              <p:nvPr/>
            </p:nvPicPr>
            <p:blipFill>
              <a:blip r:embed="rId6"/>
              <a:stretch>
                <a:fillRect/>
              </a:stretch>
            </p:blipFill>
            <p:spPr>
              <a:xfrm>
                <a:off x="12252997" y="-2960367"/>
                <a:ext cx="2151174" cy="258902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F2008F87-04F0-4700-A784-1EE1271A395F}"/>
                  </a:ext>
                </a:extLst>
              </p:cNvPr>
              <p:cNvGraphicFramePr>
                <a:graphicFrameLocks noChangeAspect="1"/>
              </p:cNvGraphicFramePr>
              <p:nvPr>
                <p:extLst>
                  <p:ext uri="{D42A27DB-BD31-4B8C-83A1-F6EECF244321}">
                    <p14:modId xmlns:p14="http://schemas.microsoft.com/office/powerpoint/2010/main" val="2216326479"/>
                  </p:ext>
                </p:extLst>
              </p:nvPr>
            </p:nvGraphicFramePr>
            <p:xfrm>
              <a:off x="8534400" y="2256745"/>
              <a:ext cx="2627387" cy="3232238"/>
            </p:xfrm>
            <a:graphic>
              <a:graphicData uri="http://schemas.microsoft.com/office/drawing/2017/model3d">
                <am3d:model3d r:embed="rId7">
                  <am3d:spPr>
                    <a:xfrm>
                      <a:off x="0" y="0"/>
                      <a:ext cx="2627387" cy="3232238"/>
                    </a:xfrm>
                    <a:prstGeom prst="rect">
                      <a:avLst/>
                    </a:prstGeom>
                  </am3d:spPr>
                  <am3d:camera>
                    <am3d:pos x="0" y="0" z="62807528"/>
                    <am3d:up dx="0" dy="36000000" dz="0"/>
                    <am3d:lookAt x="0" y="0" z="0"/>
                    <am3d:perspective fov="2700000"/>
                  </am3d:camera>
                  <am3d:trans>
                    <am3d:meterPerModelUnit n="20005" d="1000000"/>
                    <am3d:preTrans dx="-1365502" dy="1444544" dz="-18000718"/>
                    <am3d:scale>
                      <am3d:sx n="1000000" d="1000000"/>
                      <am3d:sy n="1000000" d="1000000"/>
                      <am3d:sz n="1000000" d="1000000"/>
                    </am3d:scale>
                    <am3d:rot ax="4744700" ay="-23300" az="-120719"/>
                    <am3d:postTrans dx="0" dy="0" dz="0"/>
                  </am3d:trans>
                  <am3d:raster rName="Office3DRenderer" rVer="16.0.8326">
                    <am3d:blip r:embed="rId8"/>
                  </am3d:raster>
                  <am3d:objViewport viewportSz="40243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F2008F87-04F0-4700-A784-1EE1271A395F}"/>
                  </a:ext>
                </a:extLst>
              </p:cNvPr>
              <p:cNvPicPr>
                <a:picLocks noGrp="1" noRot="1" noChangeAspect="1" noMove="1" noResize="1" noEditPoints="1" noAdjustHandles="1" noChangeArrowheads="1" noChangeShapeType="1" noCrop="1"/>
              </p:cNvPicPr>
              <p:nvPr/>
            </p:nvPicPr>
            <p:blipFill>
              <a:blip r:embed="rId8"/>
              <a:stretch>
                <a:fillRect/>
              </a:stretch>
            </p:blipFill>
            <p:spPr>
              <a:xfrm>
                <a:off x="8534400" y="2256745"/>
                <a:ext cx="2627387" cy="323223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338CB4F4-7470-478A-86A0-ADA5AFE208A0}"/>
                  </a:ext>
                </a:extLst>
              </p:cNvPr>
              <p:cNvGraphicFramePr>
                <a:graphicFrameLocks noChangeAspect="1"/>
              </p:cNvGraphicFramePr>
              <p:nvPr>
                <p:extLst>
                  <p:ext uri="{D42A27DB-BD31-4B8C-83A1-F6EECF244321}">
                    <p14:modId xmlns:p14="http://schemas.microsoft.com/office/powerpoint/2010/main" val="17118711"/>
                  </p:ext>
                </p:extLst>
              </p:nvPr>
            </p:nvGraphicFramePr>
            <p:xfrm>
              <a:off x="-4487630" y="-3258297"/>
              <a:ext cx="4026136" cy="2140697"/>
            </p:xfrm>
            <a:graphic>
              <a:graphicData uri="http://schemas.microsoft.com/office/drawing/2017/model3d">
                <am3d:model3d r:embed="rId9">
                  <am3d:spPr>
                    <a:xfrm>
                      <a:off x="0" y="0"/>
                      <a:ext cx="4026136" cy="2140697"/>
                    </a:xfrm>
                    <a:prstGeom prst="rect">
                      <a:avLst/>
                    </a:prstGeom>
                  </am3d:spPr>
                  <am3d:camera>
                    <am3d:pos x="0" y="0" z="53241436"/>
                    <am3d:up dx="0" dy="36000000" dz="0"/>
                    <am3d:lookAt x="0" y="0" z="0"/>
                    <am3d:perspective fov="2700000"/>
                  </am3d:camera>
                  <am3d:trans>
                    <am3d:meterPerModelUnit n="5000000" d="1000000"/>
                    <am3d:preTrans dx="-1021041" dy="-6749998" dz="1176911"/>
                    <am3d:scale>
                      <am3d:sx n="1000000" d="1000000"/>
                      <am3d:sy n="1000000" d="1000000"/>
                      <am3d:sz n="1000000" d="1000000"/>
                    </am3d:scale>
                    <am3d:rot ax="1365132" ay="538878" az="-10575246"/>
                    <am3d:postTrans dx="0" dy="0" dz="0"/>
                  </am3d:trans>
                  <am3d:raster rName="Office3DRenderer" rVer="16.0.8326">
                    <am3d:blip r:embed="rId10"/>
                  </am3d:raster>
                  <am3d:objViewport viewportSz="41798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338CB4F4-7470-478A-86A0-ADA5AFE208A0}"/>
                  </a:ext>
                </a:extLst>
              </p:cNvPr>
              <p:cNvPicPr>
                <a:picLocks noGrp="1" noRot="1" noChangeAspect="1" noMove="1" noResize="1" noEditPoints="1" noAdjustHandles="1" noChangeArrowheads="1" noChangeShapeType="1" noCrop="1"/>
              </p:cNvPicPr>
              <p:nvPr/>
            </p:nvPicPr>
            <p:blipFill>
              <a:blip r:embed="rId10"/>
              <a:stretch>
                <a:fillRect/>
              </a:stretch>
            </p:blipFill>
            <p:spPr>
              <a:xfrm>
                <a:off x="-4487630" y="-3258297"/>
                <a:ext cx="4026136" cy="2140697"/>
              </a:xfrm>
              <a:prstGeom prst="rect">
                <a:avLst/>
              </a:prstGeom>
            </p:spPr>
          </p:pic>
        </mc:Fallback>
      </mc:AlternateContent>
    </p:spTree>
    <p:extLst>
      <p:ext uri="{BB962C8B-B14F-4D97-AF65-F5344CB8AC3E}">
        <p14:creationId xmlns:p14="http://schemas.microsoft.com/office/powerpoint/2010/main" val="1787551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EAD28024-2AFB-4725-A753-68E757BDB37B}"/>
                  </a:ext>
                </a:extLst>
              </p:cNvPr>
              <p:cNvGraphicFramePr>
                <a:graphicFrameLocks noChangeAspect="1"/>
              </p:cNvGraphicFramePr>
              <p:nvPr>
                <p:extLst>
                  <p:ext uri="{D42A27DB-BD31-4B8C-83A1-F6EECF244321}">
                    <p14:modId xmlns:p14="http://schemas.microsoft.com/office/powerpoint/2010/main" val="4021319990"/>
                  </p:ext>
                </p:extLst>
              </p:nvPr>
            </p:nvGraphicFramePr>
            <p:xfrm>
              <a:off x="8869120" y="281337"/>
              <a:ext cx="3472885" cy="2818702"/>
            </p:xfrm>
            <a:graphic>
              <a:graphicData uri="http://schemas.microsoft.com/office/drawing/2017/model3d">
                <am3d:model3d r:embed="rId3">
                  <am3d:spPr>
                    <a:xfrm>
                      <a:off x="0" y="0"/>
                      <a:ext cx="3472885" cy="2818702"/>
                    </a:xfrm>
                    <a:prstGeom prst="rect">
                      <a:avLst/>
                    </a:prstGeom>
                  </am3d:spPr>
                  <am3d:camera>
                    <am3d:pos x="0" y="0" z="53241436"/>
                    <am3d:up dx="0" dy="36000000" dz="0"/>
                    <am3d:lookAt x="0" y="0" z="0"/>
                    <am3d:perspective fov="2700000"/>
                  </am3d:camera>
                  <am3d:trans>
                    <am3d:meterPerModelUnit n="5000000" d="1000000"/>
                    <am3d:preTrans dx="-1021041" dy="-6749998" dz="1176911"/>
                    <am3d:scale>
                      <am3d:sx n="1000000" d="1000000"/>
                      <am3d:sy n="1000000" d="1000000"/>
                      <am3d:sz n="1000000" d="1000000"/>
                    </am3d:scale>
                    <am3d:rot ax="2989412" ay="1376473" az="1486774"/>
                    <am3d:postTrans dx="0" dy="0" dz="0"/>
                  </am3d:trans>
                  <am3d:raster rName="Office3DRenderer" rVer="16.0.8326">
                    <am3d:blip r:embed="rId4"/>
                  </am3d:raster>
                  <am3d:objViewport viewportSz="34892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EAD28024-2AFB-4725-A753-68E757BDB37B}"/>
                  </a:ext>
                </a:extLst>
              </p:cNvPr>
              <p:cNvPicPr>
                <a:picLocks noGrp="1" noRot="1" noChangeAspect="1" noMove="1" noResize="1" noEditPoints="1" noAdjustHandles="1" noChangeArrowheads="1" noChangeShapeType="1" noCrop="1"/>
              </p:cNvPicPr>
              <p:nvPr/>
            </p:nvPicPr>
            <p:blipFill>
              <a:blip r:embed="rId4"/>
              <a:stretch>
                <a:fillRect/>
              </a:stretch>
            </p:blipFill>
            <p:spPr>
              <a:xfrm>
                <a:off x="8869120" y="281337"/>
                <a:ext cx="3472885" cy="2818702"/>
              </a:xfrm>
              <a:prstGeom prst="rect">
                <a:avLst/>
              </a:prstGeom>
            </p:spPr>
          </p:pic>
        </mc:Fallback>
      </mc:AlternateContent>
      <p:sp>
        <p:nvSpPr>
          <p:cNvPr id="2" name="Title 1">
            <a:extLst>
              <a:ext uri="{FF2B5EF4-FFF2-40B4-BE49-F238E27FC236}">
                <a16:creationId xmlns:a16="http://schemas.microsoft.com/office/drawing/2014/main" id="{46F6FFB0-6343-4DFE-A073-8645D2F3784E}"/>
              </a:ext>
            </a:extLst>
          </p:cNvPr>
          <p:cNvSpPr>
            <a:spLocks noGrp="1"/>
          </p:cNvSpPr>
          <p:nvPr>
            <p:ph type="title"/>
          </p:nvPr>
        </p:nvSpPr>
        <p:spPr/>
        <p:txBody>
          <a:bodyPr>
            <a:normAutofit/>
          </a:bodyPr>
          <a:lstStyle/>
          <a:p>
            <a:pPr algn="ctr"/>
            <a:r>
              <a:rPr lang="en-US" sz="4800" b="1" dirty="0">
                <a:ln>
                  <a:solidFill>
                    <a:prstClr val="white"/>
                  </a:solidFill>
                </a:ln>
                <a:solidFill>
                  <a:schemeClr val="bg1"/>
                </a:solidFill>
                <a:latin typeface="Arial" panose="020B0604020202020204"/>
              </a:rPr>
              <a:t>Finance / Call to action</a:t>
            </a:r>
          </a:p>
        </p:txBody>
      </p:sp>
      <p:sp>
        <p:nvSpPr>
          <p:cNvPr id="7" name="Content Placeholder 2">
            <a:extLst>
              <a:ext uri="{FF2B5EF4-FFF2-40B4-BE49-F238E27FC236}">
                <a16:creationId xmlns:a16="http://schemas.microsoft.com/office/drawing/2014/main" id="{3A0F7A9E-2500-4B5B-8DD6-D97ABB6902E6}"/>
              </a:ext>
            </a:extLst>
          </p:cNvPr>
          <p:cNvSpPr>
            <a:spLocks noGrp="1"/>
          </p:cNvSpPr>
          <p:nvPr>
            <p:ph idx="1"/>
          </p:nvPr>
        </p:nvSpPr>
        <p:spPr>
          <a:xfrm>
            <a:off x="838200" y="1825625"/>
            <a:ext cx="6847114" cy="4351338"/>
          </a:xfrm>
        </p:spPr>
        <p:txBody>
          <a:bodyPr>
            <a:normAutofit fontScale="77500" lnSpcReduction="20000"/>
          </a:bodyPr>
          <a:lstStyle/>
          <a:p>
            <a:pPr>
              <a:lnSpc>
                <a:spcPct val="100000"/>
              </a:lnSpc>
              <a:spcBef>
                <a:spcPts val="0"/>
              </a:spcBef>
              <a:spcAft>
                <a:spcPts val="1600"/>
              </a:spcAft>
            </a:pPr>
            <a:r>
              <a:rPr lang="en-US" sz="2000" dirty="0">
                <a:solidFill>
                  <a:schemeClr val="bg1"/>
                </a:solidFill>
              </a:rPr>
              <a:t>It will begin by being funded by the extra money from student tuitions and donations, so donate if you have the extra money. You donate at the accounting office at school.</a:t>
            </a:r>
          </a:p>
          <a:p>
            <a:pPr>
              <a:lnSpc>
                <a:spcPct val="100000"/>
              </a:lnSpc>
              <a:spcBef>
                <a:spcPts val="0"/>
              </a:spcBef>
              <a:spcAft>
                <a:spcPts val="1600"/>
              </a:spcAft>
            </a:pPr>
            <a:r>
              <a:rPr lang="en-US" sz="2000" dirty="0">
                <a:solidFill>
                  <a:schemeClr val="bg1"/>
                </a:solidFill>
              </a:rPr>
              <a:t>For every 7jds you donate you will get a free month at the gym for you or anyone from your choosing, this perk will only be available before the gym opens.</a:t>
            </a:r>
          </a:p>
          <a:p>
            <a:pPr>
              <a:lnSpc>
                <a:spcPct val="100000"/>
              </a:lnSpc>
              <a:spcBef>
                <a:spcPts val="0"/>
              </a:spcBef>
              <a:spcAft>
                <a:spcPts val="1600"/>
              </a:spcAft>
            </a:pPr>
            <a:r>
              <a:rPr lang="en-US" sz="2000" dirty="0">
                <a:solidFill>
                  <a:schemeClr val="bg1"/>
                </a:solidFill>
              </a:rPr>
              <a:t>Afterwards it will be funded by a 10JD monthly fee for students and people outside the school wanting to join the gym. The donations will still be available. </a:t>
            </a:r>
          </a:p>
          <a:p>
            <a:pPr>
              <a:lnSpc>
                <a:spcPct val="100000"/>
              </a:lnSpc>
              <a:spcBef>
                <a:spcPts val="0"/>
              </a:spcBef>
              <a:spcAft>
                <a:spcPts val="1600"/>
              </a:spcAft>
            </a:pPr>
            <a:r>
              <a:rPr lang="en-US" sz="2000" dirty="0">
                <a:solidFill>
                  <a:schemeClr val="bg1"/>
                </a:solidFill>
              </a:rPr>
              <a:t>You will automatically be entered into any raffle/giveaway the gym does and get 1 entry for every 7jds you donate after the gym opens.</a:t>
            </a:r>
          </a:p>
          <a:p>
            <a:pPr>
              <a:lnSpc>
                <a:spcPct val="100000"/>
              </a:lnSpc>
              <a:spcBef>
                <a:spcPts val="0"/>
              </a:spcBef>
              <a:spcAft>
                <a:spcPts val="1600"/>
              </a:spcAft>
            </a:pPr>
            <a:r>
              <a:rPr lang="en-US" sz="2000" dirty="0">
                <a:solidFill>
                  <a:schemeClr val="bg1"/>
                </a:solidFill>
              </a:rPr>
              <a:t>More equipment will be added if the gym succeeds.</a:t>
            </a:r>
          </a:p>
          <a:p>
            <a:pPr>
              <a:lnSpc>
                <a:spcPct val="100000"/>
              </a:lnSpc>
              <a:spcBef>
                <a:spcPts val="0"/>
              </a:spcBef>
              <a:spcAft>
                <a:spcPts val="1600"/>
              </a:spcAft>
            </a:pPr>
            <a:r>
              <a:rPr lang="en-US" sz="2000" dirty="0">
                <a:solidFill>
                  <a:schemeClr val="bg1"/>
                </a:solidFill>
              </a:rPr>
              <a:t>10% of donations all will go the King Hussein Cancer Center</a:t>
            </a:r>
          </a:p>
          <a:p>
            <a:pPr marL="0" indent="0" algn="ctr">
              <a:lnSpc>
                <a:spcPct val="100000"/>
              </a:lnSpc>
              <a:spcBef>
                <a:spcPts val="0"/>
              </a:spcBef>
              <a:spcAft>
                <a:spcPts val="1600"/>
              </a:spcAft>
              <a:buNone/>
            </a:pPr>
            <a:r>
              <a:rPr lang="en-US" sz="3600" b="1" dirty="0">
                <a:solidFill>
                  <a:schemeClr val="bg1"/>
                </a:solidFill>
              </a:rPr>
              <a:t>Donate When Available!</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0D368FAA-AB8B-4F2C-BDC1-A7CB609892FF}"/>
                  </a:ext>
                </a:extLst>
              </p:cNvPr>
              <p:cNvGraphicFramePr>
                <a:graphicFrameLocks noChangeAspect="1"/>
              </p:cNvGraphicFramePr>
              <p:nvPr>
                <p:extLst>
                  <p:ext uri="{D42A27DB-BD31-4B8C-83A1-F6EECF244321}">
                    <p14:modId xmlns:p14="http://schemas.microsoft.com/office/powerpoint/2010/main" val="3217943554"/>
                  </p:ext>
                </p:extLst>
              </p:nvPr>
            </p:nvGraphicFramePr>
            <p:xfrm>
              <a:off x="-3835025" y="-2591389"/>
              <a:ext cx="3489932" cy="3375747"/>
            </p:xfrm>
            <a:graphic>
              <a:graphicData uri="http://schemas.microsoft.com/office/drawing/2017/model3d">
                <am3d:model3d r:embed="rId5">
                  <am3d:spPr>
                    <a:xfrm>
                      <a:off x="0" y="0"/>
                      <a:ext cx="3489932" cy="3375747"/>
                    </a:xfrm>
                    <a:prstGeom prst="rect">
                      <a:avLst/>
                    </a:prstGeom>
                  </am3d:spPr>
                  <am3d:camera>
                    <am3d:pos x="0" y="0" z="79493731"/>
                    <am3d:up dx="0" dy="36000000" dz="0"/>
                    <am3d:lookAt x="0" y="0" z="0"/>
                    <am3d:perspective fov="2700000"/>
                  </am3d:camera>
                  <am3d:trans>
                    <am3d:meterPerModelUnit n="456720" d="1000000"/>
                    <am3d:preTrans dx="3594533" dy="-16780823" dz="1167499"/>
                    <am3d:scale>
                      <am3d:sx n="1000000" d="1000000"/>
                      <am3d:sy n="1000000" d="1000000"/>
                      <am3d:sz n="1000000" d="1000000"/>
                    </am3d:scale>
                    <am3d:rot ax="390867" ay="3671775" az="342852"/>
                    <am3d:postTrans dx="0" dy="0" dz="0"/>
                  </am3d:trans>
                  <am3d:raster rName="Office3DRenderer" rVer="16.0.8326">
                    <am3d:blip r:embed="rId6"/>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0D368FAA-AB8B-4F2C-BDC1-A7CB609892FF}"/>
                  </a:ext>
                </a:extLst>
              </p:cNvPr>
              <p:cNvPicPr>
                <a:picLocks noGrp="1" noRot="1" noChangeAspect="1" noMove="1" noResize="1" noEditPoints="1" noAdjustHandles="1" noChangeArrowheads="1" noChangeShapeType="1" noCrop="1"/>
              </p:cNvPicPr>
              <p:nvPr/>
            </p:nvPicPr>
            <p:blipFill>
              <a:blip r:embed="rId6"/>
              <a:stretch>
                <a:fillRect/>
              </a:stretch>
            </p:blipFill>
            <p:spPr>
              <a:xfrm>
                <a:off x="-3835025" y="-2591389"/>
                <a:ext cx="3489932" cy="3375747"/>
              </a:xfrm>
              <a:prstGeom prst="rect">
                <a:avLst/>
              </a:prstGeom>
            </p:spPr>
          </p:pic>
        </mc:Fallback>
      </mc:AlternateContent>
      <p:graphicFrame>
        <p:nvGraphicFramePr>
          <p:cNvPr id="9" name="Table 8">
            <a:extLst>
              <a:ext uri="{FF2B5EF4-FFF2-40B4-BE49-F238E27FC236}">
                <a16:creationId xmlns:a16="http://schemas.microsoft.com/office/drawing/2014/main" id="{DB59729B-5106-4AA8-95C0-6C3C5577DA5B}"/>
              </a:ext>
            </a:extLst>
          </p:cNvPr>
          <p:cNvGraphicFramePr>
            <a:graphicFrameLocks noGrp="1"/>
          </p:cNvGraphicFramePr>
          <p:nvPr>
            <p:extLst>
              <p:ext uri="{D42A27DB-BD31-4B8C-83A1-F6EECF244321}">
                <p14:modId xmlns:p14="http://schemas.microsoft.com/office/powerpoint/2010/main" val="86790539"/>
              </p:ext>
            </p:extLst>
          </p:nvPr>
        </p:nvGraphicFramePr>
        <p:xfrm>
          <a:off x="7690104" y="3172968"/>
          <a:ext cx="4411584" cy="3596648"/>
        </p:xfrm>
        <a:graphic>
          <a:graphicData uri="http://schemas.openxmlformats.org/drawingml/2006/table">
            <a:tbl>
              <a:tblPr>
                <a:tableStyleId>{5C22544A-7EE6-4342-B048-85BDC9FD1C3A}</a:tableStyleId>
              </a:tblPr>
              <a:tblGrid>
                <a:gridCol w="1147457">
                  <a:extLst>
                    <a:ext uri="{9D8B030D-6E8A-4147-A177-3AD203B41FA5}">
                      <a16:colId xmlns:a16="http://schemas.microsoft.com/office/drawing/2014/main" val="635804847"/>
                    </a:ext>
                  </a:extLst>
                </a:gridCol>
                <a:gridCol w="601580">
                  <a:extLst>
                    <a:ext uri="{9D8B030D-6E8A-4147-A177-3AD203B41FA5}">
                      <a16:colId xmlns:a16="http://schemas.microsoft.com/office/drawing/2014/main" val="2164430763"/>
                    </a:ext>
                  </a:extLst>
                </a:gridCol>
                <a:gridCol w="601580">
                  <a:extLst>
                    <a:ext uri="{9D8B030D-6E8A-4147-A177-3AD203B41FA5}">
                      <a16:colId xmlns:a16="http://schemas.microsoft.com/office/drawing/2014/main" val="153143157"/>
                    </a:ext>
                  </a:extLst>
                </a:gridCol>
                <a:gridCol w="1492809">
                  <a:extLst>
                    <a:ext uri="{9D8B030D-6E8A-4147-A177-3AD203B41FA5}">
                      <a16:colId xmlns:a16="http://schemas.microsoft.com/office/drawing/2014/main" val="1291118640"/>
                    </a:ext>
                  </a:extLst>
                </a:gridCol>
                <a:gridCol w="568158">
                  <a:extLst>
                    <a:ext uri="{9D8B030D-6E8A-4147-A177-3AD203B41FA5}">
                      <a16:colId xmlns:a16="http://schemas.microsoft.com/office/drawing/2014/main" val="641924712"/>
                    </a:ext>
                  </a:extLst>
                </a:gridCol>
              </a:tblGrid>
              <a:tr h="156586">
                <a:tc>
                  <a:txBody>
                    <a:bodyPr/>
                    <a:lstStyle/>
                    <a:p>
                      <a:pPr algn="l" fontAlgn="b"/>
                      <a:r>
                        <a:rPr lang="en-US" sz="1100" u="none" strike="noStrike" dirty="0">
                          <a:effectLst/>
                        </a:rPr>
                        <a:t>Machine</a:t>
                      </a:r>
                      <a:endParaRPr lang="en-US" sz="1100" b="1" i="0" u="none" strike="noStrike" dirty="0">
                        <a:solidFill>
                          <a:srgbClr val="FFFFFF"/>
                        </a:solidFill>
                        <a:effectLst/>
                        <a:latin typeface="Calibri" panose="020F0502020204030204" pitchFamily="34" charset="0"/>
                      </a:endParaRPr>
                    </a:p>
                  </a:txBody>
                  <a:tcPr marL="4763" marR="4763" marT="4763" marB="0" anchor="b"/>
                </a:tc>
                <a:tc>
                  <a:txBody>
                    <a:bodyPr/>
                    <a:lstStyle/>
                    <a:p>
                      <a:pPr algn="l" fontAlgn="b"/>
                      <a:r>
                        <a:rPr lang="en-US" sz="1100" u="none" strike="noStrike">
                          <a:effectLst/>
                        </a:rPr>
                        <a:t>Price (JD)</a:t>
                      </a:r>
                      <a:endParaRPr lang="en-US" sz="1100" b="1" i="0" u="none" strike="noStrike">
                        <a:solidFill>
                          <a:srgbClr val="FFFFFF"/>
                        </a:solidFill>
                        <a:effectLst/>
                        <a:latin typeface="Calibri" panose="020F0502020204030204" pitchFamily="34" charset="0"/>
                      </a:endParaRPr>
                    </a:p>
                  </a:txBody>
                  <a:tcPr marL="4763" marR="4763" marT="4763" marB="0" anchor="b"/>
                </a:tc>
                <a:tc>
                  <a:txBody>
                    <a:bodyPr/>
                    <a:lstStyle/>
                    <a:p>
                      <a:pPr algn="l" fontAlgn="b"/>
                      <a:r>
                        <a:rPr lang="en-US" sz="1100" u="none" strike="noStrike" dirty="0">
                          <a:effectLst/>
                        </a:rPr>
                        <a:t>Amount</a:t>
                      </a:r>
                      <a:endParaRPr lang="en-US" sz="1100" b="1" i="0" u="none" strike="noStrike" dirty="0">
                        <a:solidFill>
                          <a:srgbClr val="FFFFFF"/>
                        </a:solidFill>
                        <a:effectLst/>
                        <a:latin typeface="Calibri" panose="020F0502020204030204" pitchFamily="34" charset="0"/>
                      </a:endParaRPr>
                    </a:p>
                  </a:txBody>
                  <a:tcPr marL="4763" marR="4763" marT="4763" marB="0" anchor="b"/>
                </a:tc>
                <a:tc>
                  <a:txBody>
                    <a:bodyPr/>
                    <a:lstStyle/>
                    <a:p>
                      <a:pPr algn="l" fontAlgn="b"/>
                      <a:r>
                        <a:rPr lang="en-US" sz="1100" u="none" strike="noStrike">
                          <a:effectLst/>
                        </a:rPr>
                        <a:t>Max Mass (kg)</a:t>
                      </a:r>
                      <a:endParaRPr lang="en-US" sz="1100" b="1" i="0" u="none" strike="noStrike">
                        <a:solidFill>
                          <a:srgbClr val="FFFFFF"/>
                        </a:solidFill>
                        <a:effectLst/>
                        <a:latin typeface="Calibri" panose="020F0502020204030204" pitchFamily="34" charset="0"/>
                      </a:endParaRPr>
                    </a:p>
                  </a:txBody>
                  <a:tcPr marL="4763" marR="4763" marT="4763" marB="0" anchor="b"/>
                </a:tc>
                <a:tc>
                  <a:txBody>
                    <a:bodyPr/>
                    <a:lstStyle/>
                    <a:p>
                      <a:pPr algn="l" fontAlgn="b"/>
                      <a:r>
                        <a:rPr lang="en-US" sz="1100" u="none" strike="noStrike">
                          <a:effectLst/>
                        </a:rPr>
                        <a:t>Total</a:t>
                      </a:r>
                      <a:endParaRPr lang="en-US" sz="1100" b="1" i="0" u="none" strike="noStrike">
                        <a:solidFill>
                          <a:srgbClr val="FFFFFF"/>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434631563"/>
                  </a:ext>
                </a:extLst>
              </a:tr>
              <a:tr h="156586">
                <a:tc>
                  <a:txBody>
                    <a:bodyPr/>
                    <a:lstStyle/>
                    <a:p>
                      <a:pPr algn="l" fontAlgn="b"/>
                      <a:r>
                        <a:rPr lang="en-US" sz="1100" u="none" strike="noStrike" dirty="0">
                          <a:effectLst/>
                        </a:rPr>
                        <a:t>Fitness Sandbags</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25</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50</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873762193"/>
                  </a:ext>
                </a:extLst>
              </a:tr>
              <a:tr h="156586">
                <a:tc>
                  <a:txBody>
                    <a:bodyPr/>
                    <a:lstStyle/>
                    <a:p>
                      <a:pPr algn="l" fontAlgn="b"/>
                      <a:r>
                        <a:rPr lang="en-US" sz="1100" u="none" strike="noStrike" dirty="0">
                          <a:effectLst/>
                        </a:rPr>
                        <a:t>Pull-Up Bars</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140</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N/A</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560</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818706836"/>
                  </a:ext>
                </a:extLst>
              </a:tr>
              <a:tr h="156586">
                <a:tc>
                  <a:txBody>
                    <a:bodyPr/>
                    <a:lstStyle/>
                    <a:p>
                      <a:pPr algn="l" fontAlgn="b"/>
                      <a:r>
                        <a:rPr lang="en-US" sz="1100" u="none" strike="noStrike" dirty="0">
                          <a:effectLst/>
                        </a:rPr>
                        <a:t>Kettlebells</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10</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25</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300</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691873407"/>
                  </a:ext>
                </a:extLst>
              </a:tr>
              <a:tr h="156586">
                <a:tc>
                  <a:txBody>
                    <a:bodyPr/>
                    <a:lstStyle/>
                    <a:p>
                      <a:pPr algn="l" fontAlgn="b"/>
                      <a:r>
                        <a:rPr lang="en-US" sz="1100" u="none" strike="noStrike" dirty="0">
                          <a:effectLst/>
                        </a:rPr>
                        <a:t>Dumbbells</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25</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10</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25</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250</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4101842018"/>
                  </a:ext>
                </a:extLst>
              </a:tr>
              <a:tr h="156586">
                <a:tc>
                  <a:txBody>
                    <a:bodyPr/>
                    <a:lstStyle/>
                    <a:p>
                      <a:pPr algn="l" fontAlgn="b"/>
                      <a:r>
                        <a:rPr lang="en-US" sz="1100" u="none" strike="noStrike" dirty="0">
                          <a:effectLst/>
                        </a:rPr>
                        <a:t>Treadmill</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300</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N/A</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1200</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882217797"/>
                  </a:ext>
                </a:extLst>
              </a:tr>
              <a:tr h="156586">
                <a:tc>
                  <a:txBody>
                    <a:bodyPr/>
                    <a:lstStyle/>
                    <a:p>
                      <a:pPr algn="l" fontAlgn="b"/>
                      <a:r>
                        <a:rPr lang="en-US" sz="1100" u="none" strike="noStrike" dirty="0">
                          <a:effectLst/>
                        </a:rPr>
                        <a:t>Gym Bike</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215</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N/A</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860</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456694870"/>
                  </a:ext>
                </a:extLst>
              </a:tr>
              <a:tr h="308846">
                <a:tc>
                  <a:txBody>
                    <a:bodyPr/>
                    <a:lstStyle/>
                    <a:p>
                      <a:pPr algn="l" fontAlgn="b"/>
                      <a:r>
                        <a:rPr lang="en-US" sz="1100" u="none" strike="noStrike" dirty="0">
                          <a:effectLst/>
                        </a:rPr>
                        <a:t>Weight Bars</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90</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100 (Including extra weights)</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360</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227876640"/>
                  </a:ext>
                </a:extLst>
              </a:tr>
              <a:tr h="156586">
                <a:tc>
                  <a:txBody>
                    <a:bodyPr/>
                    <a:lstStyle/>
                    <a:p>
                      <a:pPr algn="l" fontAlgn="b"/>
                      <a:r>
                        <a:rPr lang="en-US" sz="1100" u="none" strike="noStrike">
                          <a:effectLst/>
                        </a:rPr>
                        <a:t>Resistance Bands</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N/A</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96</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900446626"/>
                  </a:ext>
                </a:extLst>
              </a:tr>
              <a:tr h="156586">
                <a:tc>
                  <a:txBody>
                    <a:bodyPr/>
                    <a:lstStyle/>
                    <a:p>
                      <a:pPr algn="l" fontAlgn="b"/>
                      <a:r>
                        <a:rPr lang="en-US" sz="1100" u="none" strike="noStrike">
                          <a:effectLst/>
                        </a:rPr>
                        <a:t>Benches</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70</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10</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N/A</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700</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738342666"/>
                  </a:ext>
                </a:extLst>
              </a:tr>
              <a:tr h="308846">
                <a:tc>
                  <a:txBody>
                    <a:bodyPr/>
                    <a:lstStyle/>
                    <a:p>
                      <a:pPr algn="l" fontAlgn="b"/>
                      <a:r>
                        <a:rPr lang="en-US" sz="1100" u="none" strike="noStrike" dirty="0">
                          <a:effectLst/>
                        </a:rPr>
                        <a:t>Adjustable Benches</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110</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8</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N/A</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880</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699555616"/>
                  </a:ext>
                </a:extLst>
              </a:tr>
              <a:tr h="156586">
                <a:tc>
                  <a:txBody>
                    <a:bodyPr/>
                    <a:lstStyle/>
                    <a:p>
                      <a:pPr algn="l" fontAlgn="b"/>
                      <a:r>
                        <a:rPr lang="en-US" sz="1100" u="none" strike="noStrike" dirty="0">
                          <a:effectLst/>
                        </a:rPr>
                        <a:t>Bench Press</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170</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N/A</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1020</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260878305"/>
                  </a:ext>
                </a:extLst>
              </a:tr>
              <a:tr h="308846">
                <a:tc>
                  <a:txBody>
                    <a:bodyPr/>
                    <a:lstStyle/>
                    <a:p>
                      <a:pPr algn="l" fontAlgn="b"/>
                      <a:r>
                        <a:rPr lang="en-US" sz="1100" u="none" strike="noStrike" dirty="0">
                          <a:effectLst/>
                        </a:rPr>
                        <a:t>Lat Pulldown Machine</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190</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N/A</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190</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597206226"/>
                  </a:ext>
                </a:extLst>
              </a:tr>
              <a:tr h="156586">
                <a:tc>
                  <a:txBody>
                    <a:bodyPr/>
                    <a:lstStyle/>
                    <a:p>
                      <a:pPr algn="l" fontAlgn="b"/>
                      <a:r>
                        <a:rPr lang="en-US" sz="1100" u="none" strike="noStrike">
                          <a:effectLst/>
                        </a:rPr>
                        <a:t>Cables and Pulleys</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180</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N/A</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180</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853419833"/>
                  </a:ext>
                </a:extLst>
              </a:tr>
              <a:tr h="156586">
                <a:tc>
                  <a:txBody>
                    <a:bodyPr/>
                    <a:lstStyle/>
                    <a:p>
                      <a:pPr algn="l" fontAlgn="b"/>
                      <a:r>
                        <a:rPr lang="en-US" sz="1100" u="none" strike="noStrike">
                          <a:effectLst/>
                        </a:rPr>
                        <a:t>Leg Extension</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a:effectLst/>
                        </a:rPr>
                        <a:t>130</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N/A</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260</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522447432"/>
                  </a:ext>
                </a:extLst>
              </a:tr>
              <a:tr h="156586">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en-US" sz="1100" u="none" strike="noStrike" dirty="0">
                          <a:effectLst/>
                        </a:rPr>
                        <a:t>Total Cost:</a:t>
                      </a:r>
                      <a:endParaRPr lang="en-US"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r" fontAlgn="b"/>
                      <a:r>
                        <a:rPr lang="en-US" sz="1100" u="none" strike="noStrike" dirty="0">
                          <a:effectLst/>
                        </a:rPr>
                        <a:t>6906</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945412134"/>
                  </a:ext>
                </a:extLst>
              </a:tr>
            </a:tbl>
          </a:graphicData>
        </a:graphic>
      </p:graphicFrame>
    </p:spTree>
    <p:extLst>
      <p:ext uri="{BB962C8B-B14F-4D97-AF65-F5344CB8AC3E}">
        <p14:creationId xmlns:p14="http://schemas.microsoft.com/office/powerpoint/2010/main" val="4236820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8B6A0-1715-4B03-A672-773D6F4E87C0}"/>
              </a:ext>
            </a:extLst>
          </p:cNvPr>
          <p:cNvSpPr>
            <a:spLocks noGrp="1"/>
          </p:cNvSpPr>
          <p:nvPr>
            <p:ph type="title"/>
          </p:nvPr>
        </p:nvSpPr>
        <p:spPr/>
        <p:txBody>
          <a:bodyPr>
            <a:normAutofit/>
          </a:bodyPr>
          <a:lstStyle/>
          <a:p>
            <a:pPr algn="ctr"/>
            <a:r>
              <a:rPr lang="en-US" sz="4800" b="1" dirty="0">
                <a:ln>
                  <a:solidFill>
                    <a:prstClr val="white"/>
                  </a:solidFill>
                </a:ln>
                <a:solidFill>
                  <a:schemeClr val="bg1"/>
                </a:solidFill>
                <a:latin typeface="Arial" panose="020B0604020202020204"/>
              </a:rPr>
              <a:t>Extra Information</a:t>
            </a:r>
          </a:p>
        </p:txBody>
      </p:sp>
      <p:sp>
        <p:nvSpPr>
          <p:cNvPr id="4" name="Content Placeholder 2">
            <a:extLst>
              <a:ext uri="{FF2B5EF4-FFF2-40B4-BE49-F238E27FC236}">
                <a16:creationId xmlns:a16="http://schemas.microsoft.com/office/drawing/2014/main" id="{4CDEF82D-A4A7-411E-AE68-CD0612A93107}"/>
              </a:ext>
            </a:extLst>
          </p:cNvPr>
          <p:cNvSpPr>
            <a:spLocks noGrp="1"/>
          </p:cNvSpPr>
          <p:nvPr>
            <p:ph idx="1"/>
          </p:nvPr>
        </p:nvSpPr>
        <p:spPr>
          <a:xfrm>
            <a:off x="838200" y="1825625"/>
            <a:ext cx="6847114" cy="4351338"/>
          </a:xfrm>
        </p:spPr>
        <p:txBody>
          <a:bodyPr>
            <a:normAutofit/>
          </a:bodyPr>
          <a:lstStyle/>
          <a:p>
            <a:pPr>
              <a:lnSpc>
                <a:spcPct val="100000"/>
              </a:lnSpc>
              <a:spcBef>
                <a:spcPts val="0"/>
              </a:spcBef>
              <a:spcAft>
                <a:spcPts val="1600"/>
              </a:spcAft>
            </a:pPr>
            <a:r>
              <a:rPr lang="en-US" sz="2000" dirty="0">
                <a:solidFill>
                  <a:schemeClr val="bg1"/>
                </a:solidFill>
              </a:rPr>
              <a:t>The gym will allow people to enter from ages 10 years old and up.</a:t>
            </a:r>
          </a:p>
          <a:p>
            <a:pPr>
              <a:lnSpc>
                <a:spcPct val="100000"/>
              </a:lnSpc>
              <a:spcBef>
                <a:spcPts val="0"/>
              </a:spcBef>
              <a:spcAft>
                <a:spcPts val="1600"/>
              </a:spcAft>
            </a:pPr>
            <a:r>
              <a:rPr lang="en-US" sz="2000" dirty="0">
                <a:solidFill>
                  <a:schemeClr val="bg1"/>
                </a:solidFill>
              </a:rPr>
              <a:t>The gym will be accessible during P.E. class and the breaks for free for students.</a:t>
            </a:r>
          </a:p>
          <a:p>
            <a:pPr>
              <a:lnSpc>
                <a:spcPct val="100000"/>
              </a:lnSpc>
              <a:spcBef>
                <a:spcPts val="0"/>
              </a:spcBef>
              <a:spcAft>
                <a:spcPts val="1600"/>
              </a:spcAft>
            </a:pPr>
            <a:r>
              <a:rPr lang="en-US" sz="2000" dirty="0">
                <a:solidFill>
                  <a:schemeClr val="bg1"/>
                </a:solidFill>
              </a:rPr>
              <a:t>The gym will stay open until 8pm, and even will stay open on Sundays and Fridays.</a:t>
            </a:r>
          </a:p>
          <a:p>
            <a:pPr>
              <a:lnSpc>
                <a:spcPct val="100000"/>
              </a:lnSpc>
              <a:spcBef>
                <a:spcPts val="0"/>
              </a:spcBef>
              <a:spcAft>
                <a:spcPts val="1600"/>
              </a:spcAft>
            </a:pPr>
            <a:r>
              <a:rPr lang="en-US" sz="2000" dirty="0">
                <a:solidFill>
                  <a:schemeClr val="bg1"/>
                </a:solidFill>
              </a:rPr>
              <a:t>The gym will be built in the empty space on B1 at school.</a:t>
            </a:r>
          </a:p>
          <a:p>
            <a:pPr marL="0" indent="0">
              <a:lnSpc>
                <a:spcPct val="100000"/>
              </a:lnSpc>
              <a:spcBef>
                <a:spcPts val="0"/>
              </a:spcBef>
              <a:spcAft>
                <a:spcPts val="1600"/>
              </a:spcAft>
              <a:buNone/>
            </a:pPr>
            <a:r>
              <a:rPr lang="en-US" sz="2000" dirty="0">
                <a:solidFill>
                  <a:schemeClr val="bg1"/>
                </a:solidFill>
              </a:rPr>
              <a:t>Survey Link: </a:t>
            </a:r>
            <a:r>
              <a:rPr lang="en-US" sz="2000" dirty="0">
                <a:solidFill>
                  <a:schemeClr val="bg1"/>
                </a:solidFill>
                <a:hlinkClick r:id="rId3"/>
              </a:rPr>
              <a:t>https://forms.gle/1exEVHGSs4MWBxvRA</a:t>
            </a:r>
            <a:endParaRPr lang="en-US" sz="2000" dirty="0">
              <a:solidFill>
                <a:schemeClr val="bg1"/>
              </a:solidFill>
            </a:endParaRPr>
          </a:p>
          <a:p>
            <a:pPr marL="0" indent="0">
              <a:lnSpc>
                <a:spcPct val="100000"/>
              </a:lnSpc>
              <a:spcBef>
                <a:spcPts val="0"/>
              </a:spcBef>
              <a:spcAft>
                <a:spcPts val="1600"/>
              </a:spcAft>
              <a:buNone/>
            </a:pPr>
            <a:endParaRPr lang="en-US" sz="2000" dirty="0">
              <a:solidFill>
                <a:schemeClr val="bg1"/>
              </a:solidFill>
            </a:endParaRPr>
          </a:p>
          <a:p>
            <a:pPr marL="0" indent="0">
              <a:lnSpc>
                <a:spcPct val="100000"/>
              </a:lnSpc>
              <a:spcBef>
                <a:spcPts val="0"/>
              </a:spcBef>
              <a:spcAft>
                <a:spcPts val="1600"/>
              </a:spcAft>
              <a:buNone/>
            </a:pPr>
            <a:endParaRPr lang="en-US" sz="2000" dirty="0">
              <a:solidFill>
                <a:schemeClr val="bg1"/>
              </a:solidFill>
            </a:endParaRPr>
          </a:p>
        </p:txBody>
      </p:sp>
      <p:pic>
        <p:nvPicPr>
          <p:cNvPr id="8" name="Picture 7">
            <a:extLst>
              <a:ext uri="{FF2B5EF4-FFF2-40B4-BE49-F238E27FC236}">
                <a16:creationId xmlns:a16="http://schemas.microsoft.com/office/drawing/2014/main" id="{8AFECF86-5503-4A66-8937-63B0A391876D}"/>
              </a:ext>
            </a:extLst>
          </p:cNvPr>
          <p:cNvPicPr>
            <a:picLocks noChangeAspect="1"/>
          </p:cNvPicPr>
          <p:nvPr/>
        </p:nvPicPr>
        <p:blipFill>
          <a:blip r:embed="rId4"/>
          <a:stretch>
            <a:fillRect/>
          </a:stretch>
        </p:blipFill>
        <p:spPr>
          <a:xfrm>
            <a:off x="7685314" y="1690688"/>
            <a:ext cx="4370971" cy="1818324"/>
          </a:xfrm>
          <a:prstGeom prst="rect">
            <a:avLst/>
          </a:prstGeom>
        </p:spPr>
      </p:pic>
      <p:pic>
        <p:nvPicPr>
          <p:cNvPr id="10" name="Picture 9">
            <a:extLst>
              <a:ext uri="{FF2B5EF4-FFF2-40B4-BE49-F238E27FC236}">
                <a16:creationId xmlns:a16="http://schemas.microsoft.com/office/drawing/2014/main" id="{DDEF7FB5-BFE4-40DA-91EB-4BB7204475A9}"/>
              </a:ext>
            </a:extLst>
          </p:cNvPr>
          <p:cNvPicPr>
            <a:picLocks noChangeAspect="1"/>
          </p:cNvPicPr>
          <p:nvPr/>
        </p:nvPicPr>
        <p:blipFill>
          <a:blip r:embed="rId5"/>
          <a:stretch>
            <a:fillRect/>
          </a:stretch>
        </p:blipFill>
        <p:spPr>
          <a:xfrm>
            <a:off x="7685314" y="3627095"/>
            <a:ext cx="3520021" cy="2098854"/>
          </a:xfrm>
          <a:prstGeom prst="rect">
            <a:avLst/>
          </a:prstGeom>
        </p:spPr>
      </p:pic>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49E6BEB0-BF23-4B02-AF45-B0A5A2A14400}"/>
                  </a:ext>
                </a:extLst>
              </p:cNvPr>
              <p:cNvGraphicFramePr>
                <a:graphicFrameLocks noChangeAspect="1"/>
              </p:cNvGraphicFramePr>
              <p:nvPr>
                <p:extLst>
                  <p:ext uri="{D42A27DB-BD31-4B8C-83A1-F6EECF244321}">
                    <p14:modId xmlns:p14="http://schemas.microsoft.com/office/powerpoint/2010/main" val="4206464816"/>
                  </p:ext>
                </p:extLst>
              </p:nvPr>
            </p:nvGraphicFramePr>
            <p:xfrm>
              <a:off x="9164668" y="2858198"/>
              <a:ext cx="3452290" cy="3728675"/>
            </p:xfrm>
            <a:graphic>
              <a:graphicData uri="http://schemas.microsoft.com/office/drawing/2017/model3d">
                <am3d:model3d r:embed="rId6">
                  <am3d:spPr>
                    <a:xfrm>
                      <a:off x="0" y="0"/>
                      <a:ext cx="3452290" cy="3728675"/>
                    </a:xfrm>
                    <a:prstGeom prst="rect">
                      <a:avLst/>
                    </a:prstGeom>
                  </am3d:spPr>
                  <am3d:camera>
                    <am3d:pos x="0" y="0" z="79493731"/>
                    <am3d:up dx="0" dy="36000000" dz="0"/>
                    <am3d:lookAt x="0" y="0" z="0"/>
                    <am3d:perspective fov="2700000"/>
                  </am3d:camera>
                  <am3d:trans>
                    <am3d:meterPerModelUnit n="456720" d="1000000"/>
                    <am3d:preTrans dx="3594533" dy="-16780823" dz="1167499"/>
                    <am3d:scale>
                      <am3d:sx n="1000000" d="1000000"/>
                      <am3d:sy n="1000000" d="1000000"/>
                      <am3d:sz n="1000000" d="1000000"/>
                    </am3d:scale>
                    <am3d:rot ax="5997963" ay="-3863690" az="-6061562"/>
                    <am3d:postTrans dx="0" dy="0" dz="0"/>
                  </am3d:trans>
                  <am3d:raster rName="Office3DRenderer" rVer="16.0.8326">
                    <am3d:blip r:embed="rId7"/>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49E6BEB0-BF23-4B02-AF45-B0A5A2A14400}"/>
                  </a:ext>
                </a:extLst>
              </p:cNvPr>
              <p:cNvPicPr>
                <a:picLocks noGrp="1" noRot="1" noChangeAspect="1" noMove="1" noResize="1" noEditPoints="1" noAdjustHandles="1" noChangeArrowheads="1" noChangeShapeType="1" noCrop="1"/>
              </p:cNvPicPr>
              <p:nvPr/>
            </p:nvPicPr>
            <p:blipFill>
              <a:blip r:embed="rId7"/>
              <a:stretch>
                <a:fillRect/>
              </a:stretch>
            </p:blipFill>
            <p:spPr>
              <a:xfrm>
                <a:off x="9164668" y="2858198"/>
                <a:ext cx="3452290" cy="3728675"/>
              </a:xfrm>
              <a:prstGeom prst="rect">
                <a:avLst/>
              </a:prstGeom>
            </p:spPr>
          </p:pic>
        </mc:Fallback>
      </mc:AlternateContent>
    </p:spTree>
    <p:extLst>
      <p:ext uri="{BB962C8B-B14F-4D97-AF65-F5344CB8AC3E}">
        <p14:creationId xmlns:p14="http://schemas.microsoft.com/office/powerpoint/2010/main" val="952862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FBE729-893F-48A4-B7E0-B6D66AC3A31D}"/>
              </a:ext>
            </a:extLst>
          </p:cNvPr>
          <p:cNvSpPr>
            <a:spLocks noGrp="1"/>
          </p:cNvSpPr>
          <p:nvPr>
            <p:ph type="title"/>
          </p:nvPr>
        </p:nvSpPr>
        <p:spPr>
          <a:xfrm>
            <a:off x="838200" y="2766218"/>
            <a:ext cx="10515600" cy="1325563"/>
          </a:xfrm>
        </p:spPr>
        <p:txBody>
          <a:bodyPr>
            <a:normAutofit/>
          </a:bodyPr>
          <a:lstStyle/>
          <a:p>
            <a:pPr algn="ctr"/>
            <a:r>
              <a:rPr lang="en-US" sz="7200" b="1" dirty="0">
                <a:ln>
                  <a:solidFill>
                    <a:prstClr val="white"/>
                  </a:solidFill>
                </a:ln>
                <a:solidFill>
                  <a:schemeClr val="bg1"/>
                </a:solidFill>
                <a:latin typeface="Arial" panose="020B0604020202020204"/>
              </a:rPr>
              <a:t>Thanks for Listening</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D7783EB0-F355-455C-A7EC-7EAAE2F46C6A}"/>
                  </a:ext>
                </a:extLst>
              </p:cNvPr>
              <p:cNvGraphicFramePr>
                <a:graphicFrameLocks noChangeAspect="1"/>
              </p:cNvGraphicFramePr>
              <p:nvPr>
                <p:extLst>
                  <p:ext uri="{D42A27DB-BD31-4B8C-83A1-F6EECF244321}">
                    <p14:modId xmlns:p14="http://schemas.microsoft.com/office/powerpoint/2010/main" val="2950911882"/>
                  </p:ext>
                </p:extLst>
              </p:nvPr>
            </p:nvGraphicFramePr>
            <p:xfrm>
              <a:off x="-4033323" y="6739801"/>
              <a:ext cx="3552702" cy="2602997"/>
            </p:xfrm>
            <a:graphic>
              <a:graphicData uri="http://schemas.microsoft.com/office/drawing/2017/model3d">
                <am3d:model3d r:embed="rId3">
                  <am3d:spPr>
                    <a:xfrm>
                      <a:off x="0" y="0"/>
                      <a:ext cx="3552702" cy="2602997"/>
                    </a:xfrm>
                    <a:prstGeom prst="rect">
                      <a:avLst/>
                    </a:prstGeom>
                  </am3d:spPr>
                  <am3d:camera>
                    <am3d:pos x="0" y="0" z="79493731"/>
                    <am3d:up dx="0" dy="36000000" dz="0"/>
                    <am3d:lookAt x="0" y="0" z="0"/>
                    <am3d:perspective fov="2700000"/>
                  </am3d:camera>
                  <am3d:trans>
                    <am3d:meterPerModelUnit n="456720" d="1000000"/>
                    <am3d:preTrans dx="3594533" dy="-16780823" dz="1167499"/>
                    <am3d:scale>
                      <am3d:sx n="1000000" d="1000000"/>
                      <am3d:sy n="1000000" d="1000000"/>
                      <am3d:sz n="1000000" d="1000000"/>
                    </am3d:scale>
                    <am3d:rot ax="4448227" ay="1322186" az="-7628344"/>
                    <am3d:postTrans dx="0" dy="0" dz="0"/>
                  </am3d:trans>
                  <am3d:raster rName="Office3DRenderer" rVer="16.0.8326">
                    <am3d:blip r:embed="rId4"/>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D7783EB0-F355-455C-A7EC-7EAAE2F46C6A}"/>
                  </a:ext>
                </a:extLst>
              </p:cNvPr>
              <p:cNvPicPr>
                <a:picLocks noGrp="1" noRot="1" noChangeAspect="1" noMove="1" noResize="1" noEditPoints="1" noAdjustHandles="1" noChangeArrowheads="1" noChangeShapeType="1" noCrop="1"/>
              </p:cNvPicPr>
              <p:nvPr/>
            </p:nvPicPr>
            <p:blipFill>
              <a:blip r:embed="rId4"/>
              <a:stretch>
                <a:fillRect/>
              </a:stretch>
            </p:blipFill>
            <p:spPr>
              <a:xfrm>
                <a:off x="-4033323" y="6739801"/>
                <a:ext cx="3552702" cy="2602997"/>
              </a:xfrm>
              <a:prstGeom prst="rect">
                <a:avLst/>
              </a:prstGeom>
            </p:spPr>
          </p:pic>
        </mc:Fallback>
      </mc:AlternateContent>
      <p:sp>
        <p:nvSpPr>
          <p:cNvPr id="5" name="Title 1">
            <a:extLst>
              <a:ext uri="{FF2B5EF4-FFF2-40B4-BE49-F238E27FC236}">
                <a16:creationId xmlns:a16="http://schemas.microsoft.com/office/drawing/2014/main" id="{B72559C2-870F-431C-89CA-A6A384B77C4D}"/>
              </a:ext>
            </a:extLst>
          </p:cNvPr>
          <p:cNvSpPr txBox="1">
            <a:spLocks/>
          </p:cNvSpPr>
          <p:nvPr/>
        </p:nvSpPr>
        <p:spPr>
          <a:xfrm>
            <a:off x="796255" y="40917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a:solidFill>
                    <a:prstClr val="white"/>
                  </a:solidFill>
                </a:ln>
                <a:noFill/>
                <a:latin typeface="Arial" panose="020B0604020202020204"/>
              </a:rPr>
              <a:t>Thanks for Listening</a:t>
            </a:r>
          </a:p>
        </p:txBody>
      </p:sp>
      <p:sp>
        <p:nvSpPr>
          <p:cNvPr id="6" name="Title 1">
            <a:extLst>
              <a:ext uri="{FF2B5EF4-FFF2-40B4-BE49-F238E27FC236}">
                <a16:creationId xmlns:a16="http://schemas.microsoft.com/office/drawing/2014/main" id="{DC578D85-353A-43A5-81EE-20D8FA6FA290}"/>
              </a:ext>
            </a:extLst>
          </p:cNvPr>
          <p:cNvSpPr txBox="1">
            <a:spLocks/>
          </p:cNvSpPr>
          <p:nvPr/>
        </p:nvSpPr>
        <p:spPr>
          <a:xfrm>
            <a:off x="838200" y="14406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a:solidFill>
                    <a:prstClr val="white"/>
                  </a:solidFill>
                </a:ln>
                <a:noFill/>
                <a:latin typeface="Arial" panose="020B0604020202020204"/>
              </a:rPr>
              <a:t>Thanks for Listening</a:t>
            </a:r>
          </a:p>
        </p:txBody>
      </p:sp>
      <p:sp>
        <p:nvSpPr>
          <p:cNvPr id="9" name="Title 1">
            <a:extLst>
              <a:ext uri="{FF2B5EF4-FFF2-40B4-BE49-F238E27FC236}">
                <a16:creationId xmlns:a16="http://schemas.microsoft.com/office/drawing/2014/main" id="{B8FD6F1E-3039-42D1-963A-EFC59DB50B76}"/>
              </a:ext>
            </a:extLst>
          </p:cNvPr>
          <p:cNvSpPr txBox="1">
            <a:spLocks/>
          </p:cNvSpPr>
          <p:nvPr/>
        </p:nvSpPr>
        <p:spPr>
          <a:xfrm>
            <a:off x="838200" y="541423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a:solidFill>
                    <a:prstClr val="white"/>
                  </a:solidFill>
                </a:ln>
                <a:noFill/>
                <a:latin typeface="Arial" panose="020B0604020202020204"/>
              </a:rPr>
              <a:t>Thanks for Listening</a:t>
            </a:r>
          </a:p>
        </p:txBody>
      </p:sp>
      <p:sp>
        <p:nvSpPr>
          <p:cNvPr id="10" name="Title 1">
            <a:extLst>
              <a:ext uri="{FF2B5EF4-FFF2-40B4-BE49-F238E27FC236}">
                <a16:creationId xmlns:a16="http://schemas.microsoft.com/office/drawing/2014/main" id="{9DF5E6C8-D1B8-405A-B23B-A2057F669A5B}"/>
              </a:ext>
            </a:extLst>
          </p:cNvPr>
          <p:cNvSpPr txBox="1">
            <a:spLocks/>
          </p:cNvSpPr>
          <p:nvPr/>
        </p:nvSpPr>
        <p:spPr>
          <a:xfrm>
            <a:off x="838200" y="115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a:solidFill>
                    <a:prstClr val="white"/>
                  </a:solidFill>
                </a:ln>
                <a:noFill/>
                <a:latin typeface="Arial" panose="020B0604020202020204"/>
              </a:rPr>
              <a:t>Thanks for Listening</a:t>
            </a:r>
          </a:p>
        </p:txBody>
      </p:sp>
    </p:spTree>
    <p:extLst>
      <p:ext uri="{BB962C8B-B14F-4D97-AF65-F5344CB8AC3E}">
        <p14:creationId xmlns:p14="http://schemas.microsoft.com/office/powerpoint/2010/main" val="4079169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800</Words>
  <Application>Microsoft Office PowerPoint</Application>
  <PresentationFormat>Widescreen</PresentationFormat>
  <Paragraphs>134</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Underground Gym</vt:lpstr>
      <vt:lpstr>Underground Gym</vt:lpstr>
      <vt:lpstr>Introduction</vt:lpstr>
      <vt:lpstr>Why Should We Build a Gym?</vt:lpstr>
      <vt:lpstr>Advantages of Building the Gym</vt:lpstr>
      <vt:lpstr>Disadvantages of Building the Gym</vt:lpstr>
      <vt:lpstr>Finance / Call to action</vt:lpstr>
      <vt:lpstr>Extra Information</vt:lpstr>
      <vt:lpstr>Thanks for Listening</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Underground Gym</dc:title>
  <dc:creator>Blue Line</dc:creator>
  <cp:lastModifiedBy>Blue Line</cp:lastModifiedBy>
  <cp:revision>21</cp:revision>
  <dcterms:created xsi:type="dcterms:W3CDTF">2023-02-25T18:09:10Z</dcterms:created>
  <dcterms:modified xsi:type="dcterms:W3CDTF">2023-03-09T17:59:04Z</dcterms:modified>
</cp:coreProperties>
</file>