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57" r:id="rId4"/>
    <p:sldId id="258" r:id="rId5"/>
    <p:sldId id="259"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76830C5-0E74-437C-869B-C844571FB505}" type="datetimeFigureOut">
              <a:rPr lang="en-US" smtClean="0"/>
              <a:t>3/9/2023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A494F8A-638A-4ADC-8416-DDCAD394218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5802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6830C5-0E74-437C-869B-C844571FB505}"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4284690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6830C5-0E74-437C-869B-C844571FB505}"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94F8A-638A-4ADC-8416-DDCAD394218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1283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6830C5-0E74-437C-869B-C844571FB505}"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94F8A-638A-4ADC-8416-DDCAD394218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9512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6830C5-0E74-437C-869B-C844571FB505}"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463214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6830C5-0E74-437C-869B-C844571FB505}"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94F8A-638A-4ADC-8416-DDCAD394218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0427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6830C5-0E74-437C-869B-C844571FB505}"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94F8A-638A-4ADC-8416-DDCAD394218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8110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6830C5-0E74-437C-869B-C844571FB505}"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94F8A-638A-4ADC-8416-DDCAD394218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1662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6830C5-0E74-437C-869B-C844571FB505}"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94F8A-638A-4ADC-8416-DDCAD394218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042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6830C5-0E74-437C-869B-C844571FB505}"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2033707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6830C5-0E74-437C-869B-C844571FB505}"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94F8A-638A-4ADC-8416-DDCAD394218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6691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6830C5-0E74-437C-869B-C844571FB505}"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2966679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6830C5-0E74-437C-869B-C844571FB505}" type="datetimeFigureOut">
              <a:rPr lang="en-US" smtClean="0"/>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494F8A-638A-4ADC-8416-DDCAD394218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2302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6830C5-0E74-437C-869B-C844571FB505}" type="datetimeFigureOut">
              <a:rPr lang="en-US" smtClean="0"/>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494F8A-638A-4ADC-8416-DDCAD394218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177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6830C5-0E74-437C-869B-C844571FB505}" type="datetimeFigureOut">
              <a:rPr lang="en-US" smtClean="0"/>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2082215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6830C5-0E74-437C-869B-C844571FB505}"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94F8A-638A-4ADC-8416-DDCAD394218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5649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6830C5-0E74-437C-869B-C844571FB505}"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2600401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6830C5-0E74-437C-869B-C844571FB505}" type="datetimeFigureOut">
              <a:rPr lang="en-US" smtClean="0"/>
              <a:t>3/9/2023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A494F8A-638A-4ADC-8416-DDCAD394218F}" type="slidenum">
              <a:rPr lang="en-US" smtClean="0"/>
              <a:t>‹#›</a:t>
            </a:fld>
            <a:endParaRPr lang="en-US"/>
          </a:p>
        </p:txBody>
      </p:sp>
    </p:spTree>
    <p:extLst>
      <p:ext uri="{BB962C8B-B14F-4D97-AF65-F5344CB8AC3E}">
        <p14:creationId xmlns:p14="http://schemas.microsoft.com/office/powerpoint/2010/main" val="26461676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832B1-D55E-ABDF-AE7E-472DE91E33B8}"/>
              </a:ext>
            </a:extLst>
          </p:cNvPr>
          <p:cNvSpPr>
            <a:spLocks noGrp="1"/>
          </p:cNvSpPr>
          <p:nvPr>
            <p:ph type="ctrTitle"/>
          </p:nvPr>
        </p:nvSpPr>
        <p:spPr/>
        <p:txBody>
          <a:bodyPr/>
          <a:lstStyle/>
          <a:p>
            <a:r>
              <a:rPr lang="en-US" dirty="0"/>
              <a:t>PE sport</a:t>
            </a:r>
          </a:p>
        </p:txBody>
      </p:sp>
      <p:sp>
        <p:nvSpPr>
          <p:cNvPr id="3" name="Subtitle 2">
            <a:extLst>
              <a:ext uri="{FF2B5EF4-FFF2-40B4-BE49-F238E27FC236}">
                <a16:creationId xmlns:a16="http://schemas.microsoft.com/office/drawing/2014/main" id="{F6FBC31C-CC00-4EF3-CA74-BB8000196C80}"/>
              </a:ext>
            </a:extLst>
          </p:cNvPr>
          <p:cNvSpPr>
            <a:spLocks noGrp="1"/>
          </p:cNvSpPr>
          <p:nvPr>
            <p:ph type="subTitle" idx="1"/>
          </p:nvPr>
        </p:nvSpPr>
        <p:spPr/>
        <p:txBody>
          <a:bodyPr/>
          <a:lstStyle/>
          <a:p>
            <a:r>
              <a:rPr lang="en-US" dirty="0"/>
              <a:t>By: Carla</a:t>
            </a:r>
          </a:p>
        </p:txBody>
      </p:sp>
    </p:spTree>
    <p:extLst>
      <p:ext uri="{BB962C8B-B14F-4D97-AF65-F5344CB8AC3E}">
        <p14:creationId xmlns:p14="http://schemas.microsoft.com/office/powerpoint/2010/main" val="9699315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A56C4-7FD9-3DAA-24FD-1F0FBEA2297E}"/>
              </a:ext>
            </a:extLst>
          </p:cNvPr>
          <p:cNvSpPr>
            <a:spLocks noGrp="1"/>
          </p:cNvSpPr>
          <p:nvPr>
            <p:ph type="title"/>
          </p:nvPr>
        </p:nvSpPr>
        <p:spPr/>
        <p:txBody>
          <a:bodyPr/>
          <a:lstStyle/>
          <a:p>
            <a:r>
              <a:rPr lang="en-US" dirty="0"/>
              <a:t>PE</a:t>
            </a:r>
          </a:p>
        </p:txBody>
      </p:sp>
      <p:sp>
        <p:nvSpPr>
          <p:cNvPr id="3" name="Content Placeholder 2">
            <a:extLst>
              <a:ext uri="{FF2B5EF4-FFF2-40B4-BE49-F238E27FC236}">
                <a16:creationId xmlns:a16="http://schemas.microsoft.com/office/drawing/2014/main" id="{7C0E0720-1130-69E7-5B03-D7930BD57E33}"/>
              </a:ext>
            </a:extLst>
          </p:cNvPr>
          <p:cNvSpPr>
            <a:spLocks noGrp="1"/>
          </p:cNvSpPr>
          <p:nvPr>
            <p:ph idx="1"/>
          </p:nvPr>
        </p:nvSpPr>
        <p:spPr/>
        <p:txBody>
          <a:bodyPr/>
          <a:lstStyle/>
          <a:p>
            <a:pPr marL="0" indent="0">
              <a:buNone/>
            </a:pPr>
            <a:r>
              <a:rPr lang="en-US" dirty="0"/>
              <a:t>The are many sports you can play in PE subject but today I’m going to be explain one sport which is badminton. It is a really fun sport and you can play it in  multiple fun ways.</a:t>
            </a:r>
          </a:p>
        </p:txBody>
      </p:sp>
      <p:pic>
        <p:nvPicPr>
          <p:cNvPr id="4" name="Picture 3">
            <a:extLst>
              <a:ext uri="{FF2B5EF4-FFF2-40B4-BE49-F238E27FC236}">
                <a16:creationId xmlns:a16="http://schemas.microsoft.com/office/drawing/2014/main" id="{E48B4E0A-A5D8-8277-3833-B2F8EB0A2848}"/>
              </a:ext>
            </a:extLst>
          </p:cNvPr>
          <p:cNvPicPr>
            <a:picLocks noChangeAspect="1"/>
          </p:cNvPicPr>
          <p:nvPr/>
        </p:nvPicPr>
        <p:blipFill>
          <a:blip r:embed="rId2"/>
          <a:stretch>
            <a:fillRect/>
          </a:stretch>
        </p:blipFill>
        <p:spPr>
          <a:xfrm>
            <a:off x="4654378" y="3608172"/>
            <a:ext cx="4769707" cy="2286935"/>
          </a:xfrm>
          <a:prstGeom prst="rect">
            <a:avLst/>
          </a:prstGeom>
        </p:spPr>
      </p:pic>
    </p:spTree>
    <p:extLst>
      <p:ext uri="{BB962C8B-B14F-4D97-AF65-F5344CB8AC3E}">
        <p14:creationId xmlns:p14="http://schemas.microsoft.com/office/powerpoint/2010/main" val="68824259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90CD3-FEA2-6EC2-2524-467029DECB76}"/>
              </a:ext>
            </a:extLst>
          </p:cNvPr>
          <p:cNvSpPr>
            <a:spLocks noGrp="1"/>
          </p:cNvSpPr>
          <p:nvPr>
            <p:ph type="title"/>
          </p:nvPr>
        </p:nvSpPr>
        <p:spPr/>
        <p:txBody>
          <a:bodyPr/>
          <a:lstStyle/>
          <a:p>
            <a:r>
              <a:rPr lang="en-US" dirty="0"/>
              <a:t>Badminton</a:t>
            </a:r>
          </a:p>
        </p:txBody>
      </p:sp>
      <p:sp>
        <p:nvSpPr>
          <p:cNvPr id="3" name="Content Placeholder 2">
            <a:extLst>
              <a:ext uri="{FF2B5EF4-FFF2-40B4-BE49-F238E27FC236}">
                <a16:creationId xmlns:a16="http://schemas.microsoft.com/office/drawing/2014/main" id="{EA011A39-B597-E3AB-D7F6-CA57C62A924C}"/>
              </a:ext>
            </a:extLst>
          </p:cNvPr>
          <p:cNvSpPr>
            <a:spLocks noGrp="1"/>
          </p:cNvSpPr>
          <p:nvPr>
            <p:ph idx="1"/>
          </p:nvPr>
        </p:nvSpPr>
        <p:spPr>
          <a:xfrm>
            <a:off x="1295402" y="2556932"/>
            <a:ext cx="9601196" cy="3318936"/>
          </a:xfrm>
        </p:spPr>
        <p:txBody>
          <a:bodyPr/>
          <a:lstStyle/>
          <a:p>
            <a:pPr marL="0" indent="0">
              <a:buNone/>
            </a:pPr>
            <a:r>
              <a:rPr lang="en-US" dirty="0"/>
              <a:t>Its the objective of the quick-paced racket sport of badminton, which can be played in singles or doubles, is to hit a shuttlecock (or shuttle) over a net and onto the court of the opposition.</a:t>
            </a:r>
          </a:p>
          <a:p>
            <a:pPr marL="0" indent="0">
              <a:buNone/>
            </a:pPr>
            <a:r>
              <a:rPr lang="en-US" dirty="0"/>
              <a:t>-A badminton net that is 1.55m (5 feet 1in) high at the ends and drops to 1.52m (5 feet) in the middle divides the court's two halves, each measuring 6.7m (22 feet).</a:t>
            </a:r>
          </a:p>
        </p:txBody>
      </p:sp>
      <p:pic>
        <p:nvPicPr>
          <p:cNvPr id="4" name="Picture 3">
            <a:extLst>
              <a:ext uri="{FF2B5EF4-FFF2-40B4-BE49-F238E27FC236}">
                <a16:creationId xmlns:a16="http://schemas.microsoft.com/office/drawing/2014/main" id="{6B8E6FF1-ECFF-603F-50E2-77BF6A033B00}"/>
              </a:ext>
            </a:extLst>
          </p:cNvPr>
          <p:cNvPicPr>
            <a:picLocks noChangeAspect="1"/>
          </p:cNvPicPr>
          <p:nvPr/>
        </p:nvPicPr>
        <p:blipFill>
          <a:blip r:embed="rId2"/>
          <a:stretch>
            <a:fillRect/>
          </a:stretch>
        </p:blipFill>
        <p:spPr>
          <a:xfrm>
            <a:off x="2298358" y="4629664"/>
            <a:ext cx="3715264" cy="1517137"/>
          </a:xfrm>
          <a:prstGeom prst="rect">
            <a:avLst/>
          </a:prstGeom>
        </p:spPr>
      </p:pic>
      <p:pic>
        <p:nvPicPr>
          <p:cNvPr id="5" name="Picture 4">
            <a:extLst>
              <a:ext uri="{FF2B5EF4-FFF2-40B4-BE49-F238E27FC236}">
                <a16:creationId xmlns:a16="http://schemas.microsoft.com/office/drawing/2014/main" id="{3FE777EB-92E9-0C96-FE01-EF0DA5FD5D33}"/>
              </a:ext>
            </a:extLst>
          </p:cNvPr>
          <p:cNvPicPr>
            <a:picLocks noChangeAspect="1"/>
          </p:cNvPicPr>
          <p:nvPr/>
        </p:nvPicPr>
        <p:blipFill>
          <a:blip r:embed="rId3"/>
          <a:stretch>
            <a:fillRect/>
          </a:stretch>
        </p:blipFill>
        <p:spPr>
          <a:xfrm>
            <a:off x="7065749" y="4629664"/>
            <a:ext cx="3641124" cy="1517136"/>
          </a:xfrm>
          <a:prstGeom prst="rect">
            <a:avLst/>
          </a:prstGeom>
        </p:spPr>
      </p:pic>
    </p:spTree>
    <p:extLst>
      <p:ext uri="{BB962C8B-B14F-4D97-AF65-F5344CB8AC3E}">
        <p14:creationId xmlns:p14="http://schemas.microsoft.com/office/powerpoint/2010/main" val="2101054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AE99D-37CE-1FA5-1335-C416273BA003}"/>
              </a:ext>
            </a:extLst>
          </p:cNvPr>
          <p:cNvSpPr>
            <a:spLocks noGrp="1"/>
          </p:cNvSpPr>
          <p:nvPr>
            <p:ph type="title"/>
          </p:nvPr>
        </p:nvSpPr>
        <p:spPr/>
        <p:txBody>
          <a:bodyPr/>
          <a:lstStyle/>
          <a:p>
            <a:r>
              <a:rPr lang="en-US" dirty="0"/>
              <a:t>The positions of badminton</a:t>
            </a:r>
          </a:p>
        </p:txBody>
      </p:sp>
      <p:sp>
        <p:nvSpPr>
          <p:cNvPr id="3" name="Content Placeholder 2">
            <a:extLst>
              <a:ext uri="{FF2B5EF4-FFF2-40B4-BE49-F238E27FC236}">
                <a16:creationId xmlns:a16="http://schemas.microsoft.com/office/drawing/2014/main" id="{966624AB-94BB-AD1E-DA10-06CE092E0AF9}"/>
              </a:ext>
            </a:extLst>
          </p:cNvPr>
          <p:cNvSpPr>
            <a:spLocks noGrp="1"/>
          </p:cNvSpPr>
          <p:nvPr>
            <p:ph idx="1"/>
          </p:nvPr>
        </p:nvSpPr>
        <p:spPr/>
        <p:txBody>
          <a:bodyPr/>
          <a:lstStyle/>
          <a:p>
            <a:pPr marL="0" indent="0">
              <a:buNone/>
            </a:pPr>
            <a:r>
              <a:rPr lang="en-US" b="0" i="0" dirty="0">
                <a:solidFill>
                  <a:schemeClr val="tx1"/>
                </a:solidFill>
                <a:effectLst/>
                <a:latin typeface="Garamond (Body) "/>
              </a:rPr>
              <a:t>There are multiple stances for badminton, for example:-</a:t>
            </a:r>
          </a:p>
          <a:p>
            <a:pPr marL="457200" indent="-457200">
              <a:buFont typeface="+mj-lt"/>
              <a:buAutoNum type="arabicPeriod"/>
            </a:pPr>
            <a:r>
              <a:rPr lang="en-US" b="0" i="0" dirty="0">
                <a:solidFill>
                  <a:srgbClr val="002060"/>
                </a:solidFill>
                <a:effectLst/>
                <a:latin typeface="Garamond (Body) "/>
              </a:rPr>
              <a:t>Attacking Stance</a:t>
            </a:r>
          </a:p>
          <a:p>
            <a:pPr marL="457200" indent="-457200">
              <a:buFont typeface="+mj-lt"/>
              <a:buAutoNum type="arabicPeriod"/>
            </a:pPr>
            <a:r>
              <a:rPr lang="en-US" b="0" i="0" dirty="0">
                <a:solidFill>
                  <a:srgbClr val="002060"/>
                </a:solidFill>
                <a:effectLst/>
                <a:latin typeface="Garamond (Body) "/>
              </a:rPr>
              <a:t> Defensive Stance</a:t>
            </a:r>
          </a:p>
          <a:p>
            <a:pPr marL="457200" indent="-457200">
              <a:buFont typeface="+mj-lt"/>
              <a:buAutoNum type="arabicPeriod"/>
            </a:pPr>
            <a:r>
              <a:rPr lang="en-US" b="0" i="0" dirty="0">
                <a:solidFill>
                  <a:srgbClr val="002060"/>
                </a:solidFill>
                <a:effectLst/>
                <a:latin typeface="Garamond (Body) "/>
              </a:rPr>
              <a:t>Net Stance</a:t>
            </a:r>
            <a:endParaRPr lang="en-US" dirty="0">
              <a:solidFill>
                <a:srgbClr val="002060"/>
              </a:solidFill>
              <a:latin typeface="Garamond (Body) "/>
            </a:endParaRPr>
          </a:p>
        </p:txBody>
      </p:sp>
      <p:pic>
        <p:nvPicPr>
          <p:cNvPr id="4" name="Picture 3">
            <a:extLst>
              <a:ext uri="{FF2B5EF4-FFF2-40B4-BE49-F238E27FC236}">
                <a16:creationId xmlns:a16="http://schemas.microsoft.com/office/drawing/2014/main" id="{56CDA6AF-45F1-8821-0A31-022FAABA7092}"/>
              </a:ext>
            </a:extLst>
          </p:cNvPr>
          <p:cNvPicPr>
            <a:picLocks noChangeAspect="1"/>
          </p:cNvPicPr>
          <p:nvPr/>
        </p:nvPicPr>
        <p:blipFill>
          <a:blip r:embed="rId2"/>
          <a:stretch>
            <a:fillRect/>
          </a:stretch>
        </p:blipFill>
        <p:spPr>
          <a:xfrm>
            <a:off x="4909752" y="3338382"/>
            <a:ext cx="4427323" cy="2479301"/>
          </a:xfrm>
          <a:prstGeom prst="rect">
            <a:avLst/>
          </a:prstGeom>
        </p:spPr>
      </p:pic>
    </p:spTree>
    <p:extLst>
      <p:ext uri="{BB962C8B-B14F-4D97-AF65-F5344CB8AC3E}">
        <p14:creationId xmlns:p14="http://schemas.microsoft.com/office/powerpoint/2010/main" val="594437193"/>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7CF26-ECC8-21D7-3B1B-E4959D9287B7}"/>
              </a:ext>
            </a:extLst>
          </p:cNvPr>
          <p:cNvSpPr>
            <a:spLocks noGrp="1"/>
          </p:cNvSpPr>
          <p:nvPr>
            <p:ph type="title"/>
          </p:nvPr>
        </p:nvSpPr>
        <p:spPr/>
        <p:txBody>
          <a:bodyPr/>
          <a:lstStyle/>
          <a:p>
            <a:r>
              <a:rPr lang="en-US" dirty="0"/>
              <a:t>The Stances</a:t>
            </a:r>
          </a:p>
        </p:txBody>
      </p:sp>
      <p:sp>
        <p:nvSpPr>
          <p:cNvPr id="3" name="Content Placeholder 2">
            <a:extLst>
              <a:ext uri="{FF2B5EF4-FFF2-40B4-BE49-F238E27FC236}">
                <a16:creationId xmlns:a16="http://schemas.microsoft.com/office/drawing/2014/main" id="{18C410F9-D0A1-87E0-207A-6FF23BBBE9CB}"/>
              </a:ext>
            </a:extLst>
          </p:cNvPr>
          <p:cNvSpPr>
            <a:spLocks noGrp="1"/>
          </p:cNvSpPr>
          <p:nvPr>
            <p:ph idx="1"/>
          </p:nvPr>
        </p:nvSpPr>
        <p:spPr/>
        <p:txBody>
          <a:bodyPr>
            <a:normAutofit fontScale="92500" lnSpcReduction="20000"/>
          </a:bodyPr>
          <a:lstStyle/>
          <a:p>
            <a:r>
              <a:rPr lang="en-US" u="sng" dirty="0"/>
              <a:t>Attacking stance:</a:t>
            </a:r>
            <a:r>
              <a:rPr lang="en-US" dirty="0"/>
              <a:t> </a:t>
            </a:r>
            <a:r>
              <a:rPr lang="en-US" dirty="0">
                <a:solidFill>
                  <a:srgbClr val="002060"/>
                </a:solidFill>
              </a:rPr>
              <a:t>is when you turn your body to face the court's side. Put your non-racket leg in front and your racket leg behind. Legs should be separated by shoulder-width. Your non-racket arm should also be raised.</a:t>
            </a:r>
            <a:endParaRPr lang="en-US" u="sng" dirty="0">
              <a:solidFill>
                <a:schemeClr val="tx1"/>
              </a:solidFill>
              <a:latin typeface="Garamond (Body) "/>
            </a:endParaRPr>
          </a:p>
          <a:p>
            <a:r>
              <a:rPr lang="en-US" u="sng" dirty="0">
                <a:solidFill>
                  <a:schemeClr val="tx1"/>
                </a:solidFill>
                <a:latin typeface="Garamond (Body) "/>
              </a:rPr>
              <a:t>Defensive stance:</a:t>
            </a:r>
            <a:r>
              <a:rPr lang="en-US" dirty="0">
                <a:solidFill>
                  <a:schemeClr val="tx1"/>
                </a:solidFill>
                <a:latin typeface="Garamond (Body) "/>
              </a:rPr>
              <a:t> </a:t>
            </a:r>
            <a:r>
              <a:rPr lang="en-US" dirty="0">
                <a:solidFill>
                  <a:srgbClr val="002060"/>
                </a:solidFill>
                <a:latin typeface="Garamond (Body) "/>
              </a:rPr>
              <a:t>it enables the player to be prepared to block an opponent's smash shot. In badminton, you must face your body toward the front of the court while holding your racket in front of you at around waist height and leaning slightly forward.</a:t>
            </a:r>
          </a:p>
          <a:p>
            <a:r>
              <a:rPr lang="en-US" u="sng" dirty="0">
                <a:solidFill>
                  <a:schemeClr val="tx1"/>
                </a:solidFill>
                <a:latin typeface="Garamond (Body) "/>
              </a:rPr>
              <a:t>Net stance:</a:t>
            </a:r>
            <a:r>
              <a:rPr lang="en-US" dirty="0">
                <a:solidFill>
                  <a:schemeClr val="tx1"/>
                </a:solidFill>
                <a:latin typeface="Garamond (Body) "/>
              </a:rPr>
              <a:t> </a:t>
            </a:r>
            <a:r>
              <a:rPr lang="en-US" dirty="0">
                <a:solidFill>
                  <a:srgbClr val="002060"/>
                </a:solidFill>
                <a:latin typeface="Garamond (Body) "/>
              </a:rPr>
              <a:t>when you put your racket foot forward and your other foot behind you. Put your racket in front of you at a height just above your waist. For balance, raise the arm not holding the racket.</a:t>
            </a:r>
          </a:p>
        </p:txBody>
      </p:sp>
      <p:pic>
        <p:nvPicPr>
          <p:cNvPr id="4" name="Picture 3">
            <a:extLst>
              <a:ext uri="{FF2B5EF4-FFF2-40B4-BE49-F238E27FC236}">
                <a16:creationId xmlns:a16="http://schemas.microsoft.com/office/drawing/2014/main" id="{D46AE4B2-45AA-14B6-0B8C-BFD3406E772B}"/>
              </a:ext>
            </a:extLst>
          </p:cNvPr>
          <p:cNvPicPr>
            <a:picLocks noChangeAspect="1"/>
          </p:cNvPicPr>
          <p:nvPr/>
        </p:nvPicPr>
        <p:blipFill>
          <a:blip r:embed="rId2"/>
          <a:stretch>
            <a:fillRect/>
          </a:stretch>
        </p:blipFill>
        <p:spPr>
          <a:xfrm>
            <a:off x="5243382" y="5346357"/>
            <a:ext cx="1948250" cy="866347"/>
          </a:xfrm>
          <a:prstGeom prst="rect">
            <a:avLst/>
          </a:prstGeom>
        </p:spPr>
      </p:pic>
    </p:spTree>
    <p:extLst>
      <p:ext uri="{BB962C8B-B14F-4D97-AF65-F5344CB8AC3E}">
        <p14:creationId xmlns:p14="http://schemas.microsoft.com/office/powerpoint/2010/main" val="32771123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64FE2-B424-2811-6DA0-E25983E3A633}"/>
              </a:ext>
            </a:extLst>
          </p:cNvPr>
          <p:cNvSpPr>
            <a:spLocks noGrp="1"/>
          </p:cNvSpPr>
          <p:nvPr>
            <p:ph type="title"/>
          </p:nvPr>
        </p:nvSpPr>
        <p:spPr/>
        <p:txBody>
          <a:bodyPr/>
          <a:lstStyle/>
          <a:p>
            <a:r>
              <a:rPr lang="en-US" dirty="0"/>
              <a:t>Check your understanding</a:t>
            </a:r>
          </a:p>
        </p:txBody>
      </p:sp>
      <p:sp>
        <p:nvSpPr>
          <p:cNvPr id="3" name="Content Placeholder 2">
            <a:extLst>
              <a:ext uri="{FF2B5EF4-FFF2-40B4-BE49-F238E27FC236}">
                <a16:creationId xmlns:a16="http://schemas.microsoft.com/office/drawing/2014/main" id="{E8DC4A2C-69C8-10A3-CBC3-66AD73E1A0A0}"/>
              </a:ext>
            </a:extLst>
          </p:cNvPr>
          <p:cNvSpPr>
            <a:spLocks noGrp="1"/>
          </p:cNvSpPr>
          <p:nvPr>
            <p:ph idx="1"/>
          </p:nvPr>
        </p:nvSpPr>
        <p:spPr/>
        <p:txBody>
          <a:bodyPr/>
          <a:lstStyle/>
          <a:p>
            <a:pPr marL="457200" indent="-457200">
              <a:buFont typeface="+mj-lt"/>
              <a:buAutoNum type="arabicParenR"/>
            </a:pPr>
            <a:r>
              <a:rPr lang="en-US" dirty="0"/>
              <a:t>What is badminton?</a:t>
            </a:r>
          </a:p>
          <a:p>
            <a:pPr marL="457200" indent="-457200">
              <a:buFont typeface="+mj-lt"/>
              <a:buAutoNum type="arabicParenR"/>
            </a:pPr>
            <a:r>
              <a:rPr lang="en-US" dirty="0"/>
              <a:t>What are the different stances for badminton? </a:t>
            </a:r>
          </a:p>
        </p:txBody>
      </p:sp>
      <p:pic>
        <p:nvPicPr>
          <p:cNvPr id="4" name="Picture 3">
            <a:extLst>
              <a:ext uri="{FF2B5EF4-FFF2-40B4-BE49-F238E27FC236}">
                <a16:creationId xmlns:a16="http://schemas.microsoft.com/office/drawing/2014/main" id="{014895F4-363E-F388-353A-FC361BA936B3}"/>
              </a:ext>
            </a:extLst>
          </p:cNvPr>
          <p:cNvPicPr>
            <a:picLocks noChangeAspect="1"/>
          </p:cNvPicPr>
          <p:nvPr/>
        </p:nvPicPr>
        <p:blipFill>
          <a:blip r:embed="rId2"/>
          <a:stretch>
            <a:fillRect/>
          </a:stretch>
        </p:blipFill>
        <p:spPr>
          <a:xfrm>
            <a:off x="7002162" y="3726142"/>
            <a:ext cx="3789406" cy="2407648"/>
          </a:xfrm>
          <a:prstGeom prst="rect">
            <a:avLst/>
          </a:prstGeom>
        </p:spPr>
      </p:pic>
      <p:pic>
        <p:nvPicPr>
          <p:cNvPr id="5" name="Picture 4">
            <a:extLst>
              <a:ext uri="{FF2B5EF4-FFF2-40B4-BE49-F238E27FC236}">
                <a16:creationId xmlns:a16="http://schemas.microsoft.com/office/drawing/2014/main" id="{2BF915BA-E82D-0A21-195D-21D990CA0BDB}"/>
              </a:ext>
            </a:extLst>
          </p:cNvPr>
          <p:cNvPicPr>
            <a:picLocks noChangeAspect="1"/>
          </p:cNvPicPr>
          <p:nvPr/>
        </p:nvPicPr>
        <p:blipFill>
          <a:blip r:embed="rId3"/>
          <a:stretch>
            <a:fillRect/>
          </a:stretch>
        </p:blipFill>
        <p:spPr>
          <a:xfrm>
            <a:off x="1820562" y="3932368"/>
            <a:ext cx="3299654" cy="2195770"/>
          </a:xfrm>
          <a:prstGeom prst="rect">
            <a:avLst/>
          </a:prstGeom>
        </p:spPr>
      </p:pic>
    </p:spTree>
    <p:extLst>
      <p:ext uri="{BB962C8B-B14F-4D97-AF65-F5344CB8AC3E}">
        <p14:creationId xmlns:p14="http://schemas.microsoft.com/office/powerpoint/2010/main" val="22432115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TM02900743[[fn=Organic]]</Template>
  <TotalTime>30</TotalTime>
  <Words>297</Words>
  <Application>Microsoft Office PowerPoint</Application>
  <PresentationFormat>Widescreen</PresentationFormat>
  <Paragraphs>19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Garamond</vt:lpstr>
      <vt:lpstr>Garamond (Body) </vt:lpstr>
      <vt:lpstr>Organic</vt:lpstr>
      <vt:lpstr>PE sport</vt:lpstr>
      <vt:lpstr>PE</vt:lpstr>
      <vt:lpstr>Badminton</vt:lpstr>
      <vt:lpstr>The positions of badminton</vt:lpstr>
      <vt:lpstr>The Stances</vt:lpstr>
      <vt:lpstr>Check your understanding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c:title>
  <dc:creator>Qais</dc:creator>
  <cp:lastModifiedBy>Qais</cp:lastModifiedBy>
  <cp:revision>27</cp:revision>
  <dcterms:created xsi:type="dcterms:W3CDTF">2023-03-09T16:25:44Z</dcterms:created>
  <dcterms:modified xsi:type="dcterms:W3CDTF">2023-03-09T16:56:39Z</dcterms:modified>
</cp:coreProperties>
</file>