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66" r:id="rId3"/>
    <p:sldId id="257" r:id="rId4"/>
    <p:sldId id="263" r:id="rId5"/>
    <p:sldId id="264" r:id="rId6"/>
    <p:sldId id="262" r:id="rId7"/>
    <p:sldId id="258" r:id="rId8"/>
    <p:sldId id="282" r:id="rId9"/>
    <p:sldId id="260" r:id="rId10"/>
    <p:sldId id="261" r:id="rId11"/>
    <p:sldId id="265" r:id="rId12"/>
    <p:sldId id="272" r:id="rId13"/>
    <p:sldId id="267" r:id="rId14"/>
    <p:sldId id="278" r:id="rId15"/>
    <p:sldId id="268" r:id="rId16"/>
    <p:sldId id="277" r:id="rId17"/>
    <p:sldId id="269" r:id="rId18"/>
    <p:sldId id="276" r:id="rId19"/>
    <p:sldId id="270" r:id="rId20"/>
    <p:sldId id="275" r:id="rId21"/>
    <p:sldId id="271" r:id="rId22"/>
    <p:sldId id="279" r:id="rId23"/>
    <p:sldId id="274" r:id="rId24"/>
    <p:sldId id="281"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ieman" initials="S" lastIdx="1" clrIdx="0">
    <p:extLst>
      <p:ext uri="{19B8F6BF-5375-455C-9EA6-DF929625EA0E}">
        <p15:presenceInfo xmlns:p15="http://schemas.microsoft.com/office/powerpoint/2012/main" userId="Suli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364" autoAdjust="0"/>
  </p:normalViewPr>
  <p:slideViewPr>
    <p:cSldViewPr snapToGrid="0">
      <p:cViewPr varScale="1">
        <p:scale>
          <a:sx n="73" d="100"/>
          <a:sy n="73"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9AFE2-7846-4AD3-AB3E-90C040F227EB}"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D2D38-5437-4FE7-BC75-B6887EB168E1}" type="slidenum">
              <a:rPr lang="en-US" smtClean="0"/>
              <a:t>‹#›</a:t>
            </a:fld>
            <a:endParaRPr lang="en-US"/>
          </a:p>
        </p:txBody>
      </p:sp>
    </p:spTree>
    <p:extLst>
      <p:ext uri="{BB962C8B-B14F-4D97-AF65-F5344CB8AC3E}">
        <p14:creationId xmlns:p14="http://schemas.microsoft.com/office/powerpoint/2010/main" val="2889092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D2D38-5437-4FE7-BC75-B6887EB168E1}" type="slidenum">
              <a:rPr lang="en-US" smtClean="0"/>
              <a:t>11</a:t>
            </a:fld>
            <a:endParaRPr lang="en-US"/>
          </a:p>
        </p:txBody>
      </p:sp>
    </p:spTree>
    <p:extLst>
      <p:ext uri="{BB962C8B-B14F-4D97-AF65-F5344CB8AC3E}">
        <p14:creationId xmlns:p14="http://schemas.microsoft.com/office/powerpoint/2010/main" val="129577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D2D38-5437-4FE7-BC75-B6887EB168E1}" type="slidenum">
              <a:rPr lang="en-US" smtClean="0"/>
              <a:t>12</a:t>
            </a:fld>
            <a:endParaRPr lang="en-US"/>
          </a:p>
        </p:txBody>
      </p:sp>
    </p:spTree>
    <p:extLst>
      <p:ext uri="{BB962C8B-B14F-4D97-AF65-F5344CB8AC3E}">
        <p14:creationId xmlns:p14="http://schemas.microsoft.com/office/powerpoint/2010/main" val="370232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D2D38-5437-4FE7-BC75-B6887EB168E1}" type="slidenum">
              <a:rPr lang="en-US" smtClean="0"/>
              <a:t>14</a:t>
            </a:fld>
            <a:endParaRPr lang="en-US"/>
          </a:p>
        </p:txBody>
      </p:sp>
    </p:spTree>
    <p:extLst>
      <p:ext uri="{BB962C8B-B14F-4D97-AF65-F5344CB8AC3E}">
        <p14:creationId xmlns:p14="http://schemas.microsoft.com/office/powerpoint/2010/main" val="211083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D2D38-5437-4FE7-BC75-B6887EB168E1}" type="slidenum">
              <a:rPr lang="en-US" smtClean="0"/>
              <a:t>16</a:t>
            </a:fld>
            <a:endParaRPr lang="en-US"/>
          </a:p>
        </p:txBody>
      </p:sp>
    </p:spTree>
    <p:extLst>
      <p:ext uri="{BB962C8B-B14F-4D97-AF65-F5344CB8AC3E}">
        <p14:creationId xmlns:p14="http://schemas.microsoft.com/office/powerpoint/2010/main" val="21075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D2D38-5437-4FE7-BC75-B6887EB168E1}" type="slidenum">
              <a:rPr lang="en-US" smtClean="0"/>
              <a:t>18</a:t>
            </a:fld>
            <a:endParaRPr lang="en-US"/>
          </a:p>
        </p:txBody>
      </p:sp>
    </p:spTree>
    <p:extLst>
      <p:ext uri="{BB962C8B-B14F-4D97-AF65-F5344CB8AC3E}">
        <p14:creationId xmlns:p14="http://schemas.microsoft.com/office/powerpoint/2010/main" val="23334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D2D38-5437-4FE7-BC75-B6887EB168E1}" type="slidenum">
              <a:rPr lang="en-US" smtClean="0"/>
              <a:t>20</a:t>
            </a:fld>
            <a:endParaRPr lang="en-US"/>
          </a:p>
        </p:txBody>
      </p:sp>
    </p:spTree>
    <p:extLst>
      <p:ext uri="{BB962C8B-B14F-4D97-AF65-F5344CB8AC3E}">
        <p14:creationId xmlns:p14="http://schemas.microsoft.com/office/powerpoint/2010/main" val="280375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D2D38-5437-4FE7-BC75-B6887EB168E1}" type="slidenum">
              <a:rPr lang="en-US" smtClean="0"/>
              <a:t>22</a:t>
            </a:fld>
            <a:endParaRPr lang="en-US"/>
          </a:p>
        </p:txBody>
      </p:sp>
    </p:spTree>
    <p:extLst>
      <p:ext uri="{BB962C8B-B14F-4D97-AF65-F5344CB8AC3E}">
        <p14:creationId xmlns:p14="http://schemas.microsoft.com/office/powerpoint/2010/main" val="1485452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FA99D0-7E8B-41B2-B2D1-6AFCC3C9B1B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3876650263"/>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1FA99D0-7E8B-41B2-B2D1-6AFCC3C9B1B5}"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3490216804"/>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71FA99D0-7E8B-41B2-B2D1-6AFCC3C9B1B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1766259427"/>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71FA99D0-7E8B-41B2-B2D1-6AFCC3C9B1B5}"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1030691962"/>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FA99D0-7E8B-41B2-B2D1-6AFCC3C9B1B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596324290"/>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FA99D0-7E8B-41B2-B2D1-6AFCC3C9B1B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1955157639"/>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FA99D0-7E8B-41B2-B2D1-6AFCC3C9B1B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4198607407"/>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FA99D0-7E8B-41B2-B2D1-6AFCC3C9B1B5}"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854264676"/>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FA99D0-7E8B-41B2-B2D1-6AFCC3C9B1B5}"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1901777358"/>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FA99D0-7E8B-41B2-B2D1-6AFCC3C9B1B5}"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2153567936"/>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FA99D0-7E8B-41B2-B2D1-6AFCC3C9B1B5}"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3915098461"/>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A99D0-7E8B-41B2-B2D1-6AFCC3C9B1B5}"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1960141885"/>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1FA99D0-7E8B-41B2-B2D1-6AFCC3C9B1B5}"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2991266729"/>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71FA99D0-7E8B-41B2-B2D1-6AFCC3C9B1B5}" type="datetimeFigureOut">
              <a:rPr lang="en-US" smtClean="0"/>
              <a:t>3/9/2023</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77C35444-DF7A-45AE-9670-E529BEBF7179}" type="slidenum">
              <a:rPr lang="en-US" smtClean="0"/>
              <a:t>‹#›</a:t>
            </a:fld>
            <a:endParaRPr lang="en-US"/>
          </a:p>
        </p:txBody>
      </p:sp>
    </p:spTree>
    <p:extLst>
      <p:ext uri="{BB962C8B-B14F-4D97-AF65-F5344CB8AC3E}">
        <p14:creationId xmlns:p14="http://schemas.microsoft.com/office/powerpoint/2010/main" val="722013531"/>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1" name="arrow.wav"/>
          </p:stSnd>
        </p:sndAc>
      </p:transition>
    </mc:Choice>
    <mc:Fallback>
      <p:transition spd="slow">
        <p:fade/>
        <p:sndAc>
          <p:stSnd>
            <p:snd r:embed="rId1"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1FA99D0-7E8B-41B2-B2D1-6AFCC3C9B1B5}" type="datetimeFigureOut">
              <a:rPr lang="en-US" smtClean="0"/>
              <a:t>3/9/2023</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7C35444-DF7A-45AE-9670-E529BEBF7179}" type="slidenum">
              <a:rPr lang="en-US" smtClean="0"/>
              <a:t>‹#›</a:t>
            </a:fld>
            <a:endParaRPr lang="en-US"/>
          </a:p>
        </p:txBody>
      </p:sp>
    </p:spTree>
    <p:extLst>
      <p:ext uri="{BB962C8B-B14F-4D97-AF65-F5344CB8AC3E}">
        <p14:creationId xmlns:p14="http://schemas.microsoft.com/office/powerpoint/2010/main" val="359061689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mc:Choice xmlns:p14="http://schemas.microsoft.com/office/powerpoint/2010/main" Requires="p14">
      <p:transition spd="slow" p14:dur="1600">
        <p14:gallery dir="l"/>
        <p:sndAc>
          <p:stSnd>
            <p:snd r:embed="rId16" name="arrow.wav"/>
          </p:stSnd>
        </p:sndAc>
      </p:transition>
    </mc:Choice>
    <mc:Fallback>
      <p:transition spd="slow">
        <p:fade/>
        <p:sndAc>
          <p:stSnd>
            <p:snd r:embed="rId16" name="arrow.wav"/>
          </p:stSnd>
        </p:sndAc>
      </p:transition>
    </mc:Fallback>
  </mc:AlternateConten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12.xml"/><Relationship Id="rId4" Type="http://schemas.openxmlformats.org/officeDocument/2006/relationships/slide" Target="slide2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slide" Target="slide2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webp"/><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slide" Target="slide23.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slide" Target="slide24.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britannica.com/sports/volleyball" TargetMode="External"/><Relationship Id="rId7" Type="http://schemas.openxmlformats.org/officeDocument/2006/relationships/hyperlink" Target="https://sydneysocialvolleyball.com.au/rules-of-volleyball/"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www.britannica.com/sports/libero" TargetMode="External"/><Relationship Id="rId5" Type="http://schemas.openxmlformats.org/officeDocument/2006/relationships/hyperlink" Target="https://setupforvolleyball.com/players-per-team-volleyball/" TargetMode="External"/><Relationship Id="rId4" Type="http://schemas.openxmlformats.org/officeDocument/2006/relationships/hyperlink" Target="http://www.wysc.org/Page.asp?n=3259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webp"/></Relationships>
</file>

<file path=ppt/slides/_rels/slide8.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497" y="1563328"/>
            <a:ext cx="3599767" cy="1013320"/>
          </a:xfrm>
        </p:spPr>
        <p:txBody>
          <a:bodyPr/>
          <a:lstStyle/>
          <a:p>
            <a:r>
              <a:rPr lang="en-US" dirty="0" smtClean="0"/>
              <a:t>volleyball</a:t>
            </a:r>
            <a:endParaRPr lang="en-US" dirty="0"/>
          </a:p>
        </p:txBody>
      </p:sp>
      <p:sp>
        <p:nvSpPr>
          <p:cNvPr id="3" name="Subtitle 2"/>
          <p:cNvSpPr>
            <a:spLocks noGrp="1"/>
          </p:cNvSpPr>
          <p:nvPr>
            <p:ph type="subTitle" idx="1"/>
          </p:nvPr>
        </p:nvSpPr>
        <p:spPr>
          <a:xfrm>
            <a:off x="1007806" y="3092842"/>
            <a:ext cx="9144000" cy="1655762"/>
          </a:xfrm>
        </p:spPr>
        <p:txBody>
          <a:bodyPr/>
          <a:lstStyle/>
          <a:p>
            <a:r>
              <a:rPr lang="en-US" dirty="0" smtClean="0"/>
              <a:t>By: Hala Abu Baida</a:t>
            </a:r>
          </a:p>
          <a:p>
            <a:r>
              <a:rPr lang="en-US" dirty="0" smtClean="0"/>
              <a:t>Grade/section: 8(C)</a:t>
            </a:r>
          </a:p>
          <a:p>
            <a:r>
              <a:rPr lang="en-US" dirty="0" smtClean="0"/>
              <a:t>Teacher: Eva Al-karadsheh</a:t>
            </a:r>
            <a:endParaRPr lang="en-US" dirty="0"/>
          </a:p>
        </p:txBody>
      </p:sp>
      <p:pic>
        <p:nvPicPr>
          <p:cNvPr id="1026" name="Picture 2" descr="What The Workplace Can Learn From The Wisconsin Women's Volleyball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655" y="757646"/>
            <a:ext cx="7631246" cy="5087498"/>
          </a:xfrm>
          <a:prstGeom prst="round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682532333"/>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basic rules of volleyball?</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5-if the ball hits the boundary line it is considered ‘in’.</a:t>
            </a:r>
          </a:p>
          <a:p>
            <a:pPr marL="0" indent="0">
              <a:buNone/>
            </a:pPr>
            <a:r>
              <a:rPr lang="en-US" sz="2000" dirty="0" smtClean="0"/>
              <a:t>6-the ball is considered out if it hits:</a:t>
            </a:r>
          </a:p>
          <a:p>
            <a:r>
              <a:rPr lang="en-US" sz="2000" dirty="0" smtClean="0"/>
              <a:t>The antenna.                                                 </a:t>
            </a:r>
          </a:p>
          <a:p>
            <a:r>
              <a:rPr lang="en-US" sz="2000" dirty="0" smtClean="0"/>
              <a:t>The floor completely outside the court.</a:t>
            </a:r>
          </a:p>
          <a:p>
            <a:r>
              <a:rPr lang="en-US" sz="2000" dirty="0" smtClean="0"/>
              <a:t>The referee stand.</a:t>
            </a:r>
          </a:p>
          <a:p>
            <a:r>
              <a:rPr lang="en-US" sz="2000" dirty="0" smtClean="0"/>
              <a:t>The ceiling of the venue.</a:t>
            </a:r>
          </a:p>
          <a:p>
            <a:pPr marL="0" indent="0">
              <a:buNone/>
            </a:pPr>
            <a:endParaRPr lang="en-US" sz="2000" b="1" dirty="0"/>
          </a:p>
        </p:txBody>
      </p:sp>
      <p:pic>
        <p:nvPicPr>
          <p:cNvPr id="2050" name="Picture 2" descr="Beach Volleyball Rules | Wilson Sporting Goo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12" t="13310" r="19967" b="17390"/>
          <a:stretch/>
        </p:blipFill>
        <p:spPr bwMode="auto">
          <a:xfrm>
            <a:off x="7380514" y="1808396"/>
            <a:ext cx="4811486" cy="2493404"/>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Beach Volleyball Rules | Wilson Sporting Good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19" t="12290" r="3838" b="19098"/>
          <a:stretch/>
        </p:blipFill>
        <p:spPr bwMode="auto">
          <a:xfrm>
            <a:off x="5179822" y="4493623"/>
            <a:ext cx="5773481" cy="236437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700377"/>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a:xfrm>
            <a:off x="810000" y="1621396"/>
            <a:ext cx="10554574" cy="3636511"/>
          </a:xfrm>
        </p:spPr>
        <p:txBody>
          <a:bodyPr>
            <a:normAutofit/>
          </a:bodyPr>
          <a:lstStyle/>
          <a:p>
            <a:r>
              <a:rPr lang="en-US" sz="2000" dirty="0" smtClean="0"/>
              <a:t>What are the dimensions of a volleyball court?</a:t>
            </a:r>
          </a:p>
          <a:p>
            <a:pPr marL="514350" indent="-514350">
              <a:buFont typeface="+mj-lt"/>
              <a:buAutoNum type="alphaUcPeriod"/>
            </a:pPr>
            <a:r>
              <a:rPr lang="en-US" sz="2000" dirty="0" smtClean="0">
                <a:hlinkClick r:id="rId4" action="ppaction://hlinksldjump"/>
              </a:rPr>
              <a:t>20m ×25m.</a:t>
            </a:r>
            <a:endParaRPr lang="en-US" sz="2000" dirty="0" smtClean="0"/>
          </a:p>
          <a:p>
            <a:pPr marL="514350" indent="-514350">
              <a:buFont typeface="+mj-lt"/>
              <a:buAutoNum type="alphaUcPeriod"/>
            </a:pPr>
            <a:r>
              <a:rPr lang="en-US" sz="2000" dirty="0" smtClean="0">
                <a:hlinkClick r:id="rId5" action="ppaction://hlinksldjump"/>
              </a:rPr>
              <a:t>9m ×18m.</a:t>
            </a:r>
            <a:endParaRPr lang="en-US" sz="2000" dirty="0" smtClean="0"/>
          </a:p>
          <a:p>
            <a:pPr marL="514350" indent="-514350">
              <a:buFont typeface="+mj-lt"/>
              <a:buAutoNum type="alphaUcPeriod"/>
            </a:pPr>
            <a:r>
              <a:rPr lang="en-US" sz="2000" dirty="0" smtClean="0">
                <a:hlinkClick r:id="rId4" action="ppaction://hlinksldjump"/>
              </a:rPr>
              <a:t>5m ×8m.</a:t>
            </a:r>
            <a:endParaRPr lang="en-US" sz="2000" dirty="0" smtClean="0"/>
          </a:p>
        </p:txBody>
      </p:sp>
      <p:pic>
        <p:nvPicPr>
          <p:cNvPr id="6146" name="Picture 2" descr="How To Construct A Volleyball Court - VolleyballUSA.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9763" y="3004458"/>
            <a:ext cx="6519456" cy="366312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9449"/>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3" name="arrow.wav"/>
          </p:stSnd>
        </p:sndAc>
      </p:transition>
    </mc:Choice>
    <mc:Fallback>
      <p:transition spd="slow">
        <p:fade/>
        <p:sndAc>
          <p:stSnd>
            <p:snd r:embed="rId3" name="arrow.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771654"/>
            <a:ext cx="12493046" cy="970450"/>
          </a:xfrm>
        </p:spPr>
        <p:txBody>
          <a:bodyPr>
            <a:noAutofit/>
          </a:bodyPr>
          <a:lstStyle/>
          <a:p>
            <a:pPr algn="ctr"/>
            <a:r>
              <a:rPr lang="en-US" sz="11500" dirty="0" smtClean="0"/>
              <a:t>That’s correct!</a:t>
            </a:r>
            <a:endParaRPr lang="en-US" sz="11500" dirty="0"/>
          </a:p>
        </p:txBody>
      </p:sp>
      <p:sp>
        <p:nvSpPr>
          <p:cNvPr id="4" name="TextBox 3"/>
          <p:cNvSpPr txBox="1"/>
          <p:nvPr/>
        </p:nvSpPr>
        <p:spPr>
          <a:xfrm>
            <a:off x="1327355" y="4837471"/>
            <a:ext cx="1799303" cy="369332"/>
          </a:xfrm>
          <a:prstGeom prst="rect">
            <a:avLst/>
          </a:prstGeom>
          <a:noFill/>
        </p:spPr>
        <p:txBody>
          <a:bodyPr wrap="square" rtlCol="0">
            <a:spAutoFit/>
          </a:bodyPr>
          <a:lstStyle/>
          <a:p>
            <a:r>
              <a:rPr lang="en-US" dirty="0" smtClean="0">
                <a:hlinkClick r:id="rId4" action="ppaction://hlinksldjump"/>
              </a:rPr>
              <a:t>Next question</a:t>
            </a:r>
            <a:endParaRPr lang="en-US" dirty="0"/>
          </a:p>
        </p:txBody>
      </p:sp>
      <p:pic>
        <p:nvPicPr>
          <p:cNvPr id="1026" name="Picture 2" descr="835,818 Thumbs Up Images, Stock Photos &amp; Vectors | Shutterstock"/>
          <p:cNvPicPr>
            <a:picLocks noChangeAspect="1" noChangeArrowheads="1"/>
          </p:cNvPicPr>
          <p:nvPr/>
        </p:nvPicPr>
        <p:blipFill rotWithShape="1">
          <a:blip r:embed="rId5">
            <a:extLst>
              <a:ext uri="{28A0092B-C50C-407E-A947-70E740481C1C}">
                <a14:useLocalDpi xmlns:a14="http://schemas.microsoft.com/office/drawing/2010/main" val="0"/>
              </a:ext>
            </a:extLst>
          </a:blip>
          <a:srcRect t="1935" r="49567" b="9412"/>
          <a:stretch/>
        </p:blipFill>
        <p:spPr bwMode="auto">
          <a:xfrm>
            <a:off x="3669484" y="2002504"/>
            <a:ext cx="4207419" cy="425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406039"/>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3" name="arrow.wav"/>
          </p:stSnd>
        </p:sndAc>
      </p:transition>
    </mc:Choice>
    <mc:Fallback>
      <p:transition spd="slow">
        <p:fade/>
        <p:sndAc>
          <p:stSnd>
            <p:snd r:embed="rId3" name="arrow.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a:xfrm>
            <a:off x="810000" y="1417638"/>
            <a:ext cx="10554574" cy="3636511"/>
          </a:xfrm>
        </p:spPr>
        <p:txBody>
          <a:bodyPr>
            <a:normAutofit/>
          </a:bodyPr>
          <a:lstStyle/>
          <a:p>
            <a:r>
              <a:rPr lang="en-US" sz="2000" dirty="0" smtClean="0"/>
              <a:t>How many players are there on each team in a volleyball match?</a:t>
            </a:r>
          </a:p>
          <a:p>
            <a:pPr marL="514350" indent="-514350">
              <a:buFont typeface="+mj-lt"/>
              <a:buAutoNum type="alphaUcPeriod"/>
            </a:pPr>
            <a:r>
              <a:rPr lang="en-US" sz="2000" dirty="0" smtClean="0">
                <a:hlinkClick r:id="rId3" action="ppaction://hlinksldjump"/>
              </a:rPr>
              <a:t>6 on each team</a:t>
            </a:r>
            <a:endParaRPr lang="en-US" sz="2000" dirty="0" smtClean="0"/>
          </a:p>
          <a:p>
            <a:pPr marL="514350" indent="-514350">
              <a:buFont typeface="+mj-lt"/>
              <a:buAutoNum type="alphaUcPeriod"/>
            </a:pPr>
            <a:r>
              <a:rPr lang="en-US" sz="2000" dirty="0" smtClean="0">
                <a:hlinkClick r:id="rId4" action="ppaction://hlinksldjump"/>
              </a:rPr>
              <a:t>4 on one team and 6 on the other</a:t>
            </a:r>
          </a:p>
          <a:p>
            <a:pPr marL="514350" indent="-514350">
              <a:buFont typeface="+mj-lt"/>
              <a:buAutoNum type="alphaUcPeriod"/>
            </a:pPr>
            <a:r>
              <a:rPr lang="en-US" sz="2000" dirty="0" smtClean="0">
                <a:hlinkClick r:id="rId4" action="ppaction://hlinksldjump"/>
              </a:rPr>
              <a:t>5 on each team</a:t>
            </a:r>
            <a:endParaRPr lang="en-US" sz="2000" dirty="0"/>
          </a:p>
        </p:txBody>
      </p:sp>
      <p:pic>
        <p:nvPicPr>
          <p:cNvPr id="7170" name="Picture 2" descr="Canada swept by Turkish women at volleyball worlds for 1st loss in 5  matches | CBC Spor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9478" y="2886892"/>
            <a:ext cx="6512522" cy="3664673"/>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998401"/>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771654"/>
            <a:ext cx="12493046" cy="970450"/>
          </a:xfrm>
        </p:spPr>
        <p:txBody>
          <a:bodyPr>
            <a:noAutofit/>
          </a:bodyPr>
          <a:lstStyle/>
          <a:p>
            <a:pPr algn="ctr"/>
            <a:r>
              <a:rPr lang="en-US" sz="11500" dirty="0" smtClean="0"/>
              <a:t>That’s correct!</a:t>
            </a:r>
            <a:endParaRPr lang="en-US" sz="11500" dirty="0"/>
          </a:p>
        </p:txBody>
      </p:sp>
      <p:sp>
        <p:nvSpPr>
          <p:cNvPr id="4" name="TextBox 3"/>
          <p:cNvSpPr txBox="1"/>
          <p:nvPr/>
        </p:nvSpPr>
        <p:spPr>
          <a:xfrm>
            <a:off x="1327355" y="4837471"/>
            <a:ext cx="1799303" cy="369332"/>
          </a:xfrm>
          <a:prstGeom prst="rect">
            <a:avLst/>
          </a:prstGeom>
          <a:noFill/>
        </p:spPr>
        <p:txBody>
          <a:bodyPr wrap="square" rtlCol="0">
            <a:spAutoFit/>
          </a:bodyPr>
          <a:lstStyle/>
          <a:p>
            <a:r>
              <a:rPr lang="en-US" dirty="0" smtClean="0">
                <a:hlinkClick r:id="rId4" action="ppaction://hlinksldjump"/>
              </a:rPr>
              <a:t>Next question</a:t>
            </a:r>
            <a:endParaRPr lang="en-US" dirty="0"/>
          </a:p>
        </p:txBody>
      </p:sp>
      <p:pic>
        <p:nvPicPr>
          <p:cNvPr id="1026" name="Picture 2" descr="835,818 Thumbs Up Images, Stock Photos &amp; Vectors | Shutterstock"/>
          <p:cNvPicPr>
            <a:picLocks noChangeAspect="1" noChangeArrowheads="1"/>
          </p:cNvPicPr>
          <p:nvPr/>
        </p:nvPicPr>
        <p:blipFill rotWithShape="1">
          <a:blip r:embed="rId5">
            <a:extLst>
              <a:ext uri="{28A0092B-C50C-407E-A947-70E740481C1C}">
                <a14:useLocalDpi xmlns:a14="http://schemas.microsoft.com/office/drawing/2010/main" val="0"/>
              </a:ext>
            </a:extLst>
          </a:blip>
          <a:srcRect t="1935" r="49567" b="9412"/>
          <a:stretch/>
        </p:blipFill>
        <p:spPr bwMode="auto">
          <a:xfrm>
            <a:off x="3669484" y="2002504"/>
            <a:ext cx="4207419" cy="425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508413"/>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3" name="arrow.wav"/>
          </p:stSnd>
        </p:sndAc>
      </p:transition>
    </mc:Choice>
    <mc:Fallback>
      <p:transition spd="slow">
        <p:fade/>
        <p:sndAc>
          <p:stSnd>
            <p:snd r:embed="rId3" name="arrow.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p:txBody>
          <a:bodyPr>
            <a:normAutofit/>
          </a:bodyPr>
          <a:lstStyle/>
          <a:p>
            <a:r>
              <a:rPr lang="en-US" sz="2000" dirty="0" smtClean="0"/>
              <a:t>What is a libero’s specialty?</a:t>
            </a:r>
          </a:p>
          <a:p>
            <a:pPr marL="514350" indent="-514350">
              <a:buFont typeface="+mj-lt"/>
              <a:buAutoNum type="alphaUcPeriod"/>
            </a:pPr>
            <a:r>
              <a:rPr lang="en-US" sz="2000" dirty="0" smtClean="0">
                <a:hlinkClick r:id="rId3" action="ppaction://hlinksldjump"/>
              </a:rPr>
              <a:t>To attack</a:t>
            </a:r>
          </a:p>
          <a:p>
            <a:pPr marL="514350" indent="-514350">
              <a:buFont typeface="+mj-lt"/>
              <a:buAutoNum type="alphaUcPeriod"/>
            </a:pPr>
            <a:r>
              <a:rPr lang="en-US" sz="2000" dirty="0" smtClean="0">
                <a:hlinkClick r:id="rId3" action="ppaction://hlinksldjump"/>
              </a:rPr>
              <a:t>To serve</a:t>
            </a:r>
            <a:endParaRPr lang="en-US" sz="2000" dirty="0" smtClean="0"/>
          </a:p>
          <a:p>
            <a:pPr marL="514350" indent="-514350">
              <a:buFont typeface="+mj-lt"/>
              <a:buAutoNum type="alphaUcPeriod"/>
            </a:pPr>
            <a:r>
              <a:rPr lang="en-US" sz="2000" dirty="0" smtClean="0">
                <a:hlinkClick r:id="rId4" action="ppaction://hlinksldjump"/>
              </a:rPr>
              <a:t>To defend</a:t>
            </a:r>
            <a:endParaRPr lang="en-US" sz="2000" dirty="0" smtClean="0"/>
          </a:p>
          <a:p>
            <a:pPr marL="514350" indent="-514350">
              <a:buFont typeface="+mj-lt"/>
              <a:buAutoNum type="alphaUcPeriod"/>
            </a:pPr>
            <a:endParaRPr lang="en-US" sz="20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4663" y="2489836"/>
            <a:ext cx="6653349" cy="3741146"/>
          </a:xfrm>
          <a:prstGeom prst="roundRect">
            <a:avLst/>
          </a:prstGeom>
        </p:spPr>
      </p:pic>
      <p:sp>
        <p:nvSpPr>
          <p:cNvPr id="5" name="Flowchart: Connector 4"/>
          <p:cNvSpPr/>
          <p:nvPr/>
        </p:nvSpPr>
        <p:spPr>
          <a:xfrm>
            <a:off x="10448054" y="4091910"/>
            <a:ext cx="1162595" cy="1952980"/>
          </a:xfrm>
          <a:prstGeom prst="flowChartConnector">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805752"/>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771654"/>
            <a:ext cx="12493046" cy="970450"/>
          </a:xfrm>
        </p:spPr>
        <p:txBody>
          <a:bodyPr>
            <a:noAutofit/>
          </a:bodyPr>
          <a:lstStyle/>
          <a:p>
            <a:pPr algn="ctr"/>
            <a:r>
              <a:rPr lang="en-US" sz="11500" dirty="0" smtClean="0"/>
              <a:t>That’s correct!</a:t>
            </a:r>
            <a:endParaRPr lang="en-US" sz="11500" dirty="0"/>
          </a:p>
        </p:txBody>
      </p:sp>
      <p:sp>
        <p:nvSpPr>
          <p:cNvPr id="4" name="TextBox 3"/>
          <p:cNvSpPr txBox="1"/>
          <p:nvPr/>
        </p:nvSpPr>
        <p:spPr>
          <a:xfrm>
            <a:off x="1327355" y="4837471"/>
            <a:ext cx="1799303" cy="369332"/>
          </a:xfrm>
          <a:prstGeom prst="rect">
            <a:avLst/>
          </a:prstGeom>
          <a:noFill/>
        </p:spPr>
        <p:txBody>
          <a:bodyPr wrap="square" rtlCol="0">
            <a:spAutoFit/>
          </a:bodyPr>
          <a:lstStyle/>
          <a:p>
            <a:r>
              <a:rPr lang="en-US" dirty="0" smtClean="0">
                <a:hlinkClick r:id="rId4" action="ppaction://hlinksldjump"/>
              </a:rPr>
              <a:t>Next question</a:t>
            </a:r>
            <a:endParaRPr lang="en-US" dirty="0"/>
          </a:p>
        </p:txBody>
      </p:sp>
      <p:pic>
        <p:nvPicPr>
          <p:cNvPr id="1026" name="Picture 2" descr="835,818 Thumbs Up Images, Stock Photos &amp; Vectors | Shutterstock"/>
          <p:cNvPicPr>
            <a:picLocks noChangeAspect="1" noChangeArrowheads="1"/>
          </p:cNvPicPr>
          <p:nvPr/>
        </p:nvPicPr>
        <p:blipFill rotWithShape="1">
          <a:blip r:embed="rId5">
            <a:extLst>
              <a:ext uri="{28A0092B-C50C-407E-A947-70E740481C1C}">
                <a14:useLocalDpi xmlns:a14="http://schemas.microsoft.com/office/drawing/2010/main" val="0"/>
              </a:ext>
            </a:extLst>
          </a:blip>
          <a:srcRect t="1935" r="49567" b="9412"/>
          <a:stretch/>
        </p:blipFill>
        <p:spPr bwMode="auto">
          <a:xfrm>
            <a:off x="3669484" y="2002504"/>
            <a:ext cx="4207419" cy="425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48132"/>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3" name="arrow.wav"/>
          </p:stSnd>
        </p:sndAc>
      </p:transition>
    </mc:Choice>
    <mc:Fallback>
      <p:transition spd="slow">
        <p:fade/>
        <p:sndAc>
          <p:stSnd>
            <p:snd r:embed="rId3" name="arrow.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a:xfrm>
            <a:off x="810000" y="1417638"/>
            <a:ext cx="10554574" cy="3636511"/>
          </a:xfrm>
        </p:spPr>
        <p:txBody>
          <a:bodyPr>
            <a:normAutofit/>
          </a:bodyPr>
          <a:lstStyle/>
          <a:p>
            <a:r>
              <a:rPr lang="en-US" sz="2000" dirty="0" smtClean="0"/>
              <a:t>In a game, the ball lands on the boundary line, it is considered______.</a:t>
            </a:r>
          </a:p>
          <a:p>
            <a:pPr marL="514350" indent="-514350">
              <a:buFont typeface="+mj-lt"/>
              <a:buAutoNum type="alphaUcPeriod"/>
            </a:pPr>
            <a:r>
              <a:rPr lang="en-US" sz="2000" dirty="0" smtClean="0">
                <a:hlinkClick r:id="rId3" action="ppaction://hlinksldjump"/>
              </a:rPr>
              <a:t>‘In’</a:t>
            </a:r>
            <a:endParaRPr lang="en-US" sz="2000" dirty="0" smtClean="0"/>
          </a:p>
          <a:p>
            <a:pPr marL="514350" indent="-514350">
              <a:buFont typeface="+mj-lt"/>
              <a:buAutoNum type="alphaUcPeriod"/>
            </a:pPr>
            <a:r>
              <a:rPr lang="en-US" sz="2000" dirty="0" smtClean="0">
                <a:hlinkClick r:id="rId4" action="ppaction://hlinksldjump"/>
              </a:rPr>
              <a:t>‘out’</a:t>
            </a:r>
            <a:endParaRPr lang="en-US" sz="2000" dirty="0"/>
          </a:p>
        </p:txBody>
      </p:sp>
      <p:pic>
        <p:nvPicPr>
          <p:cNvPr id="1026" name="Picture 2" descr="Volleyball player suspended over racist gesture during match | The H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5773" y="3007458"/>
            <a:ext cx="6300886" cy="385054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393337"/>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771654"/>
            <a:ext cx="12493046" cy="970450"/>
          </a:xfrm>
        </p:spPr>
        <p:txBody>
          <a:bodyPr>
            <a:noAutofit/>
          </a:bodyPr>
          <a:lstStyle/>
          <a:p>
            <a:pPr algn="ctr"/>
            <a:r>
              <a:rPr lang="en-US" sz="11500" dirty="0" smtClean="0"/>
              <a:t>That’s correct!</a:t>
            </a:r>
            <a:endParaRPr lang="en-US" sz="11500" dirty="0"/>
          </a:p>
        </p:txBody>
      </p:sp>
      <p:sp>
        <p:nvSpPr>
          <p:cNvPr id="4" name="TextBox 3"/>
          <p:cNvSpPr txBox="1"/>
          <p:nvPr/>
        </p:nvSpPr>
        <p:spPr>
          <a:xfrm>
            <a:off x="1327355" y="4837471"/>
            <a:ext cx="1799303" cy="369332"/>
          </a:xfrm>
          <a:prstGeom prst="rect">
            <a:avLst/>
          </a:prstGeom>
          <a:noFill/>
        </p:spPr>
        <p:txBody>
          <a:bodyPr wrap="square" rtlCol="0">
            <a:spAutoFit/>
          </a:bodyPr>
          <a:lstStyle/>
          <a:p>
            <a:r>
              <a:rPr lang="en-US" dirty="0" smtClean="0">
                <a:hlinkClick r:id="rId4" action="ppaction://hlinksldjump"/>
              </a:rPr>
              <a:t>Next question</a:t>
            </a:r>
            <a:endParaRPr lang="en-US" dirty="0"/>
          </a:p>
        </p:txBody>
      </p:sp>
      <p:pic>
        <p:nvPicPr>
          <p:cNvPr id="1026" name="Picture 2" descr="835,818 Thumbs Up Images, Stock Photos &amp; Vectors | Shutterstock"/>
          <p:cNvPicPr>
            <a:picLocks noChangeAspect="1" noChangeArrowheads="1"/>
          </p:cNvPicPr>
          <p:nvPr/>
        </p:nvPicPr>
        <p:blipFill rotWithShape="1">
          <a:blip r:embed="rId5">
            <a:extLst>
              <a:ext uri="{28A0092B-C50C-407E-A947-70E740481C1C}">
                <a14:useLocalDpi xmlns:a14="http://schemas.microsoft.com/office/drawing/2010/main" val="0"/>
              </a:ext>
            </a:extLst>
          </a:blip>
          <a:srcRect t="1935" r="49567" b="9412"/>
          <a:stretch/>
        </p:blipFill>
        <p:spPr bwMode="auto">
          <a:xfrm>
            <a:off x="3669484" y="2002504"/>
            <a:ext cx="4207419" cy="425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15174"/>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3" name="arrow.wav"/>
          </p:stSnd>
        </p:sndAc>
      </p:transition>
    </mc:Choice>
    <mc:Fallback>
      <p:transition spd="slow">
        <p:fade/>
        <p:sndAc>
          <p:stSnd>
            <p:snd r:embed="rId3" name="arrow.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a:xfrm>
            <a:off x="810000" y="1657510"/>
            <a:ext cx="10554574" cy="3636511"/>
          </a:xfrm>
        </p:spPr>
        <p:txBody>
          <a:bodyPr>
            <a:normAutofit/>
          </a:bodyPr>
          <a:lstStyle/>
          <a:p>
            <a:r>
              <a:rPr lang="en-US" sz="2000" dirty="0" smtClean="0"/>
              <a:t>Who invented volleyball?</a:t>
            </a:r>
          </a:p>
          <a:p>
            <a:pPr marL="514350" indent="-514350">
              <a:buFont typeface="+mj-lt"/>
              <a:buAutoNum type="alphaUcPeriod"/>
            </a:pPr>
            <a:r>
              <a:rPr lang="en-US" sz="2000" dirty="0" smtClean="0">
                <a:hlinkClick r:id="rId3" action="ppaction://hlinksldjump"/>
              </a:rPr>
              <a:t>William Morgan</a:t>
            </a:r>
            <a:endParaRPr lang="en-US" sz="2000" dirty="0" smtClean="0"/>
          </a:p>
          <a:p>
            <a:pPr marL="514350" indent="-514350">
              <a:buFont typeface="+mj-lt"/>
              <a:buAutoNum type="alphaUcPeriod"/>
            </a:pPr>
            <a:r>
              <a:rPr lang="en-US" sz="2000" dirty="0" smtClean="0">
                <a:hlinkClick r:id="rId4" action="ppaction://hlinksldjump"/>
              </a:rPr>
              <a:t>A professor that teaches a school in Massachusetts</a:t>
            </a:r>
          </a:p>
          <a:p>
            <a:pPr marL="514350" indent="-514350">
              <a:buFont typeface="+mj-lt"/>
              <a:buAutoNum type="alphaUcPeriod"/>
            </a:pPr>
            <a:r>
              <a:rPr lang="en-US" sz="2000" dirty="0" smtClean="0">
                <a:hlinkClick r:id="rId4" action="ppaction://hlinksldjump"/>
              </a:rPr>
              <a:t>Gabrielle Reece</a:t>
            </a:r>
            <a:endParaRPr lang="en-US" sz="2000" dirty="0"/>
          </a:p>
        </p:txBody>
      </p:sp>
      <p:pic>
        <p:nvPicPr>
          <p:cNvPr id="4" name="Picture 2" descr="William G. Morgan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6797" y="1945873"/>
            <a:ext cx="3175454" cy="4798463"/>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222164"/>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10000" y="1595270"/>
            <a:ext cx="10554574" cy="3636511"/>
          </a:xfrm>
        </p:spPr>
        <p:txBody>
          <a:bodyPr/>
          <a:lstStyle/>
          <a:p>
            <a:pPr marL="0" indent="0">
              <a:buNone/>
            </a:pPr>
            <a:r>
              <a:rPr lang="en-US" sz="2800" u="sng" dirty="0" smtClean="0"/>
              <a:t>To learn:</a:t>
            </a:r>
          </a:p>
          <a:p>
            <a:r>
              <a:rPr lang="en-US" sz="2000" dirty="0" smtClean="0"/>
              <a:t>What is volleyball?</a:t>
            </a:r>
          </a:p>
          <a:p>
            <a:r>
              <a:rPr lang="en-US" sz="2000" dirty="0"/>
              <a:t>The history of volleyball.</a:t>
            </a:r>
          </a:p>
          <a:p>
            <a:r>
              <a:rPr lang="en-US" sz="2000" dirty="0" smtClean="0"/>
              <a:t>What </a:t>
            </a:r>
            <a:r>
              <a:rPr lang="en-US" sz="2000" dirty="0" smtClean="0"/>
              <a:t>are the volleyball court dimensions?</a:t>
            </a:r>
          </a:p>
          <a:p>
            <a:r>
              <a:rPr lang="en-US" sz="2000" dirty="0" smtClean="0"/>
              <a:t>How many players there are on a team and what they do</a:t>
            </a:r>
            <a:r>
              <a:rPr lang="en-US" sz="2000" dirty="0" smtClean="0"/>
              <a:t>?</a:t>
            </a:r>
            <a:endParaRPr lang="en-US" sz="2000" dirty="0" smtClean="0"/>
          </a:p>
        </p:txBody>
      </p:sp>
      <p:pic>
        <p:nvPicPr>
          <p:cNvPr id="2050" name="Picture 2" descr="1,443 Beach Volleyball Illustrations &amp; Clip Art - iStock | Volleyball, Sand  volleyball, Beach volleyball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682" y="3169455"/>
            <a:ext cx="3445272" cy="344527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54772"/>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771654"/>
            <a:ext cx="12493046" cy="970450"/>
          </a:xfrm>
        </p:spPr>
        <p:txBody>
          <a:bodyPr>
            <a:noAutofit/>
          </a:bodyPr>
          <a:lstStyle/>
          <a:p>
            <a:pPr algn="ctr"/>
            <a:r>
              <a:rPr lang="en-US" sz="11500" dirty="0" smtClean="0"/>
              <a:t>That’s correct!</a:t>
            </a:r>
            <a:endParaRPr lang="en-US" sz="11500" dirty="0"/>
          </a:p>
        </p:txBody>
      </p:sp>
      <p:sp>
        <p:nvSpPr>
          <p:cNvPr id="4" name="TextBox 3"/>
          <p:cNvSpPr txBox="1"/>
          <p:nvPr/>
        </p:nvSpPr>
        <p:spPr>
          <a:xfrm>
            <a:off x="1327355" y="4837471"/>
            <a:ext cx="1799303" cy="369332"/>
          </a:xfrm>
          <a:prstGeom prst="rect">
            <a:avLst/>
          </a:prstGeom>
          <a:noFill/>
        </p:spPr>
        <p:txBody>
          <a:bodyPr wrap="square" rtlCol="0">
            <a:spAutoFit/>
          </a:bodyPr>
          <a:lstStyle/>
          <a:p>
            <a:r>
              <a:rPr lang="en-US" dirty="0" smtClean="0">
                <a:hlinkClick r:id="rId4" action="ppaction://hlinksldjump"/>
              </a:rPr>
              <a:t>Next question</a:t>
            </a:r>
            <a:endParaRPr lang="en-US" dirty="0"/>
          </a:p>
        </p:txBody>
      </p:sp>
      <p:pic>
        <p:nvPicPr>
          <p:cNvPr id="1026" name="Picture 2" descr="835,818 Thumbs Up Images, Stock Photos &amp; Vectors | Shutterstock"/>
          <p:cNvPicPr>
            <a:picLocks noChangeAspect="1" noChangeArrowheads="1"/>
          </p:cNvPicPr>
          <p:nvPr/>
        </p:nvPicPr>
        <p:blipFill rotWithShape="1">
          <a:blip r:embed="rId5">
            <a:extLst>
              <a:ext uri="{28A0092B-C50C-407E-A947-70E740481C1C}">
                <a14:useLocalDpi xmlns:a14="http://schemas.microsoft.com/office/drawing/2010/main" val="0"/>
              </a:ext>
            </a:extLst>
          </a:blip>
          <a:srcRect t="1935" r="49567" b="9412"/>
          <a:stretch/>
        </p:blipFill>
        <p:spPr bwMode="auto">
          <a:xfrm>
            <a:off x="3669484" y="2002504"/>
            <a:ext cx="4207419" cy="425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78066"/>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3" name="arrow.wav"/>
          </p:stSnd>
        </p:sndAc>
      </p:transition>
    </mc:Choice>
    <mc:Fallback>
      <p:transition spd="slow">
        <p:fade/>
        <p:sndAc>
          <p:stSnd>
            <p:snd r:embed="rId3" name="arrow.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 understanding:</a:t>
            </a:r>
            <a:endParaRPr lang="en-US" dirty="0"/>
          </a:p>
        </p:txBody>
      </p:sp>
      <p:sp>
        <p:nvSpPr>
          <p:cNvPr id="3" name="Content Placeholder 2"/>
          <p:cNvSpPr>
            <a:spLocks noGrp="1"/>
          </p:cNvSpPr>
          <p:nvPr>
            <p:ph idx="1"/>
          </p:nvPr>
        </p:nvSpPr>
        <p:spPr>
          <a:xfrm>
            <a:off x="810000" y="1738961"/>
            <a:ext cx="10554574" cy="3636511"/>
          </a:xfrm>
        </p:spPr>
        <p:txBody>
          <a:bodyPr>
            <a:normAutofit/>
          </a:bodyPr>
          <a:lstStyle/>
          <a:p>
            <a:r>
              <a:rPr lang="en-US" sz="2000" dirty="0" smtClean="0"/>
              <a:t>What was volleyball originally called?</a:t>
            </a:r>
          </a:p>
          <a:p>
            <a:pPr marL="514350" indent="-514350">
              <a:buFont typeface="+mj-lt"/>
              <a:buAutoNum type="alphaUcPeriod"/>
            </a:pPr>
            <a:r>
              <a:rPr lang="en-US" sz="2000" dirty="0" smtClean="0">
                <a:hlinkClick r:id="rId3" action="ppaction://hlinksldjump"/>
              </a:rPr>
              <a:t>“volleyball”</a:t>
            </a:r>
          </a:p>
          <a:p>
            <a:pPr marL="514350" indent="-514350">
              <a:buFont typeface="+mj-lt"/>
              <a:buAutoNum type="alphaUcPeriod"/>
            </a:pPr>
            <a:r>
              <a:rPr lang="en-US" sz="2000" dirty="0" smtClean="0">
                <a:hlinkClick r:id="rId3" action="ppaction://hlinksldjump"/>
              </a:rPr>
              <a:t>“cricket”</a:t>
            </a:r>
            <a:endParaRPr lang="en-US" sz="2000" dirty="0" smtClean="0"/>
          </a:p>
          <a:p>
            <a:pPr marL="514350" indent="-514350">
              <a:buFont typeface="+mj-lt"/>
              <a:buAutoNum type="alphaUcPeriod"/>
            </a:pPr>
            <a:r>
              <a:rPr lang="en-US" sz="2000" dirty="0" smtClean="0">
                <a:hlinkClick r:id="rId4" action="ppaction://hlinksldjump"/>
              </a:rPr>
              <a:t>“mintonette”</a:t>
            </a:r>
            <a:endParaRPr lang="en-US" sz="2000" dirty="0"/>
          </a:p>
        </p:txBody>
      </p:sp>
      <p:sp>
        <p:nvSpPr>
          <p:cNvPr id="5" name="Rounded Rectangle 4"/>
          <p:cNvSpPr/>
          <p:nvPr/>
        </p:nvSpPr>
        <p:spPr>
          <a:xfrm>
            <a:off x="8112136" y="4604760"/>
            <a:ext cx="3775064" cy="1717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“volleyball”</a:t>
            </a:r>
            <a:endParaRPr lang="en-US" sz="3600" dirty="0"/>
          </a:p>
        </p:txBody>
      </p:sp>
      <p:cxnSp>
        <p:nvCxnSpPr>
          <p:cNvPr id="6" name="Straight Arrow Connector 5"/>
          <p:cNvCxnSpPr/>
          <p:nvPr/>
        </p:nvCxnSpPr>
        <p:spPr>
          <a:xfrm>
            <a:off x="6204855" y="5463697"/>
            <a:ext cx="12932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815733" y="4604760"/>
            <a:ext cx="3775064" cy="1717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a:t>
            </a:r>
            <a:endParaRPr lang="en-US" sz="3600" dirty="0"/>
          </a:p>
        </p:txBody>
      </p:sp>
    </p:spTree>
    <p:extLst>
      <p:ext uri="{BB962C8B-B14F-4D97-AF65-F5344CB8AC3E}">
        <p14:creationId xmlns:p14="http://schemas.microsoft.com/office/powerpoint/2010/main" val="3229334170"/>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771654"/>
            <a:ext cx="12493046" cy="970450"/>
          </a:xfrm>
        </p:spPr>
        <p:txBody>
          <a:bodyPr>
            <a:noAutofit/>
          </a:bodyPr>
          <a:lstStyle/>
          <a:p>
            <a:pPr algn="ctr"/>
            <a:r>
              <a:rPr lang="en-US" sz="11500" dirty="0" smtClean="0"/>
              <a:t>That’s correct!</a:t>
            </a:r>
            <a:endParaRPr lang="en-US" sz="11500" dirty="0"/>
          </a:p>
        </p:txBody>
      </p:sp>
      <p:pic>
        <p:nvPicPr>
          <p:cNvPr id="1026" name="Picture 2" descr="835,818 Thumbs Up Images, Stock Photos &amp; Vector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t="1935" r="49567" b="9412"/>
          <a:stretch/>
        </p:blipFill>
        <p:spPr bwMode="auto">
          <a:xfrm>
            <a:off x="3669484" y="2002504"/>
            <a:ext cx="4207419" cy="4252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9531" y="5303520"/>
            <a:ext cx="2129245" cy="369332"/>
          </a:xfrm>
          <a:prstGeom prst="rect">
            <a:avLst/>
          </a:prstGeom>
          <a:noFill/>
        </p:spPr>
        <p:txBody>
          <a:bodyPr wrap="square" rtlCol="0">
            <a:spAutoFit/>
          </a:bodyPr>
          <a:lstStyle/>
          <a:p>
            <a:r>
              <a:rPr lang="en-US" dirty="0" smtClean="0">
                <a:hlinkClick r:id="rId5" action="ppaction://hlinksldjump"/>
              </a:rPr>
              <a:t>End quiz</a:t>
            </a:r>
            <a:endParaRPr lang="en-US" dirty="0"/>
          </a:p>
        </p:txBody>
      </p:sp>
    </p:spTree>
    <p:extLst>
      <p:ext uri="{BB962C8B-B14F-4D97-AF65-F5344CB8AC3E}">
        <p14:creationId xmlns:p14="http://schemas.microsoft.com/office/powerpoint/2010/main" val="2653083463"/>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3" name="arrow.wav"/>
          </p:stSnd>
        </p:sndAc>
      </p:transition>
    </mc:Choice>
    <mc:Fallback>
      <p:transition spd="slow">
        <p:fade/>
        <p:sndAc>
          <p:stSnd>
            <p:snd r:embed="rId3" name="arrow.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39" y="565175"/>
            <a:ext cx="12448799" cy="970450"/>
          </a:xfrm>
        </p:spPr>
        <p:txBody>
          <a:bodyPr>
            <a:noAutofit/>
          </a:bodyPr>
          <a:lstStyle/>
          <a:p>
            <a:pPr algn="ctr"/>
            <a:r>
              <a:rPr lang="en-US" sz="6600" dirty="0" smtClean="0"/>
              <a:t>Oops, that’s wrong</a:t>
            </a:r>
            <a:r>
              <a:rPr lang="en-US" sz="9600" dirty="0" smtClean="0"/>
              <a:t>…</a:t>
            </a:r>
            <a:endParaRPr lang="en-US" sz="9600" dirty="0"/>
          </a:p>
        </p:txBody>
      </p:sp>
      <p:sp>
        <p:nvSpPr>
          <p:cNvPr id="3" name="TextBox 2"/>
          <p:cNvSpPr txBox="1"/>
          <p:nvPr/>
        </p:nvSpPr>
        <p:spPr>
          <a:xfrm>
            <a:off x="1401097" y="5471651"/>
            <a:ext cx="1681316" cy="369332"/>
          </a:xfrm>
          <a:prstGeom prst="rect">
            <a:avLst/>
          </a:prstGeom>
          <a:noFill/>
        </p:spPr>
        <p:txBody>
          <a:bodyPr wrap="square" rtlCol="0">
            <a:spAutoFit/>
          </a:bodyPr>
          <a:lstStyle/>
          <a:p>
            <a:r>
              <a:rPr lang="en-US" dirty="0" smtClean="0">
                <a:hlinkClick r:id="" action="ppaction://hlinkshowjump?jump=lastslideviewed"/>
              </a:rPr>
              <a:t>Try again</a:t>
            </a:r>
            <a:endParaRPr lang="en-US" dirty="0"/>
          </a:p>
        </p:txBody>
      </p:sp>
      <p:pic>
        <p:nvPicPr>
          <p:cNvPr id="2050" name="Picture 2" descr="835,818 Thumbs Up Images, Stock Photos &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l="49307" t="4553" r="1412" b="11692"/>
          <a:stretch/>
        </p:blipFill>
        <p:spPr bwMode="auto">
          <a:xfrm>
            <a:off x="3848223" y="1958832"/>
            <a:ext cx="4545873" cy="444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11450"/>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518267" y="2978331"/>
            <a:ext cx="10554574" cy="1469678"/>
          </a:xfrm>
        </p:spPr>
        <p:txBody>
          <a:bodyPr>
            <a:normAutofit fontScale="25000" lnSpcReduction="20000"/>
          </a:bodyPr>
          <a:lstStyle/>
          <a:p>
            <a:r>
              <a:rPr lang="en-US" sz="8000" dirty="0" smtClean="0">
                <a:hlinkClick r:id="rId3"/>
              </a:rPr>
              <a:t>https://www.britannica.com/sports/volleyball</a:t>
            </a:r>
            <a:endParaRPr lang="en-US" sz="8000" dirty="0" smtClean="0"/>
          </a:p>
          <a:p>
            <a:r>
              <a:rPr lang="en-US" sz="8000" dirty="0" smtClean="0">
                <a:hlinkClick r:id="rId4"/>
              </a:rPr>
              <a:t>http://www.wysc.org/Page.asp?n=32591</a:t>
            </a:r>
            <a:endParaRPr lang="en-US" sz="8000" dirty="0" smtClean="0"/>
          </a:p>
          <a:p>
            <a:r>
              <a:rPr lang="en-US" sz="8000" dirty="0" smtClean="0">
                <a:hlinkClick r:id="rId5"/>
              </a:rPr>
              <a:t>https://setupforvolleyball.com/players-per-team-volleyball/</a:t>
            </a:r>
            <a:endParaRPr lang="en-US" sz="8000" dirty="0" smtClean="0"/>
          </a:p>
          <a:p>
            <a:r>
              <a:rPr lang="en-US" sz="8000" dirty="0" smtClean="0">
                <a:hlinkClick r:id="rId6"/>
              </a:rPr>
              <a:t>https://www.britannica.com/sports/libero</a:t>
            </a:r>
            <a:endParaRPr lang="en-US" sz="8000" dirty="0" smtClean="0"/>
          </a:p>
          <a:p>
            <a:r>
              <a:rPr lang="en-US" sz="8000" dirty="0" smtClean="0">
                <a:hlinkClick r:id="rId7"/>
              </a:rPr>
              <a:t>https://sydneysocialvolleyball.com.au/rules-of-volleyball/</a:t>
            </a:r>
            <a:endParaRPr lang="en-US" sz="80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18873382"/>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749" y="695382"/>
            <a:ext cx="10571998" cy="970450"/>
          </a:xfrm>
        </p:spPr>
        <p:txBody>
          <a:bodyPr/>
          <a:lstStyle/>
          <a:p>
            <a:pPr algn="ctr"/>
            <a:r>
              <a:rPr lang="en-US" sz="8800" dirty="0" smtClean="0"/>
              <a:t>Thanks for listening </a:t>
            </a:r>
            <a:endParaRPr lang="en-US" sz="8800" dirty="0"/>
          </a:p>
        </p:txBody>
      </p:sp>
      <p:pic>
        <p:nvPicPr>
          <p:cNvPr id="3074" name="Picture 2" descr="Heart Shape Blue Neon Light On Dark Brick Wall Stock Illustration -  Download Image Now - Neon Lighting, Heart Shape, Neon Colored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160" y="1665832"/>
            <a:ext cx="6903176" cy="4884111"/>
          </a:xfrm>
          <a:prstGeom prst="round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507850041"/>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volleyball?</a:t>
            </a:r>
            <a:endParaRPr lang="en-US" dirty="0"/>
          </a:p>
        </p:txBody>
      </p:sp>
      <p:sp>
        <p:nvSpPr>
          <p:cNvPr id="3" name="Content Placeholder 2"/>
          <p:cNvSpPr>
            <a:spLocks noGrp="1"/>
          </p:cNvSpPr>
          <p:nvPr>
            <p:ph idx="1"/>
          </p:nvPr>
        </p:nvSpPr>
        <p:spPr>
          <a:xfrm>
            <a:off x="810000" y="1417638"/>
            <a:ext cx="10554574" cy="3636511"/>
          </a:xfrm>
        </p:spPr>
        <p:txBody>
          <a:bodyPr/>
          <a:lstStyle/>
          <a:p>
            <a:pPr marL="0" indent="0">
              <a:buNone/>
            </a:pPr>
            <a:r>
              <a:rPr lang="en-US" sz="2000" dirty="0" smtClean="0"/>
              <a:t>Volleyball is a sport that is played by two teams, each team standing on one side of the court. The players use their hands to move the ball across the net trying to make it touch the floor of the opposing teams playing area</a:t>
            </a:r>
          </a:p>
          <a:p>
            <a:pPr marL="0" indent="0">
              <a:buNone/>
            </a:pPr>
            <a:endParaRPr lang="en-US" sz="2000" dirty="0"/>
          </a:p>
          <a:p>
            <a:pPr marL="0" indent="0">
              <a:buNone/>
            </a:pPr>
            <a:endParaRPr lang="en-US" dirty="0" smtClean="0"/>
          </a:p>
        </p:txBody>
      </p:sp>
      <p:pic>
        <p:nvPicPr>
          <p:cNvPr id="1026" name="Picture 2" descr="Volleyball | Definition, History, Rules, Positions, Court, &amp; Facts |  Brit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76" y="3388192"/>
            <a:ext cx="4442551" cy="3331913"/>
          </a:xfrm>
          <a:prstGeom prst="round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Volleyball Releases 2022 Television Schedule - Ole Miss Athle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0978" y="3388192"/>
            <a:ext cx="5518544" cy="3104181"/>
          </a:xfrm>
          <a:prstGeom prst="round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77386"/>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invented volleyball?</a:t>
            </a:r>
            <a:endParaRPr lang="en-US" dirty="0"/>
          </a:p>
        </p:txBody>
      </p:sp>
      <p:sp>
        <p:nvSpPr>
          <p:cNvPr id="3" name="Content Placeholder 2"/>
          <p:cNvSpPr>
            <a:spLocks noGrp="1"/>
          </p:cNvSpPr>
          <p:nvPr>
            <p:ph idx="1"/>
          </p:nvPr>
        </p:nvSpPr>
        <p:spPr>
          <a:xfrm>
            <a:off x="810000" y="1229510"/>
            <a:ext cx="10554574" cy="3636511"/>
          </a:xfrm>
        </p:spPr>
        <p:txBody>
          <a:bodyPr>
            <a:normAutofit/>
          </a:bodyPr>
          <a:lstStyle/>
          <a:p>
            <a:pPr marL="0" indent="0">
              <a:buNone/>
            </a:pPr>
            <a:r>
              <a:rPr lang="en-US" sz="2000" dirty="0" smtClean="0"/>
              <a:t>Volleyball was invented in 1895 by William G. Morgan. He designed it as an indoor sport for businessmen who found the new game of basketball at the time too violent or vigorous.</a:t>
            </a:r>
          </a:p>
          <a:p>
            <a:pPr marL="0" indent="0">
              <a:buNone/>
            </a:pPr>
            <a:r>
              <a:rPr lang="en-US" sz="2000" dirty="0" smtClean="0"/>
              <a:t>The original rules of volleyball were written by Morgan .</a:t>
            </a:r>
          </a:p>
          <a:p>
            <a:pPr marL="0" indent="0">
              <a:buNone/>
            </a:pPr>
            <a:endParaRPr lang="en-US" sz="2000" dirty="0"/>
          </a:p>
        </p:txBody>
      </p:sp>
      <p:pic>
        <p:nvPicPr>
          <p:cNvPr id="3074" name="Picture 2" descr="William G. Morgan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797" y="2774930"/>
            <a:ext cx="2626813" cy="3969406"/>
          </a:xfrm>
          <a:prstGeom prst="roundRect">
            <a:avLst/>
          </a:prstGeom>
          <a:noFill/>
          <a:extLst>
            <a:ext uri="{909E8E84-426E-40DD-AFC4-6F175D3DCCD1}">
              <a14:hiddenFill xmlns:a14="http://schemas.microsoft.com/office/drawing/2010/main">
                <a:solidFill>
                  <a:srgbClr val="FFFFFF"/>
                </a:solidFill>
              </a14:hiddenFill>
            </a:ext>
          </a:extLst>
        </p:spPr>
      </p:pic>
      <p:pic>
        <p:nvPicPr>
          <p:cNvPr id="3076" name="Picture 4" descr="Official Handbook of the Athletic League of the Young Men's Christian  Associations of North America (Classic Reprint): Associations, Young Men's  Christian: 9781334254864: Amazon.com: 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538" y="3513464"/>
            <a:ext cx="2230805" cy="334453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477313"/>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the name come from?</a:t>
            </a:r>
            <a:endParaRPr lang="en-US" dirty="0"/>
          </a:p>
        </p:txBody>
      </p:sp>
      <p:sp>
        <p:nvSpPr>
          <p:cNvPr id="3" name="Content Placeholder 2"/>
          <p:cNvSpPr>
            <a:spLocks noGrp="1"/>
          </p:cNvSpPr>
          <p:nvPr>
            <p:ph idx="1"/>
          </p:nvPr>
        </p:nvSpPr>
        <p:spPr>
          <a:xfrm>
            <a:off x="810000" y="1085819"/>
            <a:ext cx="10554574" cy="3636511"/>
          </a:xfrm>
        </p:spPr>
        <p:txBody>
          <a:bodyPr>
            <a:normAutofit/>
          </a:bodyPr>
          <a:lstStyle/>
          <a:p>
            <a:pPr marL="0" indent="0">
              <a:buNone/>
            </a:pPr>
            <a:r>
              <a:rPr lang="en-US" sz="2000" dirty="0" smtClean="0"/>
              <a:t>Volleyball was called “mintonette” until a professor that taught in a school in Massachusetts noted the volleying nature of the game and proposed the name of “volleyball”.</a:t>
            </a:r>
          </a:p>
          <a:p>
            <a:pPr marL="0" indent="0">
              <a:buNone/>
            </a:pPr>
            <a:endParaRPr lang="en-US" sz="2000" dirty="0"/>
          </a:p>
        </p:txBody>
      </p:sp>
      <p:pic>
        <p:nvPicPr>
          <p:cNvPr id="5122" name="Picture 2" descr="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010" y="2881962"/>
            <a:ext cx="4089853" cy="3871535"/>
          </a:xfrm>
          <a:prstGeom prst="round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35577" y="4127863"/>
            <a:ext cx="1985554" cy="992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“mintonette”</a:t>
            </a:r>
            <a:endParaRPr lang="en-US" dirty="0"/>
          </a:p>
        </p:txBody>
      </p:sp>
      <p:sp>
        <p:nvSpPr>
          <p:cNvPr id="6" name="Rounded Rectangle 5"/>
          <p:cNvSpPr/>
          <p:nvPr/>
        </p:nvSpPr>
        <p:spPr>
          <a:xfrm>
            <a:off x="4271657" y="4127861"/>
            <a:ext cx="1985554" cy="992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“volleyball”</a:t>
            </a:r>
            <a:endParaRPr lang="en-US" dirty="0"/>
          </a:p>
        </p:txBody>
      </p:sp>
      <p:cxnSp>
        <p:nvCxnSpPr>
          <p:cNvPr id="7" name="Straight Arrow Connector 6"/>
          <p:cNvCxnSpPr/>
          <p:nvPr/>
        </p:nvCxnSpPr>
        <p:spPr>
          <a:xfrm>
            <a:off x="2704011" y="4624250"/>
            <a:ext cx="129322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782851"/>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dimensions</a:t>
            </a:r>
            <a:endParaRPr lang="en-US" dirty="0"/>
          </a:p>
        </p:txBody>
      </p:sp>
      <p:sp>
        <p:nvSpPr>
          <p:cNvPr id="3" name="Content Placeholder 2"/>
          <p:cNvSpPr>
            <a:spLocks noGrp="1"/>
          </p:cNvSpPr>
          <p:nvPr>
            <p:ph idx="1"/>
          </p:nvPr>
        </p:nvSpPr>
        <p:spPr>
          <a:xfrm>
            <a:off x="810000" y="839589"/>
            <a:ext cx="10515600" cy="4351338"/>
          </a:xfrm>
        </p:spPr>
        <p:txBody>
          <a:bodyPr>
            <a:normAutofit/>
          </a:bodyPr>
          <a:lstStyle/>
          <a:p>
            <a:pPr marL="0" indent="0">
              <a:buNone/>
            </a:pPr>
            <a:r>
              <a:rPr lang="en-US" sz="2000" dirty="0" smtClean="0"/>
              <a:t>An average volleyball court is 18 meters long and 9 meters wide, and it is divided into two 9m× 9m halves by a meter wide net placed so that the top of it is 2.43 meters above the middle of the court for men’s competition, and 2.24 meters for women’s competitions.</a:t>
            </a:r>
          </a:p>
          <a:p>
            <a:pPr marL="0" indent="0">
              <a:buNone/>
            </a:pPr>
            <a:r>
              <a:rPr lang="en-US" sz="2000" dirty="0" smtClean="0"/>
              <a:t>The size of the net and court may vary according to the age of the players. </a:t>
            </a:r>
          </a:p>
        </p:txBody>
      </p:sp>
      <p:pic>
        <p:nvPicPr>
          <p:cNvPr id="4" name="Picture 3"/>
          <p:cNvPicPr>
            <a:picLocks noChangeAspect="1"/>
          </p:cNvPicPr>
          <p:nvPr/>
        </p:nvPicPr>
        <p:blipFill rotWithShape="1">
          <a:blip r:embed="rId3"/>
          <a:srcRect l="31939" t="23890" r="25554" b="24296"/>
          <a:stretch/>
        </p:blipFill>
        <p:spPr>
          <a:xfrm>
            <a:off x="7248834" y="3879670"/>
            <a:ext cx="4321084" cy="2961382"/>
          </a:xfrm>
          <a:prstGeom prst="roundRect">
            <a:avLst/>
          </a:prstGeom>
        </p:spPr>
      </p:pic>
      <p:pic>
        <p:nvPicPr>
          <p:cNvPr id="2050" name="Picture 2" descr="Volleyball Court Construction | VolleyballUSA.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136" y="3835307"/>
            <a:ext cx="4174647" cy="300574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986801"/>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players on each team?</a:t>
            </a:r>
            <a:endParaRPr lang="en-US" dirty="0"/>
          </a:p>
        </p:txBody>
      </p:sp>
      <p:sp>
        <p:nvSpPr>
          <p:cNvPr id="3" name="Content Placeholder 2"/>
          <p:cNvSpPr>
            <a:spLocks noGrp="1"/>
          </p:cNvSpPr>
          <p:nvPr>
            <p:ph idx="1"/>
          </p:nvPr>
        </p:nvSpPr>
        <p:spPr>
          <a:xfrm>
            <a:off x="810000" y="1529955"/>
            <a:ext cx="10554574" cy="3636511"/>
          </a:xfrm>
        </p:spPr>
        <p:txBody>
          <a:bodyPr>
            <a:normAutofit/>
          </a:bodyPr>
          <a:lstStyle/>
          <a:p>
            <a:pPr marL="0" indent="0">
              <a:buNone/>
            </a:pPr>
            <a:r>
              <a:rPr lang="en-US" sz="2000" dirty="0" smtClean="0"/>
              <a:t>In traditional volleyball, though the numbers may vary in other types of volleyball, there are 6 players on court and there can be 6 substitute players on the bench.</a:t>
            </a:r>
          </a:p>
          <a:p>
            <a:pPr marL="0" indent="0">
              <a:buNone/>
            </a:pPr>
            <a:endParaRPr lang="en-US" sz="2000" dirty="0"/>
          </a:p>
          <a:p>
            <a:pPr marL="0" indent="0">
              <a:buNone/>
            </a:pPr>
            <a:r>
              <a:rPr lang="en-US" sz="2000" dirty="0" smtClean="0"/>
              <a:t>The players on court are arranged in 2 rows of 3. out of those players there are the captain of the team and the libero.</a:t>
            </a: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815" y="3981984"/>
            <a:ext cx="4937759" cy="2776478"/>
          </a:xfrm>
          <a:prstGeom prst="round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00" y="4206241"/>
            <a:ext cx="4895556" cy="2651760"/>
          </a:xfrm>
          <a:prstGeom prst="roundRect">
            <a:avLst/>
          </a:prstGeom>
        </p:spPr>
      </p:pic>
    </p:spTree>
    <p:extLst>
      <p:ext uri="{BB962C8B-B14F-4D97-AF65-F5344CB8AC3E}">
        <p14:creationId xmlns:p14="http://schemas.microsoft.com/office/powerpoint/2010/main" val="2750625507"/>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576" y="614140"/>
            <a:ext cx="10571998" cy="970450"/>
          </a:xfrm>
        </p:spPr>
        <p:txBody>
          <a:bodyPr/>
          <a:lstStyle/>
          <a:p>
            <a:r>
              <a:rPr lang="en-US" dirty="0" smtClean="0"/>
              <a:t>Who is the libero?</a:t>
            </a:r>
            <a:endParaRPr lang="en-US" dirty="0"/>
          </a:p>
        </p:txBody>
      </p:sp>
      <p:sp>
        <p:nvSpPr>
          <p:cNvPr id="3" name="Content Placeholder 2"/>
          <p:cNvSpPr>
            <a:spLocks noGrp="1"/>
          </p:cNvSpPr>
          <p:nvPr>
            <p:ph idx="1"/>
          </p:nvPr>
        </p:nvSpPr>
        <p:spPr>
          <a:xfrm>
            <a:off x="792576" y="971601"/>
            <a:ext cx="10554574" cy="3636511"/>
          </a:xfrm>
        </p:spPr>
        <p:txBody>
          <a:bodyPr/>
          <a:lstStyle/>
          <a:p>
            <a:pPr marL="0" indent="0">
              <a:buNone/>
            </a:pPr>
            <a:r>
              <a:rPr lang="en-US" dirty="0" smtClean="0"/>
              <a:t>The libero is one player on each team that acts as a defense specialist. The libero wears a different color from the rest of the team but they cannot serve or rotate to the front row.</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1238" y="3188600"/>
            <a:ext cx="6139653" cy="3452297"/>
          </a:xfrm>
          <a:prstGeom prst="roundRect">
            <a:avLst/>
          </a:prstGeom>
        </p:spPr>
      </p:pic>
      <p:sp>
        <p:nvSpPr>
          <p:cNvPr id="5" name="Flowchart: Connector 4"/>
          <p:cNvSpPr/>
          <p:nvPr/>
        </p:nvSpPr>
        <p:spPr>
          <a:xfrm>
            <a:off x="10759321" y="4608112"/>
            <a:ext cx="1175658" cy="1740437"/>
          </a:xfrm>
          <a:prstGeom prst="flowChartConnector">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olleyball Libero Facts Defensive Rules Responsibilities and History |  Coaching volleyball, Volleyball training, Volley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39" y="3188528"/>
            <a:ext cx="5328532" cy="355409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64833"/>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basic rules of volleyball?</a:t>
            </a:r>
            <a:endParaRPr lang="en-US" dirty="0"/>
          </a:p>
        </p:txBody>
      </p:sp>
      <p:sp>
        <p:nvSpPr>
          <p:cNvPr id="3" name="Content Placeholder 2"/>
          <p:cNvSpPr>
            <a:spLocks noGrp="1"/>
          </p:cNvSpPr>
          <p:nvPr>
            <p:ph idx="1"/>
          </p:nvPr>
        </p:nvSpPr>
        <p:spPr>
          <a:xfrm>
            <a:off x="810000" y="801784"/>
            <a:ext cx="10515600" cy="5032375"/>
          </a:xfrm>
        </p:spPr>
        <p:txBody>
          <a:bodyPr>
            <a:normAutofit/>
          </a:bodyPr>
          <a:lstStyle/>
          <a:p>
            <a:pPr marL="0" indent="0">
              <a:buNone/>
            </a:pPr>
            <a:r>
              <a:rPr lang="en-US" sz="2000" dirty="0" smtClean="0"/>
              <a:t>1-The players can only hit the ball thrice per side.</a:t>
            </a:r>
          </a:p>
          <a:p>
            <a:pPr marL="0" indent="0">
              <a:buNone/>
            </a:pPr>
            <a:r>
              <a:rPr lang="en-US" sz="2000" dirty="0" smtClean="0"/>
              <a:t>2-every hit must be made by a different player.</a:t>
            </a:r>
          </a:p>
          <a:p>
            <a:pPr marL="0" indent="0">
              <a:buNone/>
            </a:pPr>
            <a:r>
              <a:rPr lang="en-US" sz="2000" dirty="0"/>
              <a:t>3</a:t>
            </a:r>
            <a:r>
              <a:rPr lang="en-US" sz="2000" dirty="0" smtClean="0"/>
              <a:t>-it is allowed for the ball to touch any part of the players body.</a:t>
            </a:r>
          </a:p>
          <a:p>
            <a:pPr marL="0" indent="0">
              <a:buNone/>
            </a:pPr>
            <a:r>
              <a:rPr lang="en-US" sz="2000" dirty="0"/>
              <a:t>4</a:t>
            </a:r>
            <a:r>
              <a:rPr lang="en-US" sz="2000" dirty="0" smtClean="0"/>
              <a:t>-it is not allowed for a player to catch, hold or throw the ball.</a:t>
            </a:r>
          </a:p>
        </p:txBody>
      </p:sp>
      <p:pic>
        <p:nvPicPr>
          <p:cNvPr id="4098" name="Picture 2" descr="Club volleyball teammates scatter, raise caliber of Minnesota high school  g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9791" y="4180114"/>
            <a:ext cx="3656208" cy="2677886"/>
          </a:xfrm>
          <a:prstGeom prst="roundRect">
            <a:avLst/>
          </a:prstGeom>
          <a:noFill/>
          <a:extLst>
            <a:ext uri="{909E8E84-426E-40DD-AFC4-6F175D3DCCD1}">
              <a14:hiddenFill xmlns:a14="http://schemas.microsoft.com/office/drawing/2010/main">
                <a:solidFill>
                  <a:srgbClr val="FFFFFF"/>
                </a:solidFill>
              </a14:hiddenFill>
            </a:ext>
          </a:extLst>
        </p:spPr>
      </p:pic>
      <p:pic>
        <p:nvPicPr>
          <p:cNvPr id="1026" name="Picture 2" descr="Volleyball Court Measurement: Net Height, Dimensions &amp; Ar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5789" y="4180115"/>
            <a:ext cx="4024143" cy="267788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55175"/>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397</TotalTime>
  <Words>693</Words>
  <Application>Microsoft Office PowerPoint</Application>
  <PresentationFormat>Widescreen</PresentationFormat>
  <Paragraphs>101</Paragraphs>
  <Slides>25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Century Gothic</vt:lpstr>
      <vt:lpstr>Wingdings 2</vt:lpstr>
      <vt:lpstr>Quotable</vt:lpstr>
      <vt:lpstr>volleyball</vt:lpstr>
      <vt:lpstr>Objectives:</vt:lpstr>
      <vt:lpstr>What is volleyball?</vt:lpstr>
      <vt:lpstr>Who invented volleyball?</vt:lpstr>
      <vt:lpstr>Where did the name come from?</vt:lpstr>
      <vt:lpstr>Court dimensions</vt:lpstr>
      <vt:lpstr>How many players on each team?</vt:lpstr>
      <vt:lpstr>Who is the libero?</vt:lpstr>
      <vt:lpstr>What are some basic rules of volleyball?</vt:lpstr>
      <vt:lpstr>What are some basic rules of volleyball?</vt:lpstr>
      <vt:lpstr>Check your understanding:</vt:lpstr>
      <vt:lpstr>That’s correct!</vt:lpstr>
      <vt:lpstr>Check your understanding:</vt:lpstr>
      <vt:lpstr>That’s correct!</vt:lpstr>
      <vt:lpstr>Check your understanding:</vt:lpstr>
      <vt:lpstr>That’s correct!</vt:lpstr>
      <vt:lpstr>Check your understanding:</vt:lpstr>
      <vt:lpstr>That’s correct!</vt:lpstr>
      <vt:lpstr>Check your understanding:</vt:lpstr>
      <vt:lpstr>That’s correct!</vt:lpstr>
      <vt:lpstr>Check you understanding:</vt:lpstr>
      <vt:lpstr>That’s correct!</vt:lpstr>
      <vt:lpstr>Oops, that’s wrong…</vt:lpstr>
      <vt:lpstr>resources</vt:lpstr>
      <vt:lpstr>Thanks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volleyball</dc:title>
  <dc:creator>Sulieman</dc:creator>
  <cp:lastModifiedBy>Sulieman</cp:lastModifiedBy>
  <cp:revision>35</cp:revision>
  <dcterms:created xsi:type="dcterms:W3CDTF">2023-03-08T15:33:39Z</dcterms:created>
  <dcterms:modified xsi:type="dcterms:W3CDTF">2023-03-09T15:34:40Z</dcterms:modified>
</cp:coreProperties>
</file>