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7" r:id="rId11"/>
    <p:sldId id="265"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8" d="100"/>
          <a:sy n="108" d="100"/>
        </p:scale>
        <p:origin x="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A2FED-F2BF-1F07-7760-F4C313591B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9AC3D9-F1F6-882B-7DCE-3819BB94B7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62695C-C1B0-E374-0AFE-4CBBE471A1D2}"/>
              </a:ext>
            </a:extLst>
          </p:cNvPr>
          <p:cNvSpPr>
            <a:spLocks noGrp="1"/>
          </p:cNvSpPr>
          <p:nvPr>
            <p:ph type="dt" sz="half" idx="10"/>
          </p:nvPr>
        </p:nvSpPr>
        <p:spPr/>
        <p:txBody>
          <a:bodyPr/>
          <a:lstStyle/>
          <a:p>
            <a:fld id="{EDC668D1-A957-41CE-BC10-30D4C7012371}" type="datetimeFigureOut">
              <a:rPr lang="en-US" smtClean="0"/>
              <a:t>3/9/2023</a:t>
            </a:fld>
            <a:endParaRPr lang="en-US"/>
          </a:p>
        </p:txBody>
      </p:sp>
      <p:sp>
        <p:nvSpPr>
          <p:cNvPr id="5" name="Footer Placeholder 4">
            <a:extLst>
              <a:ext uri="{FF2B5EF4-FFF2-40B4-BE49-F238E27FC236}">
                <a16:creationId xmlns:a16="http://schemas.microsoft.com/office/drawing/2014/main" id="{D5550C52-3030-687B-E638-AFFE70CD74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2E2DA0-60CE-26C3-A66A-A6424AE46D12}"/>
              </a:ext>
            </a:extLst>
          </p:cNvPr>
          <p:cNvSpPr>
            <a:spLocks noGrp="1"/>
          </p:cNvSpPr>
          <p:nvPr>
            <p:ph type="sldNum" sz="quarter" idx="12"/>
          </p:nvPr>
        </p:nvSpPr>
        <p:spPr/>
        <p:txBody>
          <a:bodyPr/>
          <a:lstStyle/>
          <a:p>
            <a:fld id="{2B456587-7D3F-467D-A82C-B3CCDB48FFE5}" type="slidenum">
              <a:rPr lang="en-US" smtClean="0"/>
              <a:t>‹#›</a:t>
            </a:fld>
            <a:endParaRPr lang="en-US"/>
          </a:p>
        </p:txBody>
      </p:sp>
    </p:spTree>
    <p:extLst>
      <p:ext uri="{BB962C8B-B14F-4D97-AF65-F5344CB8AC3E}">
        <p14:creationId xmlns:p14="http://schemas.microsoft.com/office/powerpoint/2010/main" val="1921064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BB966-ECAB-E5A0-0958-B8DD6BBB9A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3A700D-76F3-5F9B-5D06-E0B1C601D1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C734E-D762-E51E-7D6D-7DBEBB544CBD}"/>
              </a:ext>
            </a:extLst>
          </p:cNvPr>
          <p:cNvSpPr>
            <a:spLocks noGrp="1"/>
          </p:cNvSpPr>
          <p:nvPr>
            <p:ph type="dt" sz="half" idx="10"/>
          </p:nvPr>
        </p:nvSpPr>
        <p:spPr/>
        <p:txBody>
          <a:bodyPr/>
          <a:lstStyle/>
          <a:p>
            <a:fld id="{EDC668D1-A957-41CE-BC10-30D4C7012371}" type="datetimeFigureOut">
              <a:rPr lang="en-US" smtClean="0"/>
              <a:t>3/9/2023</a:t>
            </a:fld>
            <a:endParaRPr lang="en-US"/>
          </a:p>
        </p:txBody>
      </p:sp>
      <p:sp>
        <p:nvSpPr>
          <p:cNvPr id="5" name="Footer Placeholder 4">
            <a:extLst>
              <a:ext uri="{FF2B5EF4-FFF2-40B4-BE49-F238E27FC236}">
                <a16:creationId xmlns:a16="http://schemas.microsoft.com/office/drawing/2014/main" id="{81ACE1D2-B047-F77F-2199-1E209FBDE5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D3B6A-3BDD-647F-7B81-6FA189536AEC}"/>
              </a:ext>
            </a:extLst>
          </p:cNvPr>
          <p:cNvSpPr>
            <a:spLocks noGrp="1"/>
          </p:cNvSpPr>
          <p:nvPr>
            <p:ph type="sldNum" sz="quarter" idx="12"/>
          </p:nvPr>
        </p:nvSpPr>
        <p:spPr/>
        <p:txBody>
          <a:bodyPr/>
          <a:lstStyle/>
          <a:p>
            <a:fld id="{2B456587-7D3F-467D-A82C-B3CCDB48FFE5}" type="slidenum">
              <a:rPr lang="en-US" smtClean="0"/>
              <a:t>‹#›</a:t>
            </a:fld>
            <a:endParaRPr lang="en-US"/>
          </a:p>
        </p:txBody>
      </p:sp>
    </p:spTree>
    <p:extLst>
      <p:ext uri="{BB962C8B-B14F-4D97-AF65-F5344CB8AC3E}">
        <p14:creationId xmlns:p14="http://schemas.microsoft.com/office/powerpoint/2010/main" val="784362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41C049-6A33-DFCE-D8A2-55DC7C8FA6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262DD4-18FE-A337-7220-43F54F8E04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848F75-2065-AF7A-184A-D1D96F41874F}"/>
              </a:ext>
            </a:extLst>
          </p:cNvPr>
          <p:cNvSpPr>
            <a:spLocks noGrp="1"/>
          </p:cNvSpPr>
          <p:nvPr>
            <p:ph type="dt" sz="half" idx="10"/>
          </p:nvPr>
        </p:nvSpPr>
        <p:spPr/>
        <p:txBody>
          <a:bodyPr/>
          <a:lstStyle/>
          <a:p>
            <a:fld id="{EDC668D1-A957-41CE-BC10-30D4C7012371}" type="datetimeFigureOut">
              <a:rPr lang="en-US" smtClean="0"/>
              <a:t>3/9/2023</a:t>
            </a:fld>
            <a:endParaRPr lang="en-US"/>
          </a:p>
        </p:txBody>
      </p:sp>
      <p:sp>
        <p:nvSpPr>
          <p:cNvPr id="5" name="Footer Placeholder 4">
            <a:extLst>
              <a:ext uri="{FF2B5EF4-FFF2-40B4-BE49-F238E27FC236}">
                <a16:creationId xmlns:a16="http://schemas.microsoft.com/office/drawing/2014/main" id="{82411164-4361-9EA1-EBE6-0936FB935D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F12013-D0FA-404F-35AC-011076DC0BE6}"/>
              </a:ext>
            </a:extLst>
          </p:cNvPr>
          <p:cNvSpPr>
            <a:spLocks noGrp="1"/>
          </p:cNvSpPr>
          <p:nvPr>
            <p:ph type="sldNum" sz="quarter" idx="12"/>
          </p:nvPr>
        </p:nvSpPr>
        <p:spPr/>
        <p:txBody>
          <a:bodyPr/>
          <a:lstStyle/>
          <a:p>
            <a:fld id="{2B456587-7D3F-467D-A82C-B3CCDB48FFE5}" type="slidenum">
              <a:rPr lang="en-US" smtClean="0"/>
              <a:t>‹#›</a:t>
            </a:fld>
            <a:endParaRPr lang="en-US"/>
          </a:p>
        </p:txBody>
      </p:sp>
    </p:spTree>
    <p:extLst>
      <p:ext uri="{BB962C8B-B14F-4D97-AF65-F5344CB8AC3E}">
        <p14:creationId xmlns:p14="http://schemas.microsoft.com/office/powerpoint/2010/main" val="301439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98EE3-60D3-8BD0-AFBA-DFE1A71B83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10CA83-3689-5E4D-EA7E-7D27700DC8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9E0D5C-3FBD-2F3D-7631-F57A87205BED}"/>
              </a:ext>
            </a:extLst>
          </p:cNvPr>
          <p:cNvSpPr>
            <a:spLocks noGrp="1"/>
          </p:cNvSpPr>
          <p:nvPr>
            <p:ph type="dt" sz="half" idx="10"/>
          </p:nvPr>
        </p:nvSpPr>
        <p:spPr/>
        <p:txBody>
          <a:bodyPr/>
          <a:lstStyle/>
          <a:p>
            <a:fld id="{EDC668D1-A957-41CE-BC10-30D4C7012371}" type="datetimeFigureOut">
              <a:rPr lang="en-US" smtClean="0"/>
              <a:t>3/9/2023</a:t>
            </a:fld>
            <a:endParaRPr lang="en-US"/>
          </a:p>
        </p:txBody>
      </p:sp>
      <p:sp>
        <p:nvSpPr>
          <p:cNvPr id="5" name="Footer Placeholder 4">
            <a:extLst>
              <a:ext uri="{FF2B5EF4-FFF2-40B4-BE49-F238E27FC236}">
                <a16:creationId xmlns:a16="http://schemas.microsoft.com/office/drawing/2014/main" id="{59B09E32-B601-2223-3ACB-6192F82C07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9BD65-D1D9-9BF0-8BC3-0C48C969837C}"/>
              </a:ext>
            </a:extLst>
          </p:cNvPr>
          <p:cNvSpPr>
            <a:spLocks noGrp="1"/>
          </p:cNvSpPr>
          <p:nvPr>
            <p:ph type="sldNum" sz="quarter" idx="12"/>
          </p:nvPr>
        </p:nvSpPr>
        <p:spPr/>
        <p:txBody>
          <a:bodyPr/>
          <a:lstStyle/>
          <a:p>
            <a:fld id="{2B456587-7D3F-467D-A82C-B3CCDB48FFE5}" type="slidenum">
              <a:rPr lang="en-US" smtClean="0"/>
              <a:t>‹#›</a:t>
            </a:fld>
            <a:endParaRPr lang="en-US"/>
          </a:p>
        </p:txBody>
      </p:sp>
    </p:spTree>
    <p:extLst>
      <p:ext uri="{BB962C8B-B14F-4D97-AF65-F5344CB8AC3E}">
        <p14:creationId xmlns:p14="http://schemas.microsoft.com/office/powerpoint/2010/main" val="2542456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8084E-46E1-1DCB-1BD8-3C376538B7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5C9189-1A0A-CF1D-FDFB-B7A74381E1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16D947-6808-532C-37A1-253780422F32}"/>
              </a:ext>
            </a:extLst>
          </p:cNvPr>
          <p:cNvSpPr>
            <a:spLocks noGrp="1"/>
          </p:cNvSpPr>
          <p:nvPr>
            <p:ph type="dt" sz="half" idx="10"/>
          </p:nvPr>
        </p:nvSpPr>
        <p:spPr/>
        <p:txBody>
          <a:bodyPr/>
          <a:lstStyle/>
          <a:p>
            <a:fld id="{EDC668D1-A957-41CE-BC10-30D4C7012371}" type="datetimeFigureOut">
              <a:rPr lang="en-US" smtClean="0"/>
              <a:t>3/9/2023</a:t>
            </a:fld>
            <a:endParaRPr lang="en-US"/>
          </a:p>
        </p:txBody>
      </p:sp>
      <p:sp>
        <p:nvSpPr>
          <p:cNvPr id="5" name="Footer Placeholder 4">
            <a:extLst>
              <a:ext uri="{FF2B5EF4-FFF2-40B4-BE49-F238E27FC236}">
                <a16:creationId xmlns:a16="http://schemas.microsoft.com/office/drawing/2014/main" id="{CC4FB0B7-6C5C-F1AF-95B2-CFF9C9738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2A0849-5C1B-BD15-9B19-D581215492CB}"/>
              </a:ext>
            </a:extLst>
          </p:cNvPr>
          <p:cNvSpPr>
            <a:spLocks noGrp="1"/>
          </p:cNvSpPr>
          <p:nvPr>
            <p:ph type="sldNum" sz="quarter" idx="12"/>
          </p:nvPr>
        </p:nvSpPr>
        <p:spPr/>
        <p:txBody>
          <a:bodyPr/>
          <a:lstStyle/>
          <a:p>
            <a:fld id="{2B456587-7D3F-467D-A82C-B3CCDB48FFE5}" type="slidenum">
              <a:rPr lang="en-US" smtClean="0"/>
              <a:t>‹#›</a:t>
            </a:fld>
            <a:endParaRPr lang="en-US"/>
          </a:p>
        </p:txBody>
      </p:sp>
    </p:spTree>
    <p:extLst>
      <p:ext uri="{BB962C8B-B14F-4D97-AF65-F5344CB8AC3E}">
        <p14:creationId xmlns:p14="http://schemas.microsoft.com/office/powerpoint/2010/main" val="3171498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358C-A99E-B7AC-FE92-5F259F549B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AF313A-401D-8879-E680-903C05A2F3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15B5B2-48A3-EF5A-F6FD-2120BFF043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3EF842-2C37-D65D-6CC8-0EE629606619}"/>
              </a:ext>
            </a:extLst>
          </p:cNvPr>
          <p:cNvSpPr>
            <a:spLocks noGrp="1"/>
          </p:cNvSpPr>
          <p:nvPr>
            <p:ph type="dt" sz="half" idx="10"/>
          </p:nvPr>
        </p:nvSpPr>
        <p:spPr/>
        <p:txBody>
          <a:bodyPr/>
          <a:lstStyle/>
          <a:p>
            <a:fld id="{EDC668D1-A957-41CE-BC10-30D4C7012371}" type="datetimeFigureOut">
              <a:rPr lang="en-US" smtClean="0"/>
              <a:t>3/9/2023</a:t>
            </a:fld>
            <a:endParaRPr lang="en-US"/>
          </a:p>
        </p:txBody>
      </p:sp>
      <p:sp>
        <p:nvSpPr>
          <p:cNvPr id="6" name="Footer Placeholder 5">
            <a:extLst>
              <a:ext uri="{FF2B5EF4-FFF2-40B4-BE49-F238E27FC236}">
                <a16:creationId xmlns:a16="http://schemas.microsoft.com/office/drawing/2014/main" id="{8E3F6855-65EC-1A52-4EF1-C1FEB95C43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A27789-4DAC-B28F-3FF4-A9DEC0FFE40B}"/>
              </a:ext>
            </a:extLst>
          </p:cNvPr>
          <p:cNvSpPr>
            <a:spLocks noGrp="1"/>
          </p:cNvSpPr>
          <p:nvPr>
            <p:ph type="sldNum" sz="quarter" idx="12"/>
          </p:nvPr>
        </p:nvSpPr>
        <p:spPr/>
        <p:txBody>
          <a:bodyPr/>
          <a:lstStyle/>
          <a:p>
            <a:fld id="{2B456587-7D3F-467D-A82C-B3CCDB48FFE5}" type="slidenum">
              <a:rPr lang="en-US" smtClean="0"/>
              <a:t>‹#›</a:t>
            </a:fld>
            <a:endParaRPr lang="en-US"/>
          </a:p>
        </p:txBody>
      </p:sp>
    </p:spTree>
    <p:extLst>
      <p:ext uri="{BB962C8B-B14F-4D97-AF65-F5344CB8AC3E}">
        <p14:creationId xmlns:p14="http://schemas.microsoft.com/office/powerpoint/2010/main" val="3020389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F4892-0B06-A170-9BC7-E0AC85B985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ECED58-DDE3-D661-44AE-C8482C8845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49245B-AD47-AC3A-9275-35D1A58A08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96B51F-9C3E-FDE2-2766-1B4BDFFBDD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CE6110-09C3-D695-A9B8-08CEC2F85B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D5A971-4635-2565-FB9A-A2629A30C32B}"/>
              </a:ext>
            </a:extLst>
          </p:cNvPr>
          <p:cNvSpPr>
            <a:spLocks noGrp="1"/>
          </p:cNvSpPr>
          <p:nvPr>
            <p:ph type="dt" sz="half" idx="10"/>
          </p:nvPr>
        </p:nvSpPr>
        <p:spPr/>
        <p:txBody>
          <a:bodyPr/>
          <a:lstStyle/>
          <a:p>
            <a:fld id="{EDC668D1-A957-41CE-BC10-30D4C7012371}" type="datetimeFigureOut">
              <a:rPr lang="en-US" smtClean="0"/>
              <a:t>3/9/2023</a:t>
            </a:fld>
            <a:endParaRPr lang="en-US"/>
          </a:p>
        </p:txBody>
      </p:sp>
      <p:sp>
        <p:nvSpPr>
          <p:cNvPr id="8" name="Footer Placeholder 7">
            <a:extLst>
              <a:ext uri="{FF2B5EF4-FFF2-40B4-BE49-F238E27FC236}">
                <a16:creationId xmlns:a16="http://schemas.microsoft.com/office/drawing/2014/main" id="{F9C57C10-13BB-3254-9B24-C15F6F46EF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66F263-F602-3735-A211-56570F925838}"/>
              </a:ext>
            </a:extLst>
          </p:cNvPr>
          <p:cNvSpPr>
            <a:spLocks noGrp="1"/>
          </p:cNvSpPr>
          <p:nvPr>
            <p:ph type="sldNum" sz="quarter" idx="12"/>
          </p:nvPr>
        </p:nvSpPr>
        <p:spPr/>
        <p:txBody>
          <a:bodyPr/>
          <a:lstStyle/>
          <a:p>
            <a:fld id="{2B456587-7D3F-467D-A82C-B3CCDB48FFE5}" type="slidenum">
              <a:rPr lang="en-US" smtClean="0"/>
              <a:t>‹#›</a:t>
            </a:fld>
            <a:endParaRPr lang="en-US"/>
          </a:p>
        </p:txBody>
      </p:sp>
    </p:spTree>
    <p:extLst>
      <p:ext uri="{BB962C8B-B14F-4D97-AF65-F5344CB8AC3E}">
        <p14:creationId xmlns:p14="http://schemas.microsoft.com/office/powerpoint/2010/main" val="1104928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4D837-94EC-9E97-93C6-55F7395970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AE794C-B7B0-A014-330F-AF314AD297AD}"/>
              </a:ext>
            </a:extLst>
          </p:cNvPr>
          <p:cNvSpPr>
            <a:spLocks noGrp="1"/>
          </p:cNvSpPr>
          <p:nvPr>
            <p:ph type="dt" sz="half" idx="10"/>
          </p:nvPr>
        </p:nvSpPr>
        <p:spPr/>
        <p:txBody>
          <a:bodyPr/>
          <a:lstStyle/>
          <a:p>
            <a:fld id="{EDC668D1-A957-41CE-BC10-30D4C7012371}" type="datetimeFigureOut">
              <a:rPr lang="en-US" smtClean="0"/>
              <a:t>3/9/2023</a:t>
            </a:fld>
            <a:endParaRPr lang="en-US"/>
          </a:p>
        </p:txBody>
      </p:sp>
      <p:sp>
        <p:nvSpPr>
          <p:cNvPr id="4" name="Footer Placeholder 3">
            <a:extLst>
              <a:ext uri="{FF2B5EF4-FFF2-40B4-BE49-F238E27FC236}">
                <a16:creationId xmlns:a16="http://schemas.microsoft.com/office/drawing/2014/main" id="{05D98EB8-E6D7-5C5B-9824-DCF1BF10D2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D5C008-26CB-0628-3F48-85DEB70642E1}"/>
              </a:ext>
            </a:extLst>
          </p:cNvPr>
          <p:cNvSpPr>
            <a:spLocks noGrp="1"/>
          </p:cNvSpPr>
          <p:nvPr>
            <p:ph type="sldNum" sz="quarter" idx="12"/>
          </p:nvPr>
        </p:nvSpPr>
        <p:spPr/>
        <p:txBody>
          <a:bodyPr/>
          <a:lstStyle/>
          <a:p>
            <a:fld id="{2B456587-7D3F-467D-A82C-B3CCDB48FFE5}" type="slidenum">
              <a:rPr lang="en-US" smtClean="0"/>
              <a:t>‹#›</a:t>
            </a:fld>
            <a:endParaRPr lang="en-US"/>
          </a:p>
        </p:txBody>
      </p:sp>
    </p:spTree>
    <p:extLst>
      <p:ext uri="{BB962C8B-B14F-4D97-AF65-F5344CB8AC3E}">
        <p14:creationId xmlns:p14="http://schemas.microsoft.com/office/powerpoint/2010/main" val="827099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CBE015-6861-18F5-C08B-91A87D65BD94}"/>
              </a:ext>
            </a:extLst>
          </p:cNvPr>
          <p:cNvSpPr>
            <a:spLocks noGrp="1"/>
          </p:cNvSpPr>
          <p:nvPr>
            <p:ph type="dt" sz="half" idx="10"/>
          </p:nvPr>
        </p:nvSpPr>
        <p:spPr/>
        <p:txBody>
          <a:bodyPr/>
          <a:lstStyle/>
          <a:p>
            <a:fld id="{EDC668D1-A957-41CE-BC10-30D4C7012371}" type="datetimeFigureOut">
              <a:rPr lang="en-US" smtClean="0"/>
              <a:t>3/9/2023</a:t>
            </a:fld>
            <a:endParaRPr lang="en-US"/>
          </a:p>
        </p:txBody>
      </p:sp>
      <p:sp>
        <p:nvSpPr>
          <p:cNvPr id="3" name="Footer Placeholder 2">
            <a:extLst>
              <a:ext uri="{FF2B5EF4-FFF2-40B4-BE49-F238E27FC236}">
                <a16:creationId xmlns:a16="http://schemas.microsoft.com/office/drawing/2014/main" id="{815BD65A-76B1-0543-9B02-1DB6A62F25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FF7BCA-8536-5EC1-193C-AD8C4FAEFB89}"/>
              </a:ext>
            </a:extLst>
          </p:cNvPr>
          <p:cNvSpPr>
            <a:spLocks noGrp="1"/>
          </p:cNvSpPr>
          <p:nvPr>
            <p:ph type="sldNum" sz="quarter" idx="12"/>
          </p:nvPr>
        </p:nvSpPr>
        <p:spPr/>
        <p:txBody>
          <a:bodyPr/>
          <a:lstStyle/>
          <a:p>
            <a:fld id="{2B456587-7D3F-467D-A82C-B3CCDB48FFE5}" type="slidenum">
              <a:rPr lang="en-US" smtClean="0"/>
              <a:t>‹#›</a:t>
            </a:fld>
            <a:endParaRPr lang="en-US"/>
          </a:p>
        </p:txBody>
      </p:sp>
    </p:spTree>
    <p:extLst>
      <p:ext uri="{BB962C8B-B14F-4D97-AF65-F5344CB8AC3E}">
        <p14:creationId xmlns:p14="http://schemas.microsoft.com/office/powerpoint/2010/main" val="3461310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ADA68-E532-9338-91F0-2C0B848CD6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809E38-6CB4-7346-34AE-6344465921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639B5E-B15C-53D8-C970-6F9DC872B6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05B7BE-A92A-EF61-D8AD-4A78A6C7F520}"/>
              </a:ext>
            </a:extLst>
          </p:cNvPr>
          <p:cNvSpPr>
            <a:spLocks noGrp="1"/>
          </p:cNvSpPr>
          <p:nvPr>
            <p:ph type="dt" sz="half" idx="10"/>
          </p:nvPr>
        </p:nvSpPr>
        <p:spPr/>
        <p:txBody>
          <a:bodyPr/>
          <a:lstStyle/>
          <a:p>
            <a:fld id="{EDC668D1-A957-41CE-BC10-30D4C7012371}" type="datetimeFigureOut">
              <a:rPr lang="en-US" smtClean="0"/>
              <a:t>3/9/2023</a:t>
            </a:fld>
            <a:endParaRPr lang="en-US"/>
          </a:p>
        </p:txBody>
      </p:sp>
      <p:sp>
        <p:nvSpPr>
          <p:cNvPr id="6" name="Footer Placeholder 5">
            <a:extLst>
              <a:ext uri="{FF2B5EF4-FFF2-40B4-BE49-F238E27FC236}">
                <a16:creationId xmlns:a16="http://schemas.microsoft.com/office/drawing/2014/main" id="{F57E0D4E-C964-247F-8C9E-46625E1220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073479-C9B9-4281-44CE-681BC8FFD578}"/>
              </a:ext>
            </a:extLst>
          </p:cNvPr>
          <p:cNvSpPr>
            <a:spLocks noGrp="1"/>
          </p:cNvSpPr>
          <p:nvPr>
            <p:ph type="sldNum" sz="quarter" idx="12"/>
          </p:nvPr>
        </p:nvSpPr>
        <p:spPr/>
        <p:txBody>
          <a:bodyPr/>
          <a:lstStyle/>
          <a:p>
            <a:fld id="{2B456587-7D3F-467D-A82C-B3CCDB48FFE5}" type="slidenum">
              <a:rPr lang="en-US" smtClean="0"/>
              <a:t>‹#›</a:t>
            </a:fld>
            <a:endParaRPr lang="en-US"/>
          </a:p>
        </p:txBody>
      </p:sp>
    </p:spTree>
    <p:extLst>
      <p:ext uri="{BB962C8B-B14F-4D97-AF65-F5344CB8AC3E}">
        <p14:creationId xmlns:p14="http://schemas.microsoft.com/office/powerpoint/2010/main" val="47208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52FDF-F357-179D-E201-E8043DA3DB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777191-D873-349B-2182-606BF5BFA7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806D6A-8B1D-D5C2-77F3-3AC6AA201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A99F22-FC9E-5431-D5E1-B2B45A33118B}"/>
              </a:ext>
            </a:extLst>
          </p:cNvPr>
          <p:cNvSpPr>
            <a:spLocks noGrp="1"/>
          </p:cNvSpPr>
          <p:nvPr>
            <p:ph type="dt" sz="half" idx="10"/>
          </p:nvPr>
        </p:nvSpPr>
        <p:spPr/>
        <p:txBody>
          <a:bodyPr/>
          <a:lstStyle/>
          <a:p>
            <a:fld id="{EDC668D1-A957-41CE-BC10-30D4C7012371}" type="datetimeFigureOut">
              <a:rPr lang="en-US" smtClean="0"/>
              <a:t>3/9/2023</a:t>
            </a:fld>
            <a:endParaRPr lang="en-US"/>
          </a:p>
        </p:txBody>
      </p:sp>
      <p:sp>
        <p:nvSpPr>
          <p:cNvPr id="6" name="Footer Placeholder 5">
            <a:extLst>
              <a:ext uri="{FF2B5EF4-FFF2-40B4-BE49-F238E27FC236}">
                <a16:creationId xmlns:a16="http://schemas.microsoft.com/office/drawing/2014/main" id="{F956FAFC-28C7-0510-3171-78DB65A8E5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AF4548-F2B2-5E2B-FA61-3CDC485166B2}"/>
              </a:ext>
            </a:extLst>
          </p:cNvPr>
          <p:cNvSpPr>
            <a:spLocks noGrp="1"/>
          </p:cNvSpPr>
          <p:nvPr>
            <p:ph type="sldNum" sz="quarter" idx="12"/>
          </p:nvPr>
        </p:nvSpPr>
        <p:spPr/>
        <p:txBody>
          <a:bodyPr/>
          <a:lstStyle/>
          <a:p>
            <a:fld id="{2B456587-7D3F-467D-A82C-B3CCDB48FFE5}" type="slidenum">
              <a:rPr lang="en-US" smtClean="0"/>
              <a:t>‹#›</a:t>
            </a:fld>
            <a:endParaRPr lang="en-US"/>
          </a:p>
        </p:txBody>
      </p:sp>
    </p:spTree>
    <p:extLst>
      <p:ext uri="{BB962C8B-B14F-4D97-AF65-F5344CB8AC3E}">
        <p14:creationId xmlns:p14="http://schemas.microsoft.com/office/powerpoint/2010/main" val="28764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D8EB4D-A5AE-A086-617B-5774D269DB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856ED5-99ED-9696-4D1E-2457C9863F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796D16-AC1F-7B14-A761-FEA91DE7BB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668D1-A957-41CE-BC10-30D4C7012371}" type="datetimeFigureOut">
              <a:rPr lang="en-US" smtClean="0"/>
              <a:t>3/9/2023</a:t>
            </a:fld>
            <a:endParaRPr lang="en-US"/>
          </a:p>
        </p:txBody>
      </p:sp>
      <p:sp>
        <p:nvSpPr>
          <p:cNvPr id="5" name="Footer Placeholder 4">
            <a:extLst>
              <a:ext uri="{FF2B5EF4-FFF2-40B4-BE49-F238E27FC236}">
                <a16:creationId xmlns:a16="http://schemas.microsoft.com/office/drawing/2014/main" id="{6ADAED15-6182-6B0D-9530-C700C53328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0CA7D8-C86B-E965-4C27-59A89E707B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56587-7D3F-467D-A82C-B3CCDB48FFE5}" type="slidenum">
              <a:rPr lang="en-US" smtClean="0"/>
              <a:t>‹#›</a:t>
            </a:fld>
            <a:endParaRPr lang="en-US"/>
          </a:p>
        </p:txBody>
      </p:sp>
    </p:spTree>
    <p:extLst>
      <p:ext uri="{BB962C8B-B14F-4D97-AF65-F5344CB8AC3E}">
        <p14:creationId xmlns:p14="http://schemas.microsoft.com/office/powerpoint/2010/main" val="1834517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132C72F-1CB4-9620-93E3-C8D961078317}"/>
              </a:ext>
            </a:extLst>
          </p:cNvPr>
          <p:cNvPicPr>
            <a:picLocks noChangeAspect="1"/>
          </p:cNvPicPr>
          <p:nvPr/>
        </p:nvPicPr>
        <p:blipFill rotWithShape="1">
          <a:blip r:embed="rId2"/>
          <a:srcRect t="26948"/>
          <a:stretch/>
        </p:blipFill>
        <p:spPr>
          <a:xfrm>
            <a:off x="30480"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A1FA33-D4BB-9DDA-1B76-2E105D3EF835}"/>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dirty="0">
                <a:solidFill>
                  <a:srgbClr val="FFFFFF"/>
                </a:solidFill>
              </a:rPr>
              <a:t>Gym accessibility at the National Orthodox School</a:t>
            </a:r>
          </a:p>
        </p:txBody>
      </p:sp>
      <p:sp>
        <p:nvSpPr>
          <p:cNvPr id="3" name="Subtitle 2">
            <a:extLst>
              <a:ext uri="{FF2B5EF4-FFF2-40B4-BE49-F238E27FC236}">
                <a16:creationId xmlns:a16="http://schemas.microsoft.com/office/drawing/2014/main" id="{5D951753-24D2-CC00-6DB0-A425EFA3AC48}"/>
              </a:ext>
            </a:extLst>
          </p:cNvPr>
          <p:cNvSpPr>
            <a:spLocks noGrp="1"/>
          </p:cNvSpPr>
          <p:nvPr>
            <p:ph type="subTitle" idx="1"/>
          </p:nvPr>
        </p:nvSpPr>
        <p:spPr>
          <a:xfrm>
            <a:off x="4040632" y="6107920"/>
            <a:ext cx="10058400" cy="1282707"/>
          </a:xfrm>
          <a:effectLst>
            <a:outerShdw blurRad="50800" dist="38100" dir="2700000" algn="tl" rotWithShape="0">
              <a:prstClr val="black">
                <a:alpha val="40000"/>
              </a:prstClr>
            </a:outerShdw>
          </a:effectLst>
        </p:spPr>
        <p:txBody>
          <a:bodyPr>
            <a:normAutofit/>
          </a:bodyPr>
          <a:lstStyle/>
          <a:p>
            <a:r>
              <a:rPr lang="en-US" sz="2800" dirty="0">
                <a:solidFill>
                  <a:schemeClr val="tx1">
                    <a:lumMod val="95000"/>
                    <a:lumOff val="5000"/>
                  </a:schemeClr>
                </a:solidFill>
              </a:rPr>
              <a:t>Made by Marwan kakish and Andre kakish</a:t>
            </a:r>
          </a:p>
        </p:txBody>
      </p:sp>
    </p:spTree>
    <p:extLst>
      <p:ext uri="{BB962C8B-B14F-4D97-AF65-F5344CB8AC3E}">
        <p14:creationId xmlns:p14="http://schemas.microsoft.com/office/powerpoint/2010/main" val="803901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E9EB-F76E-74C9-78D0-BEA9D5787B5E}"/>
              </a:ext>
            </a:extLst>
          </p:cNvPr>
          <p:cNvSpPr>
            <a:spLocks noGrp="1"/>
          </p:cNvSpPr>
          <p:nvPr>
            <p:ph type="title"/>
          </p:nvPr>
        </p:nvSpPr>
        <p:spPr>
          <a:xfrm>
            <a:off x="838200" y="1269507"/>
            <a:ext cx="10019190" cy="927208"/>
          </a:xfrm>
          <a:solidFill>
            <a:schemeClr val="accent2"/>
          </a:solidFill>
        </p:spPr>
        <p:txBody>
          <a:bodyPr>
            <a:normAutofit/>
          </a:bodyPr>
          <a:lstStyle/>
          <a:p>
            <a:r>
              <a:rPr lang="en-US" sz="2800" dirty="0"/>
              <a:t>The survey shows that almost half of students think that school does not give the right amount of attention to sport activities.</a:t>
            </a:r>
          </a:p>
        </p:txBody>
      </p:sp>
      <p:pic>
        <p:nvPicPr>
          <p:cNvPr id="6146" name="Picture 2" descr="Forms response chart. Question title: Does the NOS give too much, the right amount or too little attention to its sports programs? please explain your answer.. Number of responses: 29 responses.">
            <a:extLst>
              <a:ext uri="{FF2B5EF4-FFF2-40B4-BE49-F238E27FC236}">
                <a16:creationId xmlns:a16="http://schemas.microsoft.com/office/drawing/2014/main" id="{A159C3FE-0DB0-36C0-FFB8-3E635AA5F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63272"/>
            <a:ext cx="9221555" cy="3629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918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8889A-BB8C-F307-B88C-44CBF947F241}"/>
              </a:ext>
            </a:extLst>
          </p:cNvPr>
          <p:cNvSpPr>
            <a:spLocks noGrp="1"/>
          </p:cNvSpPr>
          <p:nvPr>
            <p:ph type="title"/>
          </p:nvPr>
        </p:nvSpPr>
        <p:spPr>
          <a:xfrm>
            <a:off x="713542" y="192364"/>
            <a:ext cx="10764915" cy="2740990"/>
          </a:xfrm>
          <a:solidFill>
            <a:schemeClr val="accent1">
              <a:lumMod val="75000"/>
            </a:schemeClr>
          </a:solidFill>
        </p:spPr>
        <p:txBody>
          <a:bodyPr>
            <a:noAutofit/>
          </a:bodyPr>
          <a:lstStyle/>
          <a:p>
            <a:pPr>
              <a:lnSpc>
                <a:spcPct val="150000"/>
              </a:lnSpc>
            </a:pPr>
            <a:r>
              <a:rPr lang="en-US" sz="2400" dirty="0">
                <a:solidFill>
                  <a:schemeClr val="bg1"/>
                </a:solidFill>
              </a:rPr>
              <a:t>Last but no least, we think that having a gym in our school would not only affect us positively by improving our memory and ability to focus. It will also reflect back on our school reputation positively, as a motivational and thoughtful school of what its students might desire. This will get more students to be interested to join NOS school.</a:t>
            </a:r>
          </a:p>
        </p:txBody>
      </p:sp>
      <p:pic>
        <p:nvPicPr>
          <p:cNvPr id="5122" name="Picture 2" descr="Forms response chart. Question title: Would having a gym in the NOS affect the reputation  of the school positively? justify your answer.. Number of responses: 29 responses.">
            <a:extLst>
              <a:ext uri="{FF2B5EF4-FFF2-40B4-BE49-F238E27FC236}">
                <a16:creationId xmlns:a16="http://schemas.microsoft.com/office/drawing/2014/main" id="{357E3395-0FF0-C5C7-AB38-D482D16143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7659" y="2933354"/>
            <a:ext cx="9490944" cy="3993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118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16B006-3813-670A-F22F-5CA5A2A98F91}"/>
              </a:ext>
            </a:extLst>
          </p:cNvPr>
          <p:cNvSpPr>
            <a:spLocks noGrp="1"/>
          </p:cNvSpPr>
          <p:nvPr>
            <p:ph idx="1"/>
          </p:nvPr>
        </p:nvSpPr>
        <p:spPr>
          <a:xfrm>
            <a:off x="660647" y="431831"/>
            <a:ext cx="10515600" cy="1317070"/>
          </a:xfrm>
        </p:spPr>
        <p:txBody>
          <a:bodyPr>
            <a:noAutofit/>
          </a:bodyPr>
          <a:lstStyle/>
          <a:p>
            <a:pPr>
              <a:lnSpc>
                <a:spcPct val="150000"/>
              </a:lnSpc>
            </a:pPr>
            <a:r>
              <a:rPr lang="en-US" sz="2400" dirty="0"/>
              <a:t>The estimated time to build the gym is about 12-18 weeks.</a:t>
            </a:r>
          </a:p>
          <a:p>
            <a:pPr>
              <a:lnSpc>
                <a:spcPct val="150000"/>
              </a:lnSpc>
            </a:pPr>
            <a:r>
              <a:rPr lang="en-US" sz="2400" dirty="0"/>
              <a:t>The estimated cost is 3000$ to make the room, and about 12,000$ to get equipment and tools for the gym.</a:t>
            </a:r>
          </a:p>
          <a:p>
            <a:pPr>
              <a:lnSpc>
                <a:spcPct val="150000"/>
              </a:lnSpc>
            </a:pPr>
            <a:r>
              <a:rPr lang="en-US" sz="2400" dirty="0"/>
              <a:t>Although this looks too much, but it is worth it!</a:t>
            </a:r>
          </a:p>
          <a:p>
            <a:pPr>
              <a:lnSpc>
                <a:spcPct val="150000"/>
              </a:lnSpc>
            </a:pPr>
            <a:r>
              <a:rPr lang="en-US" sz="2400" dirty="0"/>
              <a:t>We highly recommend building a gym in the National Orthodox School</a:t>
            </a:r>
          </a:p>
        </p:txBody>
      </p:sp>
      <p:pic>
        <p:nvPicPr>
          <p:cNvPr id="1026" name="Picture 2" descr="Peebles High School Gym - Gyms &amp; Leisure - Live Borders">
            <a:extLst>
              <a:ext uri="{FF2B5EF4-FFF2-40B4-BE49-F238E27FC236}">
                <a16:creationId xmlns:a16="http://schemas.microsoft.com/office/drawing/2014/main" id="{4DFBCEA0-AB42-4C9F-8566-CA95881BD2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306" y="3797631"/>
            <a:ext cx="7948474" cy="3060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83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DB520-F92E-DCB4-51D4-B8D22554A073}"/>
              </a:ext>
            </a:extLst>
          </p:cNvPr>
          <p:cNvSpPr>
            <a:spLocks noGrp="1"/>
          </p:cNvSpPr>
          <p:nvPr>
            <p:ph idx="1"/>
          </p:nvPr>
        </p:nvSpPr>
        <p:spPr>
          <a:xfrm>
            <a:off x="1870364" y="1432791"/>
            <a:ext cx="10515600" cy="4351338"/>
          </a:xfrm>
        </p:spPr>
        <p:txBody>
          <a:bodyPr>
            <a:normAutofit/>
          </a:bodyPr>
          <a:lstStyle/>
          <a:p>
            <a:r>
              <a:rPr lang="en-US" sz="4400" dirty="0"/>
              <a:t>Thank you for listening </a:t>
            </a:r>
          </a:p>
        </p:txBody>
      </p:sp>
      <p:pic>
        <p:nvPicPr>
          <p:cNvPr id="4" name="Picture 3">
            <a:extLst>
              <a:ext uri="{FF2B5EF4-FFF2-40B4-BE49-F238E27FC236}">
                <a16:creationId xmlns:a16="http://schemas.microsoft.com/office/drawing/2014/main" id="{EC2529A5-05FE-0C04-8C00-AB2E09B2C238}"/>
              </a:ext>
            </a:extLst>
          </p:cNvPr>
          <p:cNvPicPr>
            <a:picLocks noChangeAspect="1"/>
          </p:cNvPicPr>
          <p:nvPr/>
        </p:nvPicPr>
        <p:blipFill>
          <a:blip r:embed="rId2"/>
          <a:stretch>
            <a:fillRect/>
          </a:stretch>
        </p:blipFill>
        <p:spPr>
          <a:xfrm>
            <a:off x="1986107" y="2059709"/>
            <a:ext cx="7508874" cy="4798291"/>
          </a:xfrm>
          <a:prstGeom prst="rect">
            <a:avLst/>
          </a:prstGeom>
        </p:spPr>
      </p:pic>
    </p:spTree>
    <p:extLst>
      <p:ext uri="{BB962C8B-B14F-4D97-AF65-F5344CB8AC3E}">
        <p14:creationId xmlns:p14="http://schemas.microsoft.com/office/powerpoint/2010/main" val="1429981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FB3B9E-C337-7F29-3C62-16F94BA6514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kern="1200">
                <a:solidFill>
                  <a:srgbClr val="FFFFFF"/>
                </a:solidFill>
                <a:latin typeface="+mj-lt"/>
                <a:ea typeface="+mj-ea"/>
                <a:cs typeface="+mj-cs"/>
              </a:rPr>
              <a:t>“Take care of your body. It’s the only place you have to live.” – Jim Rohn</a:t>
            </a:r>
            <a:endParaRPr lang="en-US" sz="2800" kern="1200" dirty="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E99DF9DA-3409-B692-F696-8FBC108BEDFB}"/>
              </a:ext>
            </a:extLst>
          </p:cNvPr>
          <p:cNvPicPr>
            <a:picLocks noChangeAspect="1"/>
          </p:cNvPicPr>
          <p:nvPr/>
        </p:nvPicPr>
        <p:blipFill>
          <a:blip r:embed="rId2"/>
          <a:stretch>
            <a:fillRect/>
          </a:stretch>
        </p:blipFill>
        <p:spPr>
          <a:xfrm>
            <a:off x="4777316" y="834218"/>
            <a:ext cx="6780700" cy="5187235"/>
          </a:xfrm>
          <a:prstGeom prst="rect">
            <a:avLst/>
          </a:prstGeom>
        </p:spPr>
      </p:pic>
    </p:spTree>
    <p:extLst>
      <p:ext uri="{BB962C8B-B14F-4D97-AF65-F5344CB8AC3E}">
        <p14:creationId xmlns:p14="http://schemas.microsoft.com/office/powerpoint/2010/main" val="2445844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673B79-C22B-0F06-AB88-38AF3497AF5C}"/>
              </a:ext>
            </a:extLst>
          </p:cNvPr>
          <p:cNvSpPr>
            <a:spLocks noGrp="1"/>
          </p:cNvSpPr>
          <p:nvPr>
            <p:ph idx="1"/>
          </p:nvPr>
        </p:nvSpPr>
        <p:spPr>
          <a:xfrm>
            <a:off x="20320" y="782320"/>
            <a:ext cx="5334000" cy="5730240"/>
          </a:xfrm>
        </p:spPr>
        <p:txBody>
          <a:bodyPr>
            <a:normAutofit/>
          </a:bodyPr>
          <a:lstStyle/>
          <a:p>
            <a:r>
              <a:rPr lang="en-US" sz="2400" dirty="0"/>
              <a:t>Hello, we are students from the 6-8 department in the National Orthodox School.</a:t>
            </a:r>
            <a:r>
              <a:rPr lang="ar-JO" sz="2400" dirty="0"/>
              <a:t> </a:t>
            </a:r>
            <a:r>
              <a:rPr lang="en-US" sz="2400" dirty="0"/>
              <a:t>We are trying to improve the accessibility of sports in our school by having a gym.</a:t>
            </a:r>
            <a:endParaRPr lang="ar-JO" sz="2400" dirty="0"/>
          </a:p>
          <a:p>
            <a:pPr marL="0" indent="0">
              <a:buNone/>
            </a:pPr>
            <a:endParaRPr lang="en-US" sz="2400" dirty="0"/>
          </a:p>
          <a:p>
            <a:r>
              <a:rPr lang="en-US" sz="2400" dirty="0"/>
              <a:t>Don’t you agree that this is a good idea? </a:t>
            </a:r>
          </a:p>
          <a:p>
            <a:pPr marL="0" indent="0">
              <a:buNone/>
            </a:pPr>
            <a:endParaRPr lang="en-US" sz="2400" dirty="0"/>
          </a:p>
          <a:p>
            <a:r>
              <a:rPr lang="en-US" sz="2400" dirty="0"/>
              <a:t> We do believe that exercising strengthens the mental health as well as the physical health. It helps students get better grades, improves their memory, school attendance and class behaviors.</a:t>
            </a:r>
          </a:p>
        </p:txBody>
      </p:sp>
      <p:pic>
        <p:nvPicPr>
          <p:cNvPr id="6" name="Picture 5">
            <a:extLst>
              <a:ext uri="{FF2B5EF4-FFF2-40B4-BE49-F238E27FC236}">
                <a16:creationId xmlns:a16="http://schemas.microsoft.com/office/drawing/2014/main" id="{93B5B656-1CD2-7BFF-08E7-FA56F495056C}"/>
              </a:ext>
            </a:extLst>
          </p:cNvPr>
          <p:cNvPicPr>
            <a:picLocks noChangeAspect="1"/>
          </p:cNvPicPr>
          <p:nvPr/>
        </p:nvPicPr>
        <p:blipFill>
          <a:blip r:embed="rId2"/>
          <a:stretch>
            <a:fillRect/>
          </a:stretch>
        </p:blipFill>
        <p:spPr>
          <a:xfrm>
            <a:off x="5354319" y="0"/>
            <a:ext cx="6837681" cy="6858000"/>
          </a:xfrm>
          <a:prstGeom prst="rect">
            <a:avLst/>
          </a:prstGeom>
        </p:spPr>
      </p:pic>
    </p:spTree>
    <p:extLst>
      <p:ext uri="{BB962C8B-B14F-4D97-AF65-F5344CB8AC3E}">
        <p14:creationId xmlns:p14="http://schemas.microsoft.com/office/powerpoint/2010/main" val="2835984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46" name="Content Placeholder 2">
            <a:extLst>
              <a:ext uri="{FF2B5EF4-FFF2-40B4-BE49-F238E27FC236}">
                <a16:creationId xmlns:a16="http://schemas.microsoft.com/office/drawing/2014/main" id="{0B23AE0F-342F-5375-BA51-CD769EF49F07}"/>
              </a:ext>
            </a:extLst>
          </p:cNvPr>
          <p:cNvSpPr>
            <a:spLocks noGrp="1"/>
          </p:cNvSpPr>
          <p:nvPr>
            <p:ph idx="1"/>
          </p:nvPr>
        </p:nvSpPr>
        <p:spPr>
          <a:xfrm>
            <a:off x="434067" y="942019"/>
            <a:ext cx="6117653" cy="5414393"/>
          </a:xfrm>
        </p:spPr>
        <p:txBody>
          <a:bodyPr>
            <a:noAutofit/>
          </a:bodyPr>
          <a:lstStyle/>
          <a:p>
            <a:r>
              <a:rPr lang="en-US" sz="2400" dirty="0"/>
              <a:t>Mental and physical health of our bodies are of equal importance, since exercising is food for the mind and soul, it improves our brain health and nourishes our soul.</a:t>
            </a:r>
          </a:p>
          <a:p>
            <a:pPr marL="0" indent="0">
              <a:buNone/>
            </a:pPr>
            <a:endParaRPr lang="en-US" sz="2400" dirty="0"/>
          </a:p>
          <a:p>
            <a:r>
              <a:rPr lang="en-US" sz="2400" dirty="0"/>
              <a:t>Exercising regularly helps us manage weight, reduces the risk of disease, strengthens our bones and muscles, and improves our ability to do everyday activities.</a:t>
            </a:r>
          </a:p>
          <a:p>
            <a:pPr marL="0" indent="0">
              <a:buNone/>
            </a:pPr>
            <a:endParaRPr lang="en-US" sz="2400" dirty="0"/>
          </a:p>
          <a:p>
            <a:r>
              <a:rPr lang="en-US" sz="2400" dirty="0"/>
              <a:t>Therefore, it is highly recommended to exercise on regular basis.</a:t>
            </a:r>
          </a:p>
        </p:txBody>
      </p:sp>
      <p:pic>
        <p:nvPicPr>
          <p:cNvPr id="6" name="Picture 5">
            <a:extLst>
              <a:ext uri="{FF2B5EF4-FFF2-40B4-BE49-F238E27FC236}">
                <a16:creationId xmlns:a16="http://schemas.microsoft.com/office/drawing/2014/main" id="{86A2FDEA-2122-48DE-AF01-5F75AE1E58C7}"/>
              </a:ext>
            </a:extLst>
          </p:cNvPr>
          <p:cNvPicPr>
            <a:picLocks noChangeAspect="1"/>
          </p:cNvPicPr>
          <p:nvPr/>
        </p:nvPicPr>
        <p:blipFill>
          <a:blip r:embed="rId2"/>
          <a:stretch>
            <a:fillRect/>
          </a:stretch>
        </p:blipFill>
        <p:spPr>
          <a:xfrm>
            <a:off x="6800986" y="2208810"/>
            <a:ext cx="4747547" cy="2468724"/>
          </a:xfrm>
          <a:prstGeom prst="rect">
            <a:avLst/>
          </a:prstGeom>
        </p:spPr>
      </p:pic>
    </p:spTree>
    <p:extLst>
      <p:ext uri="{BB962C8B-B14F-4D97-AF65-F5344CB8AC3E}">
        <p14:creationId xmlns:p14="http://schemas.microsoft.com/office/powerpoint/2010/main" val="3477430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D1D2FE-3BB0-C89A-6F2D-C212F7297FD8}"/>
              </a:ext>
            </a:extLst>
          </p:cNvPr>
          <p:cNvSpPr>
            <a:spLocks noGrp="1"/>
          </p:cNvSpPr>
          <p:nvPr>
            <p:ph type="title"/>
          </p:nvPr>
        </p:nvSpPr>
        <p:spPr>
          <a:xfrm>
            <a:off x="640080" y="325369"/>
            <a:ext cx="4368602" cy="1956841"/>
          </a:xfrm>
        </p:spPr>
        <p:txBody>
          <a:bodyPr anchor="b">
            <a:normAutofit/>
          </a:bodyPr>
          <a:lstStyle/>
          <a:p>
            <a:br>
              <a:rPr lang="en-US" sz="4200"/>
            </a:br>
            <a:br>
              <a:rPr lang="en-US" sz="4200"/>
            </a:br>
            <a:endParaRPr lang="en-US" sz="42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F4D665B-30F2-C335-CA18-077D7284EC64}"/>
              </a:ext>
            </a:extLst>
          </p:cNvPr>
          <p:cNvSpPr>
            <a:spLocks noGrp="1"/>
          </p:cNvSpPr>
          <p:nvPr>
            <p:ph idx="1"/>
          </p:nvPr>
        </p:nvSpPr>
        <p:spPr>
          <a:xfrm>
            <a:off x="255645" y="1207363"/>
            <a:ext cx="4243589" cy="4625501"/>
          </a:xfrm>
        </p:spPr>
        <p:txBody>
          <a:bodyPr>
            <a:normAutofit/>
          </a:bodyPr>
          <a:lstStyle/>
          <a:p>
            <a:r>
              <a:rPr lang="en-US" sz="2200" dirty="0"/>
              <a:t>We conducted a survey to obtain students feedback about the necessity of having a gym in our school.</a:t>
            </a:r>
          </a:p>
          <a:p>
            <a:endParaRPr lang="en-US" sz="2200" dirty="0"/>
          </a:p>
          <a:p>
            <a:r>
              <a:rPr lang="en-US" sz="2200" dirty="0"/>
              <a:t>In the coming slides, we will show the results of this survey:</a:t>
            </a:r>
          </a:p>
        </p:txBody>
      </p:sp>
      <p:pic>
        <p:nvPicPr>
          <p:cNvPr id="4" name="Picture 3">
            <a:extLst>
              <a:ext uri="{FF2B5EF4-FFF2-40B4-BE49-F238E27FC236}">
                <a16:creationId xmlns:a16="http://schemas.microsoft.com/office/drawing/2014/main" id="{9F430E07-868A-E46B-0EDE-19EB6668E25C}"/>
              </a:ext>
            </a:extLst>
          </p:cNvPr>
          <p:cNvPicPr>
            <a:picLocks noChangeAspect="1"/>
          </p:cNvPicPr>
          <p:nvPr/>
        </p:nvPicPr>
        <p:blipFill rotWithShape="1">
          <a:blip r:embed="rId2"/>
          <a:srcRect l="19813" r="2200"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74541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rms response chart. Question title:  what is your gender?. Number of responses: 29 responses.">
            <a:extLst>
              <a:ext uri="{FF2B5EF4-FFF2-40B4-BE49-F238E27FC236}">
                <a16:creationId xmlns:a16="http://schemas.microsoft.com/office/drawing/2014/main" id="{005D9403-4829-8E3A-3CB6-3A30E41BE1D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2055" y="2333625"/>
            <a:ext cx="11386818" cy="43513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F4AA831-38F6-AA0E-9810-21B9BD87088E}"/>
              </a:ext>
            </a:extLst>
          </p:cNvPr>
          <p:cNvSpPr txBox="1"/>
          <p:nvPr/>
        </p:nvSpPr>
        <p:spPr>
          <a:xfrm>
            <a:off x="1953087" y="736847"/>
            <a:ext cx="7075503" cy="954107"/>
          </a:xfrm>
          <a:prstGeom prst="rect">
            <a:avLst/>
          </a:prstGeom>
          <a:noFill/>
        </p:spPr>
        <p:txBody>
          <a:bodyPr wrap="square" rtlCol="0">
            <a:spAutoFit/>
          </a:bodyPr>
          <a:lstStyle/>
          <a:p>
            <a:r>
              <a:rPr lang="en-US" sz="2800" dirty="0"/>
              <a:t>We received 29 responses, participants of this survey were male and female students: </a:t>
            </a:r>
          </a:p>
        </p:txBody>
      </p:sp>
    </p:spTree>
    <p:extLst>
      <p:ext uri="{BB962C8B-B14F-4D97-AF65-F5344CB8AC3E}">
        <p14:creationId xmlns:p14="http://schemas.microsoft.com/office/powerpoint/2010/main" val="3008193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3" name="Rectangle 2056">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B3E33F-D2F2-A4B6-F90D-ED0A69ED8322}"/>
              </a:ext>
            </a:extLst>
          </p:cNvPr>
          <p:cNvSpPr>
            <a:spLocks noGrp="1"/>
          </p:cNvSpPr>
          <p:nvPr>
            <p:ph type="title"/>
          </p:nvPr>
        </p:nvSpPr>
        <p:spPr>
          <a:xfrm>
            <a:off x="1198181" y="560881"/>
            <a:ext cx="9795638" cy="1114380"/>
          </a:xfrm>
        </p:spPr>
        <p:txBody>
          <a:bodyPr vert="horz" lIns="91440" tIns="45720" rIns="91440" bIns="45720" rtlCol="0" anchor="b">
            <a:normAutofit/>
          </a:bodyPr>
          <a:lstStyle/>
          <a:p>
            <a:pPr algn="ctr"/>
            <a:r>
              <a:rPr lang="en-US" sz="2800" dirty="0"/>
              <a:t>Students who participated in this survey were mostly 13 years old and in the 8</a:t>
            </a:r>
            <a:r>
              <a:rPr lang="en-US" sz="2800" baseline="30000" dirty="0"/>
              <a:t>th</a:t>
            </a:r>
            <a:r>
              <a:rPr lang="en-US" sz="2800" dirty="0"/>
              <a:t> grade:</a:t>
            </a:r>
          </a:p>
        </p:txBody>
      </p:sp>
      <p:pic>
        <p:nvPicPr>
          <p:cNvPr id="2050" name="Picture 2" descr="Forms response chart. Question title:  age?. Number of responses: 29 responses.">
            <a:extLst>
              <a:ext uri="{FF2B5EF4-FFF2-40B4-BE49-F238E27FC236}">
                <a16:creationId xmlns:a16="http://schemas.microsoft.com/office/drawing/2014/main" id="{A105F48D-7010-7D1F-8465-3589A95E5C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1234" y="3246641"/>
            <a:ext cx="5828261" cy="27684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orms response chart. Question title: What grade are you in ?. Number of responses: 29 responses.">
            <a:extLst>
              <a:ext uri="{FF2B5EF4-FFF2-40B4-BE49-F238E27FC236}">
                <a16:creationId xmlns:a16="http://schemas.microsoft.com/office/drawing/2014/main" id="{482B79A7-5E4B-19C1-3905-0C1F770C88A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82505" y="3406919"/>
            <a:ext cx="5828261" cy="2447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427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17BDD930-0E65-490A-9CE5-554C357C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3A912C67-99A1-4956-8F68-1846C2177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E39DE0-A99B-6E13-5EDF-8A796C7B5D5C}"/>
              </a:ext>
            </a:extLst>
          </p:cNvPr>
          <p:cNvSpPr>
            <a:spLocks noGrp="1"/>
          </p:cNvSpPr>
          <p:nvPr>
            <p:ph type="title"/>
          </p:nvPr>
        </p:nvSpPr>
        <p:spPr>
          <a:xfrm>
            <a:off x="806148" y="716687"/>
            <a:ext cx="10579398" cy="1299411"/>
          </a:xfrm>
        </p:spPr>
        <p:txBody>
          <a:bodyPr>
            <a:normAutofit fontScale="90000"/>
          </a:bodyPr>
          <a:lstStyle/>
          <a:p>
            <a:pPr>
              <a:lnSpc>
                <a:spcPct val="150000"/>
              </a:lnSpc>
            </a:pPr>
            <a:r>
              <a:rPr lang="en-US" sz="2800" dirty="0">
                <a:solidFill>
                  <a:schemeClr val="tx2"/>
                </a:solidFill>
              </a:rPr>
              <a:t>We asked students about how often they participate in schools activities. Majority of the students who contributed in this survey participate in school sport activities very often which indicates that students in the NOS school love having a wide variety of activities to choose from.</a:t>
            </a:r>
          </a:p>
        </p:txBody>
      </p:sp>
      <p:sp>
        <p:nvSpPr>
          <p:cNvPr id="3078" name="Content Placeholder 3077">
            <a:extLst>
              <a:ext uri="{FF2B5EF4-FFF2-40B4-BE49-F238E27FC236}">
                <a16:creationId xmlns:a16="http://schemas.microsoft.com/office/drawing/2014/main" id="{9EB5D14E-51E5-ED0F-F2E9-927327BE9C25}"/>
              </a:ext>
            </a:extLst>
          </p:cNvPr>
          <p:cNvSpPr>
            <a:spLocks noGrp="1"/>
          </p:cNvSpPr>
          <p:nvPr>
            <p:ph idx="1"/>
          </p:nvPr>
        </p:nvSpPr>
        <p:spPr>
          <a:xfrm>
            <a:off x="6354871" y="2827419"/>
            <a:ext cx="5029200" cy="3227626"/>
          </a:xfrm>
        </p:spPr>
        <p:txBody>
          <a:bodyPr anchor="ctr">
            <a:normAutofit/>
          </a:bodyPr>
          <a:lstStyle/>
          <a:p>
            <a:endParaRPr lang="en-US" sz="1800">
              <a:solidFill>
                <a:schemeClr val="tx2"/>
              </a:solidFill>
            </a:endParaRPr>
          </a:p>
        </p:txBody>
      </p:sp>
      <p:grpSp>
        <p:nvGrpSpPr>
          <p:cNvPr id="3085" name="Group 3084">
            <a:extLst>
              <a:ext uri="{FF2B5EF4-FFF2-40B4-BE49-F238E27FC236}">
                <a16:creationId xmlns:a16="http://schemas.microsoft.com/office/drawing/2014/main" id="{569E5994-073E-4708-B3E6-43BFED0CE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81784" y="4178643"/>
            <a:ext cx="3061444" cy="2297267"/>
            <a:chOff x="-305" y="-1"/>
            <a:chExt cx="3832880" cy="2876136"/>
          </a:xfrm>
        </p:grpSpPr>
        <p:sp>
          <p:nvSpPr>
            <p:cNvPr id="3086" name="Freeform: Shape 3085">
              <a:extLst>
                <a:ext uri="{FF2B5EF4-FFF2-40B4-BE49-F238E27FC236}">
                  <a16:creationId xmlns:a16="http://schemas.microsoft.com/office/drawing/2014/main" id="{532F818D-9087-4691-AABA-465619A0C2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Freeform: Shape 3086">
              <a:extLst>
                <a:ext uri="{FF2B5EF4-FFF2-40B4-BE49-F238E27FC236}">
                  <a16:creationId xmlns:a16="http://schemas.microsoft.com/office/drawing/2014/main" id="{68B7668A-5C96-4FB9-BFA9-38094EB87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8" name="Freeform: Shape 3087">
              <a:extLst>
                <a:ext uri="{FF2B5EF4-FFF2-40B4-BE49-F238E27FC236}">
                  <a16:creationId xmlns:a16="http://schemas.microsoft.com/office/drawing/2014/main" id="{BF4F95BD-8661-4C45-94E3-CF3159BF4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9" name="Freeform: Shape 3088">
              <a:extLst>
                <a:ext uri="{FF2B5EF4-FFF2-40B4-BE49-F238E27FC236}">
                  <a16:creationId xmlns:a16="http://schemas.microsoft.com/office/drawing/2014/main" id="{E85BBF8A-E2FB-47F6-A60F-4FB855D50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descr="Forms response chart. Question title: how often do you  participate in the schools sports activities?. Number of responses: 23 responses.">
            <a:extLst>
              <a:ext uri="{FF2B5EF4-FFF2-40B4-BE49-F238E27FC236}">
                <a16:creationId xmlns:a16="http://schemas.microsoft.com/office/drawing/2014/main" id="{18BA49FF-9D7D-73C8-F832-61798C2A69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8938" y="2542087"/>
            <a:ext cx="9623394" cy="4300257"/>
          </a:xfrm>
          <a:prstGeom prst="rect">
            <a:avLst/>
          </a:prstGeom>
          <a:noFill/>
          <a:extLst>
            <a:ext uri="{909E8E84-426E-40DD-AFC4-6F175D3DCCD1}">
              <a14:hiddenFill xmlns:a14="http://schemas.microsoft.com/office/drawing/2010/main">
                <a:solidFill>
                  <a:srgbClr val="FFFFFF"/>
                </a:solidFill>
              </a14:hiddenFill>
            </a:ext>
          </a:extLst>
        </p:spPr>
      </p:pic>
      <p:grpSp>
        <p:nvGrpSpPr>
          <p:cNvPr id="3091" name="Group 3090">
            <a:extLst>
              <a:ext uri="{FF2B5EF4-FFF2-40B4-BE49-F238E27FC236}">
                <a16:creationId xmlns:a16="http://schemas.microsoft.com/office/drawing/2014/main" id="{DD81D498-EAA8-40F3-8230-AE4DEDA383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906190" y="0"/>
            <a:ext cx="3282247" cy="2837712"/>
            <a:chOff x="-305" y="-4155"/>
            <a:chExt cx="2514948" cy="2174333"/>
          </a:xfrm>
        </p:grpSpPr>
        <p:sp>
          <p:nvSpPr>
            <p:cNvPr id="3092" name="Freeform: Shape 3091">
              <a:extLst>
                <a:ext uri="{FF2B5EF4-FFF2-40B4-BE49-F238E27FC236}">
                  <a16:creationId xmlns:a16="http://schemas.microsoft.com/office/drawing/2014/main" id="{262F2402-5879-41A3-ACEC-6D2811BA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3" name="Freeform: Shape 3092">
              <a:extLst>
                <a:ext uri="{FF2B5EF4-FFF2-40B4-BE49-F238E27FC236}">
                  <a16:creationId xmlns:a16="http://schemas.microsoft.com/office/drawing/2014/main" id="{BBD41895-A230-4959-97BA-80F516383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4" name="Freeform: Shape 3093">
              <a:extLst>
                <a:ext uri="{FF2B5EF4-FFF2-40B4-BE49-F238E27FC236}">
                  <a16:creationId xmlns:a16="http://schemas.microsoft.com/office/drawing/2014/main" id="{E670BD54-10A6-4092-9E32-647B2F870D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095" name="Freeform: Shape 3094">
              <a:extLst>
                <a:ext uri="{FF2B5EF4-FFF2-40B4-BE49-F238E27FC236}">
                  <a16:creationId xmlns:a16="http://schemas.microsoft.com/office/drawing/2014/main" id="{1C2B9A82-4826-4BF4-A16E-0B005FE76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2151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0E58B4-732C-55B0-48C1-DC6F56FA61ED}"/>
              </a:ext>
            </a:extLst>
          </p:cNvPr>
          <p:cNvSpPr>
            <a:spLocks noGrp="1"/>
          </p:cNvSpPr>
          <p:nvPr>
            <p:ph type="title"/>
          </p:nvPr>
        </p:nvSpPr>
        <p:spPr>
          <a:xfrm>
            <a:off x="1198181" y="560881"/>
            <a:ext cx="9795638" cy="1114380"/>
          </a:xfrm>
        </p:spPr>
        <p:txBody>
          <a:bodyPr vert="horz" lIns="91440" tIns="45720" rIns="91440" bIns="45720" rtlCol="0" anchor="b">
            <a:normAutofit fontScale="90000"/>
          </a:bodyPr>
          <a:lstStyle/>
          <a:p>
            <a:pPr algn="ctr"/>
            <a:r>
              <a:rPr lang="en-US" sz="2800" dirty="0"/>
              <a:t>About 96.6% of students in the NOS school would love to have a gym in their school knowing that it would boost their mental and physical health.</a:t>
            </a:r>
          </a:p>
        </p:txBody>
      </p:sp>
      <p:pic>
        <p:nvPicPr>
          <p:cNvPr id="4100" name="Picture 4" descr="Forms response chart. Question title: Do you think a gym would boost your mental and physical health after a bunch of tiering classes?. Number of responses: 29 responses.">
            <a:extLst>
              <a:ext uri="{FF2B5EF4-FFF2-40B4-BE49-F238E27FC236}">
                <a16:creationId xmlns:a16="http://schemas.microsoft.com/office/drawing/2014/main" id="{84D5DF92-BEF0-2C1F-EAC9-79FE1D91B96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6214" y="2770910"/>
            <a:ext cx="5828261" cy="369454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orms response chart. Question title:  Would you like to have a gym in the National Orthodox School ?. Number of responses: 29 responses.">
            <a:extLst>
              <a:ext uri="{FF2B5EF4-FFF2-40B4-BE49-F238E27FC236}">
                <a16:creationId xmlns:a16="http://schemas.microsoft.com/office/drawing/2014/main" id="{93FD7386-C8DF-615C-BB68-333F6DA6B5F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227582" y="2854037"/>
            <a:ext cx="5828261" cy="369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292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462</TotalTime>
  <Words>476</Words>
  <Application>Microsoft Office PowerPoint</Application>
  <PresentationFormat>Widescreen</PresentationFormat>
  <Paragraphs>28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Gym accessibility at the National Orthodox School</vt:lpstr>
      <vt:lpstr>“Take care of your body. It’s the only place you have to live.” – Jim Rohn</vt:lpstr>
      <vt:lpstr>PowerPoint Presentation</vt:lpstr>
      <vt:lpstr>PowerPoint Presentation</vt:lpstr>
      <vt:lpstr>  </vt:lpstr>
      <vt:lpstr>PowerPoint Presentation</vt:lpstr>
      <vt:lpstr>Students who participated in this survey were mostly 13 years old and in the 8th grade:</vt:lpstr>
      <vt:lpstr>We asked students about how often they participate in schools activities. Majority of the students who contributed in this survey participate in school sport activities very often which indicates that students in the NOS school love having a wide variety of activities to choose from.</vt:lpstr>
      <vt:lpstr>About 96.6% of students in the NOS school would love to have a gym in their school knowing that it would boost their mental and physical health.</vt:lpstr>
      <vt:lpstr>The survey shows that almost half of students think that school does not give the right amount of attention to sport activities.</vt:lpstr>
      <vt:lpstr>Last but no least, we think that having a gym in our school would not only affect us positively by improving our memory and ability to focus. It will also reflect back on our school reputation positively, as a motivational and thoughtful school of what its students might desire. This will get more students to be interested to join NOS school.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Gym accessibility at the National Orthodox School</dc:title>
  <dc:creator>Yacoub Kakish</dc:creator>
  <cp:lastModifiedBy>Yacoub Kakish</cp:lastModifiedBy>
  <cp:revision>9</cp:revision>
  <dcterms:created xsi:type="dcterms:W3CDTF">2023-02-20T18:24:49Z</dcterms:created>
  <dcterms:modified xsi:type="dcterms:W3CDTF">2023-03-09T15:06:22Z</dcterms:modified>
</cp:coreProperties>
</file>