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3"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144" autoAdjust="0"/>
    <p:restoredTop sz="94660"/>
  </p:normalViewPr>
  <p:slideViewPr>
    <p:cSldViewPr snapToGrid="0">
      <p:cViewPr varScale="1">
        <p:scale>
          <a:sx n="121" d="100"/>
          <a:sy n="121" d="100"/>
        </p:scale>
        <p:origin x="12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472F44A-3666-4C1C-9E7C-E1F704DE7053}" type="datetimeFigureOut">
              <a:rPr lang="en-US" smtClean="0"/>
              <a:t>3/8/2023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BF62328-FB11-4102-A2F0-55B01D7D7019}" type="slidenum">
              <a:rPr lang="en-US" smtClean="0"/>
              <a:t>‹#›</a:t>
            </a:fld>
            <a:endParaRPr lang="en-US"/>
          </a:p>
        </p:txBody>
      </p:sp>
    </p:spTree>
    <p:extLst>
      <p:ext uri="{BB962C8B-B14F-4D97-AF65-F5344CB8AC3E}">
        <p14:creationId xmlns:p14="http://schemas.microsoft.com/office/powerpoint/2010/main" val="27474906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BF62328-FB11-4102-A2F0-55B01D7D7019}" type="slidenum">
              <a:rPr lang="en-US" smtClean="0"/>
              <a:t>1</a:t>
            </a:fld>
            <a:endParaRPr lang="en-US"/>
          </a:p>
        </p:txBody>
      </p:sp>
    </p:spTree>
    <p:extLst>
      <p:ext uri="{BB962C8B-B14F-4D97-AF65-F5344CB8AC3E}">
        <p14:creationId xmlns:p14="http://schemas.microsoft.com/office/powerpoint/2010/main" val="20482305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BF62328-FB11-4102-A2F0-55B01D7D7019}" type="slidenum">
              <a:rPr lang="en-US" smtClean="0"/>
              <a:t>8</a:t>
            </a:fld>
            <a:endParaRPr lang="en-US"/>
          </a:p>
        </p:txBody>
      </p:sp>
    </p:spTree>
    <p:extLst>
      <p:ext uri="{BB962C8B-B14F-4D97-AF65-F5344CB8AC3E}">
        <p14:creationId xmlns:p14="http://schemas.microsoft.com/office/powerpoint/2010/main" val="39293197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BF62328-FB11-4102-A2F0-55B01D7D7019}" type="slidenum">
              <a:rPr lang="en-US" smtClean="0"/>
              <a:t>13</a:t>
            </a:fld>
            <a:endParaRPr lang="en-US"/>
          </a:p>
        </p:txBody>
      </p:sp>
    </p:spTree>
    <p:extLst>
      <p:ext uri="{BB962C8B-B14F-4D97-AF65-F5344CB8AC3E}">
        <p14:creationId xmlns:p14="http://schemas.microsoft.com/office/powerpoint/2010/main" val="25408323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83929D6-AE1C-4A89-A0C9-4DE70FBCF5A5}" type="datetime1">
              <a:rPr lang="en-US" smtClean="0"/>
              <a:t>3/8/2023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C196FF-BC05-458E-AA29-B123F450CD93}" type="slidenum">
              <a:rPr lang="en-US" smtClean="0"/>
              <a:t>‹#›</a:t>
            </a:fld>
            <a:endParaRPr lang="en-US"/>
          </a:p>
        </p:txBody>
      </p:sp>
    </p:spTree>
    <p:extLst>
      <p:ext uri="{BB962C8B-B14F-4D97-AF65-F5344CB8AC3E}">
        <p14:creationId xmlns:p14="http://schemas.microsoft.com/office/powerpoint/2010/main" val="27155675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1DF229F-5ED3-4EDE-BE11-CC95F75CAC5A}" type="datetime1">
              <a:rPr lang="en-US" smtClean="0"/>
              <a:t>3/8/2023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C196FF-BC05-458E-AA29-B123F450CD93}" type="slidenum">
              <a:rPr lang="en-US" smtClean="0"/>
              <a:t>‹#›</a:t>
            </a:fld>
            <a:endParaRPr lang="en-US"/>
          </a:p>
        </p:txBody>
      </p:sp>
    </p:spTree>
    <p:extLst>
      <p:ext uri="{BB962C8B-B14F-4D97-AF65-F5344CB8AC3E}">
        <p14:creationId xmlns:p14="http://schemas.microsoft.com/office/powerpoint/2010/main" val="29045403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8A2C311-F807-4D4F-924E-5EFA4A61051E}" type="datetime1">
              <a:rPr lang="en-US" smtClean="0"/>
              <a:t>3/8/2023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C196FF-BC05-458E-AA29-B123F450CD93}"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9050309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BE76D5F-54BC-4A26-9742-C2BB1C555F7D}" type="datetime1">
              <a:rPr lang="en-US" smtClean="0"/>
              <a:t>3/8/2023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C196FF-BC05-458E-AA29-B123F450CD93}" type="slidenum">
              <a:rPr lang="en-US" smtClean="0"/>
              <a:t>‹#›</a:t>
            </a:fld>
            <a:endParaRPr lang="en-US"/>
          </a:p>
        </p:txBody>
      </p:sp>
    </p:spTree>
    <p:extLst>
      <p:ext uri="{BB962C8B-B14F-4D97-AF65-F5344CB8AC3E}">
        <p14:creationId xmlns:p14="http://schemas.microsoft.com/office/powerpoint/2010/main" val="19396271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0A27E90-7CCA-465A-9BDE-8BA6EAC1DBC3}" type="datetime1">
              <a:rPr lang="en-US" smtClean="0"/>
              <a:t>3/8/2023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C196FF-BC05-458E-AA29-B123F450CD93}"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847008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3997943-66E9-4F82-A7FB-04490302ABEB}" type="datetime1">
              <a:rPr lang="en-US" smtClean="0"/>
              <a:t>3/8/2023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C196FF-BC05-458E-AA29-B123F450CD93}" type="slidenum">
              <a:rPr lang="en-US" smtClean="0"/>
              <a:t>‹#›</a:t>
            </a:fld>
            <a:endParaRPr lang="en-US"/>
          </a:p>
        </p:txBody>
      </p:sp>
    </p:spTree>
    <p:extLst>
      <p:ext uri="{BB962C8B-B14F-4D97-AF65-F5344CB8AC3E}">
        <p14:creationId xmlns:p14="http://schemas.microsoft.com/office/powerpoint/2010/main" val="34356967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33589AC-07C3-4D51-983A-1FDF3FBAD742}" type="datetime1">
              <a:rPr lang="en-US" smtClean="0"/>
              <a:t>3/8/2023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C196FF-BC05-458E-AA29-B123F450CD93}" type="slidenum">
              <a:rPr lang="en-US" smtClean="0"/>
              <a:t>‹#›</a:t>
            </a:fld>
            <a:endParaRPr lang="en-US"/>
          </a:p>
        </p:txBody>
      </p:sp>
    </p:spTree>
    <p:extLst>
      <p:ext uri="{BB962C8B-B14F-4D97-AF65-F5344CB8AC3E}">
        <p14:creationId xmlns:p14="http://schemas.microsoft.com/office/powerpoint/2010/main" val="19145938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22E1BEF-2996-4F02-9A25-76760EBEB55C}" type="datetime1">
              <a:rPr lang="en-US" smtClean="0"/>
              <a:t>3/8/2023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C196FF-BC05-458E-AA29-B123F450CD93}" type="slidenum">
              <a:rPr lang="en-US" smtClean="0"/>
              <a:t>‹#›</a:t>
            </a:fld>
            <a:endParaRPr lang="en-US"/>
          </a:p>
        </p:txBody>
      </p:sp>
    </p:spTree>
    <p:extLst>
      <p:ext uri="{BB962C8B-B14F-4D97-AF65-F5344CB8AC3E}">
        <p14:creationId xmlns:p14="http://schemas.microsoft.com/office/powerpoint/2010/main" val="4114293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5C27FBA-61A4-45E0-BFFE-CED31E1D1C0B}" type="datetime1">
              <a:rPr lang="en-US" smtClean="0"/>
              <a:t>3/8/2023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C196FF-BC05-458E-AA29-B123F450CD93}" type="slidenum">
              <a:rPr lang="en-US" smtClean="0"/>
              <a:t>‹#›</a:t>
            </a:fld>
            <a:endParaRPr lang="en-US"/>
          </a:p>
        </p:txBody>
      </p:sp>
    </p:spTree>
    <p:extLst>
      <p:ext uri="{BB962C8B-B14F-4D97-AF65-F5344CB8AC3E}">
        <p14:creationId xmlns:p14="http://schemas.microsoft.com/office/powerpoint/2010/main" val="36095542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F382EFB-BB48-4BE1-9693-FAD8B9A8694E}" type="datetime1">
              <a:rPr lang="en-US" smtClean="0"/>
              <a:t>3/8/2023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C196FF-BC05-458E-AA29-B123F450CD93}" type="slidenum">
              <a:rPr lang="en-US" smtClean="0"/>
              <a:t>‹#›</a:t>
            </a:fld>
            <a:endParaRPr lang="en-US"/>
          </a:p>
        </p:txBody>
      </p:sp>
    </p:spTree>
    <p:extLst>
      <p:ext uri="{BB962C8B-B14F-4D97-AF65-F5344CB8AC3E}">
        <p14:creationId xmlns:p14="http://schemas.microsoft.com/office/powerpoint/2010/main" val="25113269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8983283-A284-4222-AF0E-EE17A3407C24}" type="datetime1">
              <a:rPr lang="en-US" smtClean="0"/>
              <a:t>3/8/2023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C196FF-BC05-458E-AA29-B123F450CD93}" type="slidenum">
              <a:rPr lang="en-US" smtClean="0"/>
              <a:t>‹#›</a:t>
            </a:fld>
            <a:endParaRPr lang="en-US"/>
          </a:p>
        </p:txBody>
      </p:sp>
    </p:spTree>
    <p:extLst>
      <p:ext uri="{BB962C8B-B14F-4D97-AF65-F5344CB8AC3E}">
        <p14:creationId xmlns:p14="http://schemas.microsoft.com/office/powerpoint/2010/main" val="716433990"/>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9378E66-E533-49A4-89A3-2A963B850015}" type="datetime1">
              <a:rPr lang="en-US" smtClean="0"/>
              <a:t>3/8/2023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5C196FF-BC05-458E-AA29-B123F450CD93}" type="slidenum">
              <a:rPr lang="en-US" smtClean="0"/>
              <a:t>‹#›</a:t>
            </a:fld>
            <a:endParaRPr lang="en-US"/>
          </a:p>
        </p:txBody>
      </p:sp>
    </p:spTree>
    <p:extLst>
      <p:ext uri="{BB962C8B-B14F-4D97-AF65-F5344CB8AC3E}">
        <p14:creationId xmlns:p14="http://schemas.microsoft.com/office/powerpoint/2010/main" val="298335893"/>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467BD51-6CB1-43C0-B45E-3FA1ECB93C78}" type="datetime1">
              <a:rPr lang="en-US" smtClean="0"/>
              <a:t>3/8/2023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5C196FF-BC05-458E-AA29-B123F450CD93}" type="slidenum">
              <a:rPr lang="en-US" smtClean="0"/>
              <a:t>‹#›</a:t>
            </a:fld>
            <a:endParaRPr lang="en-US"/>
          </a:p>
        </p:txBody>
      </p:sp>
    </p:spTree>
    <p:extLst>
      <p:ext uri="{BB962C8B-B14F-4D97-AF65-F5344CB8AC3E}">
        <p14:creationId xmlns:p14="http://schemas.microsoft.com/office/powerpoint/2010/main" val="36655568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07CC03-B8B0-422E-9950-49C7649B5162}" type="datetime1">
              <a:rPr lang="en-US" smtClean="0"/>
              <a:t>3/8/2023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5C196FF-BC05-458E-AA29-B123F450CD93}" type="slidenum">
              <a:rPr lang="en-US" smtClean="0"/>
              <a:t>‹#›</a:t>
            </a:fld>
            <a:endParaRPr lang="en-US"/>
          </a:p>
        </p:txBody>
      </p:sp>
    </p:spTree>
    <p:extLst>
      <p:ext uri="{BB962C8B-B14F-4D97-AF65-F5344CB8AC3E}">
        <p14:creationId xmlns:p14="http://schemas.microsoft.com/office/powerpoint/2010/main" val="34087428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BD9574-3514-4816-BB6F-96E0055768F5}" type="datetime1">
              <a:rPr lang="en-US" smtClean="0"/>
              <a:t>3/8/2023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C196FF-BC05-458E-AA29-B123F450CD93}" type="slidenum">
              <a:rPr lang="en-US" smtClean="0"/>
              <a:t>‹#›</a:t>
            </a:fld>
            <a:endParaRPr lang="en-US"/>
          </a:p>
        </p:txBody>
      </p:sp>
    </p:spTree>
    <p:extLst>
      <p:ext uri="{BB962C8B-B14F-4D97-AF65-F5344CB8AC3E}">
        <p14:creationId xmlns:p14="http://schemas.microsoft.com/office/powerpoint/2010/main" val="657228816"/>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C196FF-BC05-458E-AA29-B123F450CD93}" type="slidenum">
              <a:rPr lang="en-US" smtClean="0"/>
              <a:t>‹#›</a:t>
            </a:fld>
            <a:endParaRPr lang="en-US"/>
          </a:p>
        </p:txBody>
      </p:sp>
      <p:sp>
        <p:nvSpPr>
          <p:cNvPr id="5" name="Date Placeholder 4"/>
          <p:cNvSpPr>
            <a:spLocks noGrp="1"/>
          </p:cNvSpPr>
          <p:nvPr>
            <p:ph type="dt" sz="half" idx="10"/>
          </p:nvPr>
        </p:nvSpPr>
        <p:spPr/>
        <p:txBody>
          <a:bodyPr/>
          <a:lstStyle/>
          <a:p>
            <a:fld id="{C7CEEA62-151E-4E52-B0ED-9431B23BDC25}" type="datetime1">
              <a:rPr lang="en-US" smtClean="0"/>
              <a:t>3/8/2023</a:t>
            </a:fld>
            <a:endParaRPr lang="en-US"/>
          </a:p>
        </p:txBody>
      </p:sp>
    </p:spTree>
    <p:extLst>
      <p:ext uri="{BB962C8B-B14F-4D97-AF65-F5344CB8AC3E}">
        <p14:creationId xmlns:p14="http://schemas.microsoft.com/office/powerpoint/2010/main" val="7469777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8CC185B-CDE7-4046-AAD9-0BB3B57968F7}" type="datetime1">
              <a:rPr lang="en-US" smtClean="0"/>
              <a:t>3/8/2023</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5C196FF-BC05-458E-AA29-B123F450CD93}" type="slidenum">
              <a:rPr lang="en-US" smtClean="0"/>
              <a:t>‹#›</a:t>
            </a:fld>
            <a:endParaRPr lang="en-US"/>
          </a:p>
        </p:txBody>
      </p:sp>
    </p:spTree>
    <p:extLst>
      <p:ext uri="{BB962C8B-B14F-4D97-AF65-F5344CB8AC3E}">
        <p14:creationId xmlns:p14="http://schemas.microsoft.com/office/powerpoint/2010/main" val="4111173034"/>
      </p:ext>
    </p:extLst>
  </p:cSld>
  <p:clrMap bg1="lt1" tx1="dk1" bg2="lt2" tx2="dk2" accent1="accent1" accent2="accent2" accent3="accent3" accent4="accent4" accent5="accent5" accent6="accent6" hlink="hlink" folHlink="folHlink"/>
  <p:sldLayoutIdLst>
    <p:sldLayoutId id="2147483964" r:id="rId1"/>
    <p:sldLayoutId id="2147483965" r:id="rId2"/>
    <p:sldLayoutId id="2147483966" r:id="rId3"/>
    <p:sldLayoutId id="2147483967" r:id="rId4"/>
    <p:sldLayoutId id="2147483968" r:id="rId5"/>
    <p:sldLayoutId id="2147483969" r:id="rId6"/>
    <p:sldLayoutId id="2147483970" r:id="rId7"/>
    <p:sldLayoutId id="2147483971" r:id="rId8"/>
    <p:sldLayoutId id="2147483972" r:id="rId9"/>
    <p:sldLayoutId id="2147483973" r:id="rId10"/>
    <p:sldLayoutId id="2147483974" r:id="rId11"/>
    <p:sldLayoutId id="2147483975" r:id="rId12"/>
    <p:sldLayoutId id="2147483976" r:id="rId13"/>
    <p:sldLayoutId id="2147483977" r:id="rId14"/>
    <p:sldLayoutId id="2147483978" r:id="rId15"/>
    <p:sldLayoutId id="2147483979" r:id="rId16"/>
  </p:sldLayoutIdLst>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32185" y="0"/>
            <a:ext cx="13169510" cy="4034589"/>
          </a:xfrm>
        </p:spPr>
        <p:txBody>
          <a:bodyPr/>
          <a:lstStyle/>
          <a:p>
            <a:pPr algn="ctr"/>
            <a:r>
              <a:rPr lang="en-US" dirty="0"/>
              <a:t> </a:t>
            </a:r>
            <a:r>
              <a:rPr lang="en-US" sz="6600" dirty="0" smtClean="0"/>
              <a:t>My </a:t>
            </a:r>
            <a:r>
              <a:rPr lang="en-US" sz="6600" b="1" i="1" dirty="0" smtClean="0">
                <a:latin typeface="Agency FB" panose="020B0503020202020204" pitchFamily="34" charset="0"/>
              </a:rPr>
              <a:t>Business </a:t>
            </a:r>
            <a:r>
              <a:rPr lang="en-US" sz="6600" b="1" i="1" dirty="0">
                <a:latin typeface="Agency FB" panose="020B0503020202020204" pitchFamily="34" charset="0"/>
              </a:rPr>
              <a:t>Plan </a:t>
            </a:r>
            <a:r>
              <a:rPr lang="en-US" sz="6600" b="1" i="1" dirty="0" smtClean="0">
                <a:latin typeface="Agency FB" panose="020B0503020202020204" pitchFamily="34" charset="0"/>
              </a:rPr>
              <a:t>for</a:t>
            </a:r>
            <a:br>
              <a:rPr lang="en-US" sz="6600" b="1" i="1" dirty="0" smtClean="0">
                <a:latin typeface="Agency FB" panose="020B0503020202020204" pitchFamily="34" charset="0"/>
              </a:rPr>
            </a:br>
            <a:r>
              <a:rPr lang="en-US" sz="6600" b="1" i="1" dirty="0" smtClean="0">
                <a:latin typeface="Agency FB" panose="020B0503020202020204" pitchFamily="34" charset="0"/>
              </a:rPr>
              <a:t> A General </a:t>
            </a:r>
            <a:r>
              <a:rPr lang="en-US" sz="6600" b="1" i="1" dirty="0">
                <a:latin typeface="Agency FB" panose="020B0503020202020204" pitchFamily="34" charset="0"/>
              </a:rPr>
              <a:t>Dental Center </a:t>
            </a:r>
            <a:r>
              <a:rPr lang="en-US" sz="6600" b="1" i="1" dirty="0" smtClean="0">
                <a:latin typeface="Agency FB" panose="020B0503020202020204" pitchFamily="34" charset="0"/>
              </a:rPr>
              <a:t/>
            </a:r>
            <a:br>
              <a:rPr lang="en-US" sz="6600" b="1" i="1" dirty="0" smtClean="0">
                <a:latin typeface="Agency FB" panose="020B0503020202020204" pitchFamily="34" charset="0"/>
              </a:rPr>
            </a:br>
            <a:r>
              <a:rPr lang="en-US" sz="6600" dirty="0">
                <a:latin typeface="Arabic Typesetting" panose="03020402040406030203" pitchFamily="66" charset="-78"/>
                <a:cs typeface="Arabic Typesetting" panose="03020402040406030203" pitchFamily="66" charset="-78"/>
              </a:rPr>
              <a:t>Jad Dental Care center</a:t>
            </a:r>
            <a:endParaRPr lang="en-US" sz="6600" b="1" i="1" dirty="0">
              <a:latin typeface="Agency FB" panose="020B0503020202020204" pitchFamily="34" charset="0"/>
            </a:endParaRPr>
          </a:p>
        </p:txBody>
      </p:sp>
      <p:sp>
        <p:nvSpPr>
          <p:cNvPr id="3" name="Subtitle 2"/>
          <p:cNvSpPr>
            <a:spLocks noGrp="1"/>
          </p:cNvSpPr>
          <p:nvPr>
            <p:ph type="subTitle" idx="1"/>
          </p:nvPr>
        </p:nvSpPr>
        <p:spPr>
          <a:xfrm>
            <a:off x="417096" y="4965032"/>
            <a:ext cx="2863516" cy="1010652"/>
          </a:xfrm>
        </p:spPr>
        <p:txBody>
          <a:bodyPr>
            <a:noAutofit/>
          </a:bodyPr>
          <a:lstStyle/>
          <a:p>
            <a:pPr algn="l"/>
            <a:r>
              <a:rPr lang="en-US" sz="2400" b="1" i="1" dirty="0">
                <a:solidFill>
                  <a:schemeClr val="accent1"/>
                </a:solidFill>
                <a:latin typeface="Agency FB" panose="020B0503020202020204" pitchFamily="34" charset="0"/>
                <a:ea typeface="+mj-ea"/>
                <a:cs typeface="+mj-cs"/>
              </a:rPr>
              <a:t>By Jad </a:t>
            </a:r>
            <a:r>
              <a:rPr lang="en-US" sz="2400" b="1" i="1" dirty="0" err="1">
                <a:solidFill>
                  <a:schemeClr val="accent1"/>
                </a:solidFill>
                <a:latin typeface="Agency FB" panose="020B0503020202020204" pitchFamily="34" charset="0"/>
                <a:ea typeface="+mj-ea"/>
                <a:cs typeface="+mj-cs"/>
              </a:rPr>
              <a:t>Nassraween</a:t>
            </a:r>
            <a:r>
              <a:rPr lang="en-US" sz="2400" b="1" i="1" dirty="0">
                <a:solidFill>
                  <a:schemeClr val="accent1"/>
                </a:solidFill>
                <a:latin typeface="Agency FB" panose="020B0503020202020204" pitchFamily="34" charset="0"/>
                <a:ea typeface="+mj-ea"/>
                <a:cs typeface="+mj-cs"/>
              </a:rPr>
              <a:t> </a:t>
            </a:r>
          </a:p>
          <a:p>
            <a:pPr algn="l"/>
            <a:r>
              <a:rPr lang="en-US" sz="2400" b="1" i="1" dirty="0">
                <a:solidFill>
                  <a:schemeClr val="accent1"/>
                </a:solidFill>
                <a:latin typeface="Agency FB" panose="020B0503020202020204" pitchFamily="34" charset="0"/>
                <a:ea typeface="+mj-ea"/>
                <a:cs typeface="+mj-cs"/>
              </a:rPr>
              <a:t>7D </a:t>
            </a:r>
          </a:p>
        </p:txBody>
      </p:sp>
      <p:sp>
        <p:nvSpPr>
          <p:cNvPr id="4" name="Slide Number Placeholder 3"/>
          <p:cNvSpPr>
            <a:spLocks noGrp="1"/>
          </p:cNvSpPr>
          <p:nvPr>
            <p:ph type="sldNum" sz="quarter" idx="12"/>
          </p:nvPr>
        </p:nvSpPr>
        <p:spPr/>
        <p:txBody>
          <a:bodyPr/>
          <a:lstStyle/>
          <a:p>
            <a:fld id="{85C196FF-BC05-458E-AA29-B123F450CD93}" type="slidenum">
              <a:rPr lang="en-US" smtClean="0"/>
              <a:t>1</a:t>
            </a:fld>
            <a:endParaRPr lang="en-US"/>
          </a:p>
        </p:txBody>
      </p:sp>
    </p:spTree>
    <p:extLst>
      <p:ext uri="{BB962C8B-B14F-4D97-AF65-F5344CB8AC3E}">
        <p14:creationId xmlns:p14="http://schemas.microsoft.com/office/powerpoint/2010/main" val="140292368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12503" y="211015"/>
            <a:ext cx="8596668" cy="5830347"/>
          </a:xfrm>
        </p:spPr>
        <p:txBody>
          <a:bodyPr>
            <a:normAutofit/>
          </a:bodyPr>
          <a:lstStyle/>
          <a:p>
            <a:r>
              <a:rPr lang="en-US" sz="2800" b="1" dirty="0">
                <a:solidFill>
                  <a:schemeClr val="tx1"/>
                </a:solidFill>
                <a:latin typeface="Agency FB" panose="020B0503020202020204" pitchFamily="34" charset="0"/>
                <a:ea typeface="+mj-ea"/>
                <a:cs typeface="+mj-cs"/>
              </a:rPr>
              <a:t>Total Selling price in 2023 </a:t>
            </a:r>
            <a:endParaRPr lang="en-US" sz="2800" b="1" dirty="0" smtClean="0">
              <a:solidFill>
                <a:schemeClr val="tx1"/>
              </a:solidFill>
              <a:latin typeface="Agency FB" panose="020B0503020202020204" pitchFamily="34" charset="0"/>
              <a:ea typeface="+mj-ea"/>
              <a:cs typeface="+mj-cs"/>
            </a:endParaRPr>
          </a:p>
          <a:p>
            <a:pPr marL="0" indent="0">
              <a:buNone/>
            </a:pPr>
            <a:endParaRPr lang="en-US" sz="2800" b="1" dirty="0" smtClean="0">
              <a:solidFill>
                <a:schemeClr val="tx1"/>
              </a:solidFill>
              <a:latin typeface="Agency FB" panose="020B0503020202020204" pitchFamily="34" charset="0"/>
              <a:ea typeface="+mj-ea"/>
              <a:cs typeface="+mj-cs"/>
            </a:endParaRPr>
          </a:p>
          <a:p>
            <a:pPr>
              <a:lnSpc>
                <a:spcPct val="80000"/>
              </a:lnSpc>
            </a:pPr>
            <a:r>
              <a:rPr lang="en-US" sz="1700" dirty="0"/>
              <a:t>Total selling price   750000 JD </a:t>
            </a:r>
          </a:p>
          <a:p>
            <a:pPr>
              <a:lnSpc>
                <a:spcPct val="80000"/>
              </a:lnSpc>
            </a:pPr>
            <a:endParaRPr lang="en-US" sz="1700" dirty="0"/>
          </a:p>
          <a:p>
            <a:pPr>
              <a:lnSpc>
                <a:spcPct val="80000"/>
              </a:lnSpc>
            </a:pPr>
            <a:r>
              <a:rPr lang="en-US" sz="1700" dirty="0"/>
              <a:t>Income Tax   60000JD </a:t>
            </a:r>
          </a:p>
          <a:p>
            <a:pPr>
              <a:lnSpc>
                <a:spcPct val="80000"/>
              </a:lnSpc>
            </a:pPr>
            <a:endParaRPr lang="en-US" sz="1700" dirty="0"/>
          </a:p>
          <a:p>
            <a:pPr>
              <a:lnSpc>
                <a:spcPct val="80000"/>
              </a:lnSpc>
            </a:pPr>
            <a:r>
              <a:rPr lang="en-US" sz="1700" dirty="0"/>
              <a:t>Net selling price after Taxes is 690000</a:t>
            </a:r>
          </a:p>
          <a:p>
            <a:pPr marL="0" indent="0">
              <a:lnSpc>
                <a:spcPct val="80000"/>
              </a:lnSpc>
              <a:buNone/>
            </a:pPr>
            <a:endParaRPr lang="en-US" sz="1700" dirty="0" smtClean="0"/>
          </a:p>
          <a:p>
            <a:pPr marL="0" indent="0">
              <a:lnSpc>
                <a:spcPct val="80000"/>
              </a:lnSpc>
              <a:buNone/>
            </a:pPr>
            <a:endParaRPr lang="en-US" sz="1700" dirty="0"/>
          </a:p>
          <a:p>
            <a:r>
              <a:rPr lang="en-US" b="1" i="1" u="sng" dirty="0"/>
              <a:t>Net Profit </a:t>
            </a:r>
            <a:r>
              <a:rPr lang="en-US" sz="1600" u="sng" dirty="0"/>
              <a:t>= selling price – Total cost </a:t>
            </a:r>
            <a:endParaRPr lang="en-US" sz="1600" dirty="0"/>
          </a:p>
          <a:p>
            <a:pPr marL="0" indent="0">
              <a:buNone/>
            </a:pPr>
            <a:r>
              <a:rPr lang="en-US" sz="1600" dirty="0" smtClean="0"/>
              <a:t>        </a:t>
            </a:r>
            <a:r>
              <a:rPr lang="en-US" sz="1600" dirty="0"/>
              <a:t>690000 – 495000 = 195000 JD</a:t>
            </a:r>
          </a:p>
          <a:p>
            <a:pPr marL="0" indent="0">
              <a:lnSpc>
                <a:spcPct val="80000"/>
              </a:lnSpc>
              <a:buNone/>
            </a:pPr>
            <a:endParaRPr lang="en-US" sz="1700" dirty="0"/>
          </a:p>
        </p:txBody>
      </p:sp>
      <p:sp>
        <p:nvSpPr>
          <p:cNvPr id="4" name="Slide Number Placeholder 3"/>
          <p:cNvSpPr>
            <a:spLocks noGrp="1"/>
          </p:cNvSpPr>
          <p:nvPr>
            <p:ph type="sldNum" sz="quarter" idx="12"/>
          </p:nvPr>
        </p:nvSpPr>
        <p:spPr/>
        <p:txBody>
          <a:bodyPr/>
          <a:lstStyle/>
          <a:p>
            <a:fld id="{85C196FF-BC05-458E-AA29-B123F450CD93}" type="slidenum">
              <a:rPr lang="en-US" smtClean="0"/>
              <a:t>10</a:t>
            </a:fld>
            <a:endParaRPr lang="en-US"/>
          </a:p>
        </p:txBody>
      </p:sp>
    </p:spTree>
    <p:extLst>
      <p:ext uri="{BB962C8B-B14F-4D97-AF65-F5344CB8AC3E}">
        <p14:creationId xmlns:p14="http://schemas.microsoft.com/office/powerpoint/2010/main" val="187773561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heel(1)">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heel(1)">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wheel(1)">
                                      <p:cBhvr>
                                        <p:cTn id="22" dur="20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grpId="0"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animEffect transition="in" filter="wheel(1)">
                                      <p:cBhvr>
                                        <p:cTn id="27" dur="2000"/>
                                        <p:tgtEl>
                                          <p:spTgt spid="3">
                                            <p:txEl>
                                              <p:pRg st="9" end="9"/>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1" presetClass="entr" presetSubtype="1" fill="hold" grpId="0" nodeType="clickEffect">
                                  <p:stCondLst>
                                    <p:cond delay="0"/>
                                  </p:stCondLst>
                                  <p:childTnLst>
                                    <p:set>
                                      <p:cBhvr>
                                        <p:cTn id="31" dur="1" fill="hold">
                                          <p:stCondLst>
                                            <p:cond delay="0"/>
                                          </p:stCondLst>
                                        </p:cTn>
                                        <p:tgtEl>
                                          <p:spTgt spid="3">
                                            <p:txEl>
                                              <p:pRg st="10" end="10"/>
                                            </p:txEl>
                                          </p:spTgt>
                                        </p:tgtEl>
                                        <p:attrNameLst>
                                          <p:attrName>style.visibility</p:attrName>
                                        </p:attrNameLst>
                                      </p:cBhvr>
                                      <p:to>
                                        <p:strVal val="visible"/>
                                      </p:to>
                                    </p:set>
                                    <p:animEffect transition="in" filter="wheel(1)">
                                      <p:cBhvr>
                                        <p:cTn id="32" dur="20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 y="609599"/>
            <a:ext cx="9159702" cy="5597769"/>
          </a:xfrm>
        </p:spPr>
        <p:txBody>
          <a:bodyPr>
            <a:normAutofit fontScale="90000"/>
          </a:bodyPr>
          <a:lstStyle/>
          <a:p>
            <a:pPr marL="571500" indent="-571500">
              <a:buFont typeface="Wingdings" panose="05000000000000000000" pitchFamily="2" charset="2"/>
              <a:buChar char="Ø"/>
            </a:pPr>
            <a:r>
              <a:rPr lang="en-US" sz="4300" b="1" dirty="0" smtClean="0">
                <a:solidFill>
                  <a:schemeClr val="tx1"/>
                </a:solidFill>
                <a:latin typeface="Agency FB" panose="020B0503020202020204" pitchFamily="34" charset="0"/>
              </a:rPr>
              <a:t>Owner</a:t>
            </a:r>
            <a:r>
              <a:rPr lang="en-US" sz="2000" dirty="0" smtClean="0"/>
              <a:t> </a:t>
            </a:r>
            <a:r>
              <a:rPr lang="en-US" sz="4300" b="1" dirty="0" smtClean="0">
                <a:solidFill>
                  <a:schemeClr val="tx1"/>
                </a:solidFill>
                <a:latin typeface="Agency FB" panose="020B0503020202020204" pitchFamily="34" charset="0"/>
              </a:rPr>
              <a:t>Details:</a:t>
            </a:r>
            <a:br>
              <a:rPr lang="en-US" sz="4300" b="1" dirty="0" smtClean="0">
                <a:solidFill>
                  <a:schemeClr val="tx1"/>
                </a:solidFill>
                <a:latin typeface="Agency FB" panose="020B0503020202020204" pitchFamily="34" charset="0"/>
              </a:rPr>
            </a:br>
            <a:r>
              <a:rPr lang="en-US" sz="4300" b="1" dirty="0">
                <a:solidFill>
                  <a:schemeClr val="tx1"/>
                </a:solidFill>
                <a:latin typeface="Agency FB" panose="020B0503020202020204" pitchFamily="34" charset="0"/>
              </a:rPr>
              <a:t/>
            </a:r>
            <a:br>
              <a:rPr lang="en-US" sz="4300" b="1" dirty="0">
                <a:solidFill>
                  <a:schemeClr val="tx1"/>
                </a:solidFill>
                <a:latin typeface="Agency FB" panose="020B0503020202020204" pitchFamily="34" charset="0"/>
              </a:rPr>
            </a:br>
            <a:r>
              <a:rPr lang="en-US" sz="2700" dirty="0" smtClean="0">
                <a:solidFill>
                  <a:schemeClr val="tx1">
                    <a:lumMod val="75000"/>
                    <a:lumOff val="25000"/>
                  </a:schemeClr>
                </a:solidFill>
                <a:latin typeface="Arabic Typesetting" panose="03020402040406030203" pitchFamily="66" charset="-78"/>
                <a:ea typeface="+mn-ea"/>
                <a:cs typeface="Arabic Typesetting" panose="03020402040406030203" pitchFamily="66" charset="-78"/>
              </a:rPr>
              <a:t>Jad </a:t>
            </a:r>
            <a:r>
              <a:rPr lang="en-US" sz="2700" dirty="0" err="1">
                <a:solidFill>
                  <a:schemeClr val="tx1">
                    <a:lumMod val="75000"/>
                    <a:lumOff val="25000"/>
                  </a:schemeClr>
                </a:solidFill>
                <a:latin typeface="Arabic Typesetting" panose="03020402040406030203" pitchFamily="66" charset="-78"/>
                <a:ea typeface="+mn-ea"/>
                <a:cs typeface="Arabic Typesetting" panose="03020402040406030203" pitchFamily="66" charset="-78"/>
              </a:rPr>
              <a:t>Nassraween</a:t>
            </a:r>
            <a:r>
              <a:rPr lang="en-US" sz="2700" dirty="0">
                <a:solidFill>
                  <a:schemeClr val="tx1">
                    <a:lumMod val="75000"/>
                    <a:lumOff val="25000"/>
                  </a:schemeClr>
                </a:solidFill>
                <a:latin typeface="Arabic Typesetting" panose="03020402040406030203" pitchFamily="66" charset="-78"/>
                <a:ea typeface="+mn-ea"/>
                <a:cs typeface="Arabic Typesetting" panose="03020402040406030203" pitchFamily="66" charset="-78"/>
              </a:rPr>
              <a:t> is a high qualified ,skilled dentist,  he attended Jordan university  to earn his dental degree, worked for dental clinic for 2 year then for </a:t>
            </a:r>
            <a:r>
              <a:rPr lang="en-US" sz="2700" dirty="0" smtClean="0">
                <a:solidFill>
                  <a:schemeClr val="tx1">
                    <a:lumMod val="75000"/>
                    <a:lumOff val="25000"/>
                  </a:schemeClr>
                </a:solidFill>
                <a:latin typeface="Arabic Typesetting" panose="03020402040406030203" pitchFamily="66" charset="-78"/>
                <a:ea typeface="+mn-ea"/>
                <a:cs typeface="Arabic Typesetting" panose="03020402040406030203" pitchFamily="66" charset="-78"/>
              </a:rPr>
              <a:t>another 2 </a:t>
            </a:r>
            <a:r>
              <a:rPr lang="en-US" sz="2700" dirty="0">
                <a:solidFill>
                  <a:schemeClr val="tx1">
                    <a:lumMod val="75000"/>
                    <a:lumOff val="25000"/>
                  </a:schemeClr>
                </a:solidFill>
                <a:latin typeface="Arabic Typesetting" panose="03020402040406030203" pitchFamily="66" charset="-78"/>
                <a:ea typeface="+mn-ea"/>
                <a:cs typeface="Arabic Typesetting" panose="03020402040406030203" pitchFamily="66" charset="-78"/>
              </a:rPr>
              <a:t>years as a chief dentist in </a:t>
            </a:r>
            <a:r>
              <a:rPr lang="en-US" sz="2700" dirty="0" smtClean="0">
                <a:solidFill>
                  <a:schemeClr val="tx1">
                    <a:lumMod val="75000"/>
                    <a:lumOff val="25000"/>
                  </a:schemeClr>
                </a:solidFill>
                <a:latin typeface="Arabic Typesetting" panose="03020402040406030203" pitchFamily="66" charset="-78"/>
                <a:ea typeface="+mn-ea"/>
                <a:cs typeface="Arabic Typesetting" panose="03020402040406030203" pitchFamily="66" charset="-78"/>
              </a:rPr>
              <a:t>a dental </a:t>
            </a:r>
            <a:r>
              <a:rPr lang="en-US" sz="2700" dirty="0">
                <a:solidFill>
                  <a:schemeClr val="tx1">
                    <a:lumMod val="75000"/>
                    <a:lumOff val="25000"/>
                  </a:schemeClr>
                </a:solidFill>
                <a:latin typeface="Arabic Typesetting" panose="03020402040406030203" pitchFamily="66" charset="-78"/>
                <a:ea typeface="+mn-ea"/>
                <a:cs typeface="Arabic Typesetting" panose="03020402040406030203" pitchFamily="66" charset="-78"/>
              </a:rPr>
              <a:t>center  before he </a:t>
            </a:r>
            <a:r>
              <a:rPr lang="en-US" sz="2700" dirty="0" smtClean="0">
                <a:solidFill>
                  <a:schemeClr val="tx1">
                    <a:lumMod val="75000"/>
                    <a:lumOff val="25000"/>
                  </a:schemeClr>
                </a:solidFill>
                <a:latin typeface="Arabic Typesetting" panose="03020402040406030203" pitchFamily="66" charset="-78"/>
                <a:ea typeface="+mn-ea"/>
                <a:cs typeface="Arabic Typesetting" panose="03020402040406030203" pitchFamily="66" charset="-78"/>
              </a:rPr>
              <a:t>decided </a:t>
            </a:r>
            <a:r>
              <a:rPr lang="en-US" sz="2700" dirty="0">
                <a:solidFill>
                  <a:schemeClr val="tx1">
                    <a:lumMod val="75000"/>
                    <a:lumOff val="25000"/>
                  </a:schemeClr>
                </a:solidFill>
                <a:latin typeface="Arabic Typesetting" panose="03020402040406030203" pitchFamily="66" charset="-78"/>
                <a:ea typeface="+mn-ea"/>
                <a:cs typeface="Arabic Typesetting" panose="03020402040406030203" pitchFamily="66" charset="-78"/>
              </a:rPr>
              <a:t>to start his own dental center ,he earn many skills and experience during his </a:t>
            </a:r>
            <a:r>
              <a:rPr lang="en-US" sz="2700" dirty="0" smtClean="0">
                <a:solidFill>
                  <a:schemeClr val="tx1">
                    <a:lumMod val="75000"/>
                    <a:lumOff val="25000"/>
                  </a:schemeClr>
                </a:solidFill>
                <a:latin typeface="Arabic Typesetting" panose="03020402040406030203" pitchFamily="66" charset="-78"/>
                <a:ea typeface="+mn-ea"/>
                <a:cs typeface="Arabic Typesetting" panose="03020402040406030203" pitchFamily="66" charset="-78"/>
              </a:rPr>
              <a:t>four </a:t>
            </a:r>
            <a:r>
              <a:rPr lang="en-US" sz="2700" dirty="0">
                <a:solidFill>
                  <a:schemeClr val="tx1">
                    <a:lumMod val="75000"/>
                    <a:lumOff val="25000"/>
                  </a:schemeClr>
                </a:solidFill>
                <a:latin typeface="Arabic Typesetting" panose="03020402040406030203" pitchFamily="66" charset="-78"/>
                <a:ea typeface="+mn-ea"/>
                <a:cs typeface="Arabic Typesetting" panose="03020402040406030203" pitchFamily="66" charset="-78"/>
              </a:rPr>
              <a:t>years of work  </a:t>
            </a:r>
            <a:r>
              <a:rPr lang="en-US" sz="2700" dirty="0" smtClean="0">
                <a:solidFill>
                  <a:schemeClr val="tx1">
                    <a:lumMod val="75000"/>
                    <a:lumOff val="25000"/>
                  </a:schemeClr>
                </a:solidFill>
                <a:latin typeface="Arabic Typesetting" panose="03020402040406030203" pitchFamily="66" charset="-78"/>
                <a:ea typeface="+mn-ea"/>
                <a:cs typeface="Arabic Typesetting" panose="03020402040406030203" pitchFamily="66" charset="-78"/>
              </a:rPr>
              <a:t>,he is highly qualified to manage and supervise the center , </a:t>
            </a:r>
            <a:r>
              <a:rPr lang="en-US" sz="2700" dirty="0">
                <a:solidFill>
                  <a:schemeClr val="tx1">
                    <a:lumMod val="75000"/>
                    <a:lumOff val="25000"/>
                  </a:schemeClr>
                </a:solidFill>
                <a:latin typeface="Arabic Typesetting" panose="03020402040406030203" pitchFamily="66" charset="-78"/>
                <a:ea typeface="+mn-ea"/>
                <a:cs typeface="Arabic Typesetting" panose="03020402040406030203" pitchFamily="66" charset="-78"/>
              </a:rPr>
              <a:t>he </a:t>
            </a:r>
            <a:r>
              <a:rPr lang="en-US" sz="2700" dirty="0" smtClean="0">
                <a:solidFill>
                  <a:schemeClr val="tx1">
                    <a:lumMod val="75000"/>
                    <a:lumOff val="25000"/>
                  </a:schemeClr>
                </a:solidFill>
                <a:latin typeface="Arabic Typesetting" panose="03020402040406030203" pitchFamily="66" charset="-78"/>
                <a:ea typeface="+mn-ea"/>
                <a:cs typeface="Arabic Typesetting" panose="03020402040406030203" pitchFamily="66" charset="-78"/>
              </a:rPr>
              <a:t>can measure the </a:t>
            </a:r>
            <a:r>
              <a:rPr lang="en-US" sz="2700" dirty="0">
                <a:solidFill>
                  <a:schemeClr val="tx1">
                    <a:lumMod val="75000"/>
                    <a:lumOff val="25000"/>
                  </a:schemeClr>
                </a:solidFill>
                <a:latin typeface="Arabic Typesetting" panose="03020402040406030203" pitchFamily="66" charset="-78"/>
                <a:ea typeface="+mn-ea"/>
                <a:cs typeface="Arabic Typesetting" panose="03020402040406030203" pitchFamily="66" charset="-78"/>
              </a:rPr>
              <a:t>dental care quality, solving patient issues, supervising the processing of dental claims, implementing marketing campaigns, tracking expenses, preparing budgets, , assisting dentists and other </a:t>
            </a:r>
            <a:r>
              <a:rPr lang="en-US" sz="2700" dirty="0" smtClean="0">
                <a:solidFill>
                  <a:schemeClr val="tx1">
                    <a:lumMod val="75000"/>
                    <a:lumOff val="25000"/>
                  </a:schemeClr>
                </a:solidFill>
                <a:latin typeface="Arabic Typesetting" panose="03020402040406030203" pitchFamily="66" charset="-78"/>
                <a:ea typeface="+mn-ea"/>
                <a:cs typeface="Arabic Typesetting" panose="03020402040406030203" pitchFamily="66" charset="-78"/>
              </a:rPr>
              <a:t>employees</a:t>
            </a:r>
            <a:r>
              <a:rPr lang="en-US" sz="2700" dirty="0">
                <a:solidFill>
                  <a:schemeClr val="tx1">
                    <a:lumMod val="75000"/>
                    <a:lumOff val="25000"/>
                  </a:schemeClr>
                </a:solidFill>
                <a:latin typeface="Arabic Typesetting" panose="03020402040406030203" pitchFamily="66" charset="-78"/>
                <a:ea typeface="+mn-ea"/>
                <a:cs typeface="Arabic Typesetting" panose="03020402040406030203" pitchFamily="66" charset="-78"/>
              </a:rPr>
              <a:t> </a:t>
            </a:r>
            <a:r>
              <a:rPr lang="en-US" sz="2700" dirty="0" smtClean="0">
                <a:solidFill>
                  <a:schemeClr val="tx1">
                    <a:lumMod val="75000"/>
                    <a:lumOff val="25000"/>
                  </a:schemeClr>
                </a:solidFill>
                <a:latin typeface="Arabic Typesetting" panose="03020402040406030203" pitchFamily="66" charset="-78"/>
                <a:ea typeface="+mn-ea"/>
                <a:cs typeface="Arabic Typesetting" panose="03020402040406030203" pitchFamily="66" charset="-78"/>
              </a:rPr>
              <a:t/>
            </a:r>
            <a:br>
              <a:rPr lang="en-US" sz="2700" dirty="0" smtClean="0">
                <a:solidFill>
                  <a:schemeClr val="tx1">
                    <a:lumMod val="75000"/>
                    <a:lumOff val="25000"/>
                  </a:schemeClr>
                </a:solidFill>
                <a:latin typeface="Arabic Typesetting" panose="03020402040406030203" pitchFamily="66" charset="-78"/>
                <a:ea typeface="+mn-ea"/>
                <a:cs typeface="Arabic Typesetting" panose="03020402040406030203" pitchFamily="66" charset="-78"/>
              </a:rPr>
            </a:br>
            <a:r>
              <a:rPr lang="en-US" sz="2700" dirty="0">
                <a:solidFill>
                  <a:schemeClr val="tx1">
                    <a:lumMod val="75000"/>
                    <a:lumOff val="25000"/>
                  </a:schemeClr>
                </a:solidFill>
                <a:latin typeface="Arabic Typesetting" panose="03020402040406030203" pitchFamily="66" charset="-78"/>
                <a:ea typeface="+mn-ea"/>
                <a:cs typeface="Arabic Typesetting" panose="03020402040406030203" pitchFamily="66" charset="-78"/>
              </a:rPr>
              <a:t/>
            </a:r>
            <a:br>
              <a:rPr lang="en-US" sz="2700" dirty="0">
                <a:solidFill>
                  <a:schemeClr val="tx1">
                    <a:lumMod val="75000"/>
                    <a:lumOff val="25000"/>
                  </a:schemeClr>
                </a:solidFill>
                <a:latin typeface="Arabic Typesetting" panose="03020402040406030203" pitchFamily="66" charset="-78"/>
                <a:ea typeface="+mn-ea"/>
                <a:cs typeface="Arabic Typesetting" panose="03020402040406030203" pitchFamily="66" charset="-78"/>
              </a:rPr>
            </a:br>
            <a:r>
              <a:rPr lang="en-US" sz="2700" dirty="0" smtClean="0">
                <a:solidFill>
                  <a:schemeClr val="tx1">
                    <a:lumMod val="75000"/>
                    <a:lumOff val="25000"/>
                  </a:schemeClr>
                </a:solidFill>
                <a:latin typeface="Arabic Typesetting" panose="03020402040406030203" pitchFamily="66" charset="-78"/>
                <a:ea typeface="+mn-ea"/>
                <a:cs typeface="Arabic Typesetting" panose="03020402040406030203" pitchFamily="66" charset="-78"/>
              </a:rPr>
              <a:t/>
            </a:r>
            <a:br>
              <a:rPr lang="en-US" sz="2700" dirty="0" smtClean="0">
                <a:solidFill>
                  <a:schemeClr val="tx1">
                    <a:lumMod val="75000"/>
                    <a:lumOff val="25000"/>
                  </a:schemeClr>
                </a:solidFill>
                <a:latin typeface="Arabic Typesetting" panose="03020402040406030203" pitchFamily="66" charset="-78"/>
                <a:ea typeface="+mn-ea"/>
                <a:cs typeface="Arabic Typesetting" panose="03020402040406030203" pitchFamily="66" charset="-78"/>
              </a:rPr>
            </a:br>
            <a:r>
              <a:rPr lang="en-US" sz="2700" dirty="0">
                <a:solidFill>
                  <a:schemeClr val="tx1">
                    <a:lumMod val="75000"/>
                    <a:lumOff val="25000"/>
                  </a:schemeClr>
                </a:solidFill>
                <a:latin typeface="Arabic Typesetting" panose="03020402040406030203" pitchFamily="66" charset="-78"/>
                <a:ea typeface="+mn-ea"/>
                <a:cs typeface="Arabic Typesetting" panose="03020402040406030203" pitchFamily="66" charset="-78"/>
              </a:rPr>
              <a:t/>
            </a:r>
            <a:br>
              <a:rPr lang="en-US" sz="2700" dirty="0">
                <a:solidFill>
                  <a:schemeClr val="tx1">
                    <a:lumMod val="75000"/>
                    <a:lumOff val="25000"/>
                  </a:schemeClr>
                </a:solidFill>
                <a:latin typeface="Arabic Typesetting" panose="03020402040406030203" pitchFamily="66" charset="-78"/>
                <a:ea typeface="+mn-ea"/>
                <a:cs typeface="Arabic Typesetting" panose="03020402040406030203" pitchFamily="66" charset="-78"/>
              </a:rPr>
            </a:br>
            <a:r>
              <a:rPr lang="en-US" sz="2700" dirty="0">
                <a:solidFill>
                  <a:schemeClr val="tx1">
                    <a:lumMod val="75000"/>
                    <a:lumOff val="25000"/>
                  </a:schemeClr>
                </a:solidFill>
                <a:latin typeface="Arabic Typesetting" panose="03020402040406030203" pitchFamily="66" charset="-78"/>
                <a:ea typeface="+mn-ea"/>
                <a:cs typeface="Arabic Typesetting" panose="03020402040406030203" pitchFamily="66" charset="-78"/>
              </a:rPr>
              <a:t> </a:t>
            </a:r>
            <a:br>
              <a:rPr lang="en-US" sz="2700" dirty="0">
                <a:solidFill>
                  <a:schemeClr val="tx1">
                    <a:lumMod val="75000"/>
                    <a:lumOff val="25000"/>
                  </a:schemeClr>
                </a:solidFill>
                <a:latin typeface="Arabic Typesetting" panose="03020402040406030203" pitchFamily="66" charset="-78"/>
                <a:ea typeface="+mn-ea"/>
                <a:cs typeface="Arabic Typesetting" panose="03020402040406030203" pitchFamily="66" charset="-78"/>
              </a:rPr>
            </a:br>
            <a:r>
              <a:rPr lang="en-US" sz="1900" dirty="0">
                <a:solidFill>
                  <a:schemeClr val="tx1">
                    <a:lumMod val="75000"/>
                    <a:lumOff val="25000"/>
                  </a:schemeClr>
                </a:solidFill>
                <a:latin typeface="Arabic Typesetting" panose="03020402040406030203" pitchFamily="66" charset="-78"/>
                <a:ea typeface="+mn-ea"/>
                <a:cs typeface="Arabic Typesetting" panose="03020402040406030203" pitchFamily="66" charset="-78"/>
              </a:rPr>
              <a:t/>
            </a:r>
            <a:br>
              <a:rPr lang="en-US" sz="1900" dirty="0">
                <a:solidFill>
                  <a:schemeClr val="tx1">
                    <a:lumMod val="75000"/>
                    <a:lumOff val="25000"/>
                  </a:schemeClr>
                </a:solidFill>
                <a:latin typeface="Arabic Typesetting" panose="03020402040406030203" pitchFamily="66" charset="-78"/>
                <a:ea typeface="+mn-ea"/>
                <a:cs typeface="Arabic Typesetting" panose="03020402040406030203" pitchFamily="66" charset="-78"/>
              </a:rPr>
            </a:br>
            <a:r>
              <a:rPr lang="en-US" sz="1900" dirty="0">
                <a:solidFill>
                  <a:schemeClr val="tx1">
                    <a:lumMod val="75000"/>
                    <a:lumOff val="25000"/>
                  </a:schemeClr>
                </a:solidFill>
                <a:latin typeface="Arabic Typesetting" panose="03020402040406030203" pitchFamily="66" charset="-78"/>
                <a:ea typeface="+mn-ea"/>
                <a:cs typeface="Arabic Typesetting" panose="03020402040406030203" pitchFamily="66" charset="-78"/>
              </a:rPr>
              <a:t/>
            </a:r>
            <a:br>
              <a:rPr lang="en-US" sz="1900" dirty="0">
                <a:solidFill>
                  <a:schemeClr val="tx1">
                    <a:lumMod val="75000"/>
                    <a:lumOff val="25000"/>
                  </a:schemeClr>
                </a:solidFill>
                <a:latin typeface="Arabic Typesetting" panose="03020402040406030203" pitchFamily="66" charset="-78"/>
                <a:ea typeface="+mn-ea"/>
                <a:cs typeface="Arabic Typesetting" panose="03020402040406030203" pitchFamily="66" charset="-78"/>
              </a:rPr>
            </a:br>
            <a:r>
              <a:rPr lang="en-US" sz="1900" dirty="0" smtClean="0">
                <a:solidFill>
                  <a:schemeClr val="tx1">
                    <a:lumMod val="75000"/>
                    <a:lumOff val="25000"/>
                  </a:schemeClr>
                </a:solidFill>
                <a:latin typeface="Arabic Typesetting" panose="03020402040406030203" pitchFamily="66" charset="-78"/>
                <a:ea typeface="+mn-ea"/>
                <a:cs typeface="Arabic Typesetting" panose="03020402040406030203" pitchFamily="66" charset="-78"/>
              </a:rPr>
              <a:t/>
            </a:r>
            <a:br>
              <a:rPr lang="en-US" sz="1900" dirty="0" smtClean="0">
                <a:solidFill>
                  <a:schemeClr val="tx1">
                    <a:lumMod val="75000"/>
                    <a:lumOff val="25000"/>
                  </a:schemeClr>
                </a:solidFill>
                <a:latin typeface="Arabic Typesetting" panose="03020402040406030203" pitchFamily="66" charset="-78"/>
                <a:ea typeface="+mn-ea"/>
                <a:cs typeface="Arabic Typesetting" panose="03020402040406030203" pitchFamily="66" charset="-78"/>
              </a:rPr>
            </a:br>
            <a:r>
              <a:rPr lang="en-US" sz="1900" dirty="0">
                <a:solidFill>
                  <a:schemeClr val="tx1">
                    <a:lumMod val="75000"/>
                    <a:lumOff val="25000"/>
                  </a:schemeClr>
                </a:solidFill>
                <a:latin typeface="Arabic Typesetting" panose="03020402040406030203" pitchFamily="66" charset="-78"/>
                <a:ea typeface="+mn-ea"/>
                <a:cs typeface="Arabic Typesetting" panose="03020402040406030203" pitchFamily="66" charset="-78"/>
              </a:rPr>
              <a:t/>
            </a:r>
            <a:br>
              <a:rPr lang="en-US" sz="1900" dirty="0">
                <a:solidFill>
                  <a:schemeClr val="tx1">
                    <a:lumMod val="75000"/>
                    <a:lumOff val="25000"/>
                  </a:schemeClr>
                </a:solidFill>
                <a:latin typeface="Arabic Typesetting" panose="03020402040406030203" pitchFamily="66" charset="-78"/>
                <a:ea typeface="+mn-ea"/>
                <a:cs typeface="Arabic Typesetting" panose="03020402040406030203" pitchFamily="66" charset="-78"/>
              </a:rPr>
            </a:br>
            <a:endParaRPr lang="en-US" sz="1900" dirty="0">
              <a:solidFill>
                <a:schemeClr val="tx1">
                  <a:lumMod val="75000"/>
                  <a:lumOff val="25000"/>
                </a:schemeClr>
              </a:solidFill>
              <a:latin typeface="Arabic Typesetting" panose="03020402040406030203" pitchFamily="66" charset="-78"/>
              <a:ea typeface="+mn-ea"/>
              <a:cs typeface="Arabic Typesetting" panose="03020402040406030203" pitchFamily="66" charset="-78"/>
            </a:endParaRPr>
          </a:p>
        </p:txBody>
      </p:sp>
      <p:sp>
        <p:nvSpPr>
          <p:cNvPr id="4" name="Slide Number Placeholder 3"/>
          <p:cNvSpPr>
            <a:spLocks noGrp="1"/>
          </p:cNvSpPr>
          <p:nvPr>
            <p:ph type="sldNum" sz="quarter" idx="12"/>
          </p:nvPr>
        </p:nvSpPr>
        <p:spPr/>
        <p:txBody>
          <a:bodyPr/>
          <a:lstStyle/>
          <a:p>
            <a:fld id="{85C196FF-BC05-458E-AA29-B123F450CD93}" type="slidenum">
              <a:rPr lang="en-US" smtClean="0"/>
              <a:t>11</a:t>
            </a:fld>
            <a:endParaRPr lang="en-US"/>
          </a:p>
        </p:txBody>
      </p:sp>
    </p:spTree>
    <p:extLst>
      <p:ext uri="{BB962C8B-B14F-4D97-AF65-F5344CB8AC3E}">
        <p14:creationId xmlns:p14="http://schemas.microsoft.com/office/powerpoint/2010/main" val="2772742352"/>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2527738"/>
          </a:xfrm>
        </p:spPr>
        <p:txBody>
          <a:bodyPr>
            <a:normAutofit fontScale="90000"/>
          </a:bodyPr>
          <a:lstStyle/>
          <a:p>
            <a:pPr marL="571500" indent="-571500">
              <a:buFont typeface="Wingdings" panose="05000000000000000000" pitchFamily="2" charset="2"/>
              <a:buChar char="Ø"/>
            </a:pPr>
            <a:r>
              <a:rPr lang="en-US" dirty="0">
                <a:solidFill>
                  <a:schemeClr val="tx1">
                    <a:lumMod val="75000"/>
                    <a:lumOff val="25000"/>
                  </a:schemeClr>
                </a:solidFill>
                <a:latin typeface="Arabic Typesetting" panose="03020402040406030203" pitchFamily="66" charset="-78"/>
                <a:cs typeface="Arabic Typesetting" panose="03020402040406030203" pitchFamily="66" charset="-78"/>
              </a:rPr>
              <a:t>The center will be a viable and profitable dental business , so I will use the profits in reinvest in my center </a:t>
            </a:r>
            <a:r>
              <a:rPr lang="en-US" dirty="0" smtClean="0">
                <a:solidFill>
                  <a:schemeClr val="tx1">
                    <a:lumMod val="75000"/>
                    <a:lumOff val="25000"/>
                  </a:schemeClr>
                </a:solidFill>
                <a:latin typeface="Arabic Typesetting" panose="03020402040406030203" pitchFamily="66" charset="-78"/>
                <a:cs typeface="Arabic Typesetting" panose="03020402040406030203" pitchFamily="66" charset="-78"/>
              </a:rPr>
              <a:t>then </a:t>
            </a:r>
            <a:r>
              <a:rPr lang="en-US" dirty="0">
                <a:solidFill>
                  <a:schemeClr val="tx1">
                    <a:lumMod val="75000"/>
                    <a:lumOff val="25000"/>
                  </a:schemeClr>
                </a:solidFill>
                <a:latin typeface="Arabic Typesetting" panose="03020402040406030203" pitchFamily="66" charset="-78"/>
                <a:cs typeface="Arabic Typesetting" panose="03020402040406030203" pitchFamily="66" charset="-78"/>
              </a:rPr>
              <a:t>to extend and establish another centers.</a:t>
            </a:r>
            <a:br>
              <a:rPr lang="en-US" dirty="0">
                <a:solidFill>
                  <a:schemeClr val="tx1">
                    <a:lumMod val="75000"/>
                    <a:lumOff val="25000"/>
                  </a:schemeClr>
                </a:solidFill>
                <a:latin typeface="Arabic Typesetting" panose="03020402040406030203" pitchFamily="66" charset="-78"/>
                <a:cs typeface="Arabic Typesetting" panose="03020402040406030203" pitchFamily="66" charset="-78"/>
              </a:rPr>
            </a:br>
            <a:r>
              <a:rPr lang="en-US" dirty="0">
                <a:solidFill>
                  <a:schemeClr val="tx1">
                    <a:lumMod val="75000"/>
                    <a:lumOff val="25000"/>
                  </a:schemeClr>
                </a:solidFill>
                <a:latin typeface="Arabic Typesetting" panose="03020402040406030203" pitchFamily="66" charset="-78"/>
                <a:cs typeface="Arabic Typesetting" panose="03020402040406030203" pitchFamily="66" charset="-78"/>
              </a:rPr>
              <a:t/>
            </a:r>
            <a:br>
              <a:rPr lang="en-US" dirty="0">
                <a:solidFill>
                  <a:schemeClr val="tx1">
                    <a:lumMod val="75000"/>
                    <a:lumOff val="25000"/>
                  </a:schemeClr>
                </a:solidFill>
                <a:latin typeface="Arabic Typesetting" panose="03020402040406030203" pitchFamily="66" charset="-78"/>
                <a:cs typeface="Arabic Typesetting" panose="03020402040406030203" pitchFamily="66" charset="-78"/>
              </a:rPr>
            </a:br>
            <a:endParaRPr lang="en-US" dirty="0"/>
          </a:p>
        </p:txBody>
      </p:sp>
      <p:sp>
        <p:nvSpPr>
          <p:cNvPr id="3" name="Slide Number Placeholder 2"/>
          <p:cNvSpPr>
            <a:spLocks noGrp="1"/>
          </p:cNvSpPr>
          <p:nvPr>
            <p:ph type="sldNum" sz="quarter" idx="12"/>
          </p:nvPr>
        </p:nvSpPr>
        <p:spPr/>
        <p:txBody>
          <a:bodyPr/>
          <a:lstStyle/>
          <a:p>
            <a:fld id="{85C196FF-BC05-458E-AA29-B123F450CD93}" type="slidenum">
              <a:rPr lang="en-US" smtClean="0"/>
              <a:t>12</a:t>
            </a:fld>
            <a:endParaRPr lang="en-US"/>
          </a:p>
        </p:txBody>
      </p:sp>
    </p:spTree>
    <p:extLst>
      <p:ext uri="{BB962C8B-B14F-4D97-AF65-F5344CB8AC3E}">
        <p14:creationId xmlns:p14="http://schemas.microsoft.com/office/powerpoint/2010/main" val="43304977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4" name="AutoShape 4" descr="C:\Users\sdawahrah\Pictures\70056-thank you slide-16-9-440 (1).webp"/>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Slide Number Placeholder 4"/>
          <p:cNvSpPr>
            <a:spLocks noGrp="1"/>
          </p:cNvSpPr>
          <p:nvPr>
            <p:ph type="sldNum" sz="quarter" idx="12"/>
          </p:nvPr>
        </p:nvSpPr>
        <p:spPr/>
        <p:txBody>
          <a:bodyPr/>
          <a:lstStyle/>
          <a:p>
            <a:fld id="{85C196FF-BC05-458E-AA29-B123F450CD93}" type="slidenum">
              <a:rPr lang="en-US" smtClean="0"/>
              <a:t>13</a:t>
            </a:fld>
            <a:endParaRPr lang="en-US"/>
          </a:p>
        </p:txBody>
      </p:sp>
      <p:pic>
        <p:nvPicPr>
          <p:cNvPr id="6" name="Picture 5"/>
          <p:cNvPicPr>
            <a:picLocks noChangeAspect="1"/>
          </p:cNvPicPr>
          <p:nvPr/>
        </p:nvPicPr>
        <p:blipFill>
          <a:blip r:embed="rId3"/>
          <a:stretch>
            <a:fillRect/>
          </a:stretch>
        </p:blipFill>
        <p:spPr>
          <a:xfrm>
            <a:off x="0" y="0"/>
            <a:ext cx="12192000" cy="6858000"/>
          </a:xfrm>
          <a:prstGeom prst="rect">
            <a:avLst/>
          </a:prstGeom>
        </p:spPr>
      </p:pic>
    </p:spTree>
    <p:extLst>
      <p:ext uri="{BB962C8B-B14F-4D97-AF65-F5344CB8AC3E}">
        <p14:creationId xmlns:p14="http://schemas.microsoft.com/office/powerpoint/2010/main" val="263438902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588579"/>
          </a:xfrm>
        </p:spPr>
        <p:txBody>
          <a:bodyPr>
            <a:noAutofit/>
          </a:bodyPr>
          <a:lstStyle/>
          <a:p>
            <a:pPr marL="571500" indent="-571500">
              <a:buFont typeface="Wingdings" panose="05000000000000000000" pitchFamily="2" charset="2"/>
              <a:buChar char="v"/>
            </a:pPr>
            <a:r>
              <a:rPr lang="en-US" sz="4800" b="1" dirty="0" smtClean="0">
                <a:solidFill>
                  <a:schemeClr val="tx1"/>
                </a:solidFill>
                <a:latin typeface="Agency FB" panose="020B0503020202020204" pitchFamily="34" charset="0"/>
              </a:rPr>
              <a:t>The General idea:</a:t>
            </a:r>
            <a:endParaRPr lang="en-US" sz="4800" b="1" dirty="0">
              <a:solidFill>
                <a:schemeClr val="tx1"/>
              </a:solidFill>
              <a:latin typeface="Agency FB" panose="020B0503020202020204" pitchFamily="34" charset="0"/>
            </a:endParaRPr>
          </a:p>
        </p:txBody>
      </p:sp>
      <p:sp>
        <p:nvSpPr>
          <p:cNvPr id="3" name="Content Placeholder 2"/>
          <p:cNvSpPr>
            <a:spLocks noGrp="1"/>
          </p:cNvSpPr>
          <p:nvPr>
            <p:ph idx="1"/>
          </p:nvPr>
        </p:nvSpPr>
        <p:spPr>
          <a:xfrm>
            <a:off x="677334" y="1529862"/>
            <a:ext cx="8596668" cy="4511500"/>
          </a:xfrm>
        </p:spPr>
        <p:txBody>
          <a:bodyPr>
            <a:normAutofit/>
          </a:bodyPr>
          <a:lstStyle/>
          <a:p>
            <a:pPr marL="0" indent="0">
              <a:buNone/>
            </a:pPr>
            <a:r>
              <a:rPr lang="en-US" sz="2400" dirty="0">
                <a:latin typeface="Arabic Typesetting" panose="03020402040406030203" pitchFamily="66" charset="-78"/>
                <a:cs typeface="Arabic Typesetting" panose="03020402040406030203" pitchFamily="66" charset="-78"/>
              </a:rPr>
              <a:t>Jad Dental Care center is a self-owned business, it’s an easy name to pronouns, it’s a center with 6 clinics to serve patients of all ages, targeting primarily communities within and surrounding the </a:t>
            </a:r>
            <a:r>
              <a:rPr lang="en-US" sz="2400" dirty="0" err="1">
                <a:latin typeface="Arabic Typesetting" panose="03020402040406030203" pitchFamily="66" charset="-78"/>
                <a:cs typeface="Arabic Typesetting" panose="03020402040406030203" pitchFamily="66" charset="-78"/>
              </a:rPr>
              <a:t>khalda</a:t>
            </a:r>
            <a:r>
              <a:rPr lang="en-US" sz="2400" dirty="0">
                <a:latin typeface="Arabic Typesetting" panose="03020402040406030203" pitchFamily="66" charset="-78"/>
                <a:cs typeface="Arabic Typesetting" panose="03020402040406030203" pitchFamily="66" charset="-78"/>
              </a:rPr>
              <a:t> area in Amman. </a:t>
            </a:r>
          </a:p>
          <a:p>
            <a:pPr marL="0" indent="0">
              <a:buNone/>
            </a:pPr>
            <a:r>
              <a:rPr lang="en-US" sz="2400" dirty="0">
                <a:latin typeface="Arabic Typesetting" panose="03020402040406030203" pitchFamily="66" charset="-78"/>
                <a:cs typeface="Arabic Typesetting" panose="03020402040406030203" pitchFamily="66" charset="-78"/>
              </a:rPr>
              <a:t> The dental center will provide a number of services, such as crowns, cleanings, dental bridges, implants, emergency dental services, root canals, and tooth extractions including wisdom teeth and fillings and more . </a:t>
            </a:r>
          </a:p>
          <a:p>
            <a:pPr marL="0" indent="0">
              <a:buNone/>
            </a:pPr>
            <a:r>
              <a:rPr lang="en-US" sz="2400" dirty="0">
                <a:latin typeface="Arabic Typesetting" panose="03020402040406030203" pitchFamily="66" charset="-78"/>
                <a:cs typeface="Arabic Typesetting" panose="03020402040406030203" pitchFamily="66" charset="-78"/>
              </a:rPr>
              <a:t>A business plan for this dental center in </a:t>
            </a:r>
            <a:r>
              <a:rPr lang="en-US" sz="2400" dirty="0" err="1">
                <a:latin typeface="Arabic Typesetting" panose="03020402040406030203" pitchFamily="66" charset="-78"/>
                <a:cs typeface="Arabic Typesetting" panose="03020402040406030203" pitchFamily="66" charset="-78"/>
              </a:rPr>
              <a:t>khalda</a:t>
            </a:r>
            <a:r>
              <a:rPr lang="en-US" sz="2400" dirty="0">
                <a:latin typeface="Arabic Typesetting" panose="03020402040406030203" pitchFamily="66" charset="-78"/>
                <a:cs typeface="Arabic Typesetting" panose="03020402040406030203" pitchFamily="66" charset="-78"/>
              </a:rPr>
              <a:t> will show the path of an entrepreneur to a profitable dental center in providing the quality, honest, inexpensive, and professional service every patient deserves.</a:t>
            </a:r>
          </a:p>
          <a:p>
            <a:endParaRPr lang="en-US" sz="2800" dirty="0">
              <a:latin typeface="Arabic Typesetting" panose="03020402040406030203" pitchFamily="66" charset="-78"/>
              <a:cs typeface="Arabic Typesetting" panose="03020402040406030203" pitchFamily="66" charset="-78"/>
            </a:endParaRPr>
          </a:p>
        </p:txBody>
      </p:sp>
      <p:sp>
        <p:nvSpPr>
          <p:cNvPr id="4" name="Slide Number Placeholder 3"/>
          <p:cNvSpPr>
            <a:spLocks noGrp="1"/>
          </p:cNvSpPr>
          <p:nvPr>
            <p:ph type="sldNum" sz="quarter" idx="12"/>
          </p:nvPr>
        </p:nvSpPr>
        <p:spPr/>
        <p:txBody>
          <a:bodyPr/>
          <a:lstStyle/>
          <a:p>
            <a:fld id="{85C196FF-BC05-458E-AA29-B123F450CD93}" type="slidenum">
              <a:rPr lang="en-US" smtClean="0"/>
              <a:t>2</a:t>
            </a:fld>
            <a:endParaRPr lang="en-US"/>
          </a:p>
        </p:txBody>
      </p:sp>
    </p:spTree>
    <p:extLst>
      <p:ext uri="{BB962C8B-B14F-4D97-AF65-F5344CB8AC3E}">
        <p14:creationId xmlns:p14="http://schemas.microsoft.com/office/powerpoint/2010/main" val="299156505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2"/>
                                        </p:tgtEl>
                                      </p:cBhvr>
                                    </p:animEffect>
                                    <p:animScale>
                                      <p:cBhvr>
                                        <p:cTn id="7" dur="250" autoRev="1" fill="hold"/>
                                        <p:tgtEl>
                                          <p:spTgt spid="2"/>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16" presetClass="exit" presetSubtype="21" fill="hold" grpId="0" nodeType="clickEffect">
                                  <p:stCondLst>
                                    <p:cond delay="0"/>
                                  </p:stCondLst>
                                  <p:childTnLst>
                                    <p:animEffect transition="out" filter="barn(inVertical)">
                                      <p:cBhvr>
                                        <p:cTn id="11" dur="500"/>
                                        <p:tgtEl>
                                          <p:spTgt spid="3">
                                            <p:txEl>
                                              <p:pRg st="0" end="0"/>
                                            </p:txEl>
                                          </p:spTgt>
                                        </p:tgtEl>
                                      </p:cBhvr>
                                    </p:animEffect>
                                    <p:set>
                                      <p:cBhvr>
                                        <p:cTn id="12"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6" presetClass="exit" presetSubtype="21" fill="hold" grpId="0" nodeType="clickEffect">
                                  <p:stCondLst>
                                    <p:cond delay="0"/>
                                  </p:stCondLst>
                                  <p:childTnLst>
                                    <p:animEffect transition="out" filter="barn(inVertical)">
                                      <p:cBhvr>
                                        <p:cTn id="16" dur="500"/>
                                        <p:tgtEl>
                                          <p:spTgt spid="3">
                                            <p:txEl>
                                              <p:pRg st="1" end="1"/>
                                            </p:txEl>
                                          </p:spTgt>
                                        </p:tgtEl>
                                      </p:cBhvr>
                                    </p:animEffect>
                                    <p:set>
                                      <p:cBhvr>
                                        <p:cTn id="17" dur="1" fill="hold">
                                          <p:stCondLst>
                                            <p:cond delay="499"/>
                                          </p:stCondLst>
                                        </p:cTn>
                                        <p:tgtEl>
                                          <p:spTgt spid="3">
                                            <p:txEl>
                                              <p:pRg st="1" end="1"/>
                                            </p:txEl>
                                          </p:spTgt>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6" presetClass="exit" presetSubtype="21" fill="hold" grpId="0" nodeType="clickEffect">
                                  <p:stCondLst>
                                    <p:cond delay="0"/>
                                  </p:stCondLst>
                                  <p:childTnLst>
                                    <p:animEffect transition="out" filter="barn(inVertical)">
                                      <p:cBhvr>
                                        <p:cTn id="21" dur="500"/>
                                        <p:tgtEl>
                                          <p:spTgt spid="3">
                                            <p:txEl>
                                              <p:pRg st="2" end="2"/>
                                            </p:txEl>
                                          </p:spTgt>
                                        </p:tgtEl>
                                      </p:cBhvr>
                                    </p:animEffect>
                                    <p:set>
                                      <p:cBhvr>
                                        <p:cTn id="22" dur="1" fill="hold">
                                          <p:stCondLst>
                                            <p:cond delay="499"/>
                                          </p:stCondLst>
                                        </p:cTn>
                                        <p:tgtEl>
                                          <p:spTgt spid="3">
                                            <p:txEl>
                                              <p:pRg st="2" end="2"/>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54117"/>
          </a:xfrm>
        </p:spPr>
        <p:txBody>
          <a:bodyPr>
            <a:normAutofit fontScale="90000"/>
          </a:bodyPr>
          <a:lstStyle/>
          <a:p>
            <a:pPr marL="571500" indent="-571500">
              <a:buFont typeface="Wingdings" panose="05000000000000000000" pitchFamily="2" charset="2"/>
              <a:buChar char="Ø"/>
            </a:pPr>
            <a:r>
              <a:rPr lang="en-US" b="1" dirty="0" smtClean="0">
                <a:solidFill>
                  <a:schemeClr val="tx1"/>
                </a:solidFill>
                <a:latin typeface="Agency FB" panose="020B0503020202020204" pitchFamily="34" charset="0"/>
              </a:rPr>
              <a:t>Our Mission :</a:t>
            </a:r>
            <a:r>
              <a:rPr lang="en-US" dirty="0"/>
              <a:t/>
            </a:r>
            <a:br>
              <a:rPr lang="en-US" dirty="0"/>
            </a:br>
            <a:endParaRPr lang="en-US" dirty="0"/>
          </a:p>
        </p:txBody>
      </p:sp>
      <p:sp>
        <p:nvSpPr>
          <p:cNvPr id="3" name="Content Placeholder 2"/>
          <p:cNvSpPr>
            <a:spLocks noGrp="1"/>
          </p:cNvSpPr>
          <p:nvPr>
            <p:ph idx="1"/>
          </p:nvPr>
        </p:nvSpPr>
        <p:spPr>
          <a:xfrm>
            <a:off x="677334" y="1143001"/>
            <a:ext cx="8596668" cy="2758965"/>
          </a:xfrm>
        </p:spPr>
        <p:txBody>
          <a:bodyPr>
            <a:normAutofit fontScale="92500" lnSpcReduction="10000"/>
          </a:bodyPr>
          <a:lstStyle/>
          <a:p>
            <a:pPr marL="0" indent="0">
              <a:buNone/>
            </a:pPr>
            <a:r>
              <a:rPr lang="en-US" sz="2400" dirty="0">
                <a:latin typeface="Arabic Typesetting" panose="03020402040406030203" pitchFamily="66" charset="-78"/>
                <a:cs typeface="Arabic Typesetting" panose="03020402040406030203" pitchFamily="66" charset="-78"/>
              </a:rPr>
              <a:t>Jad </a:t>
            </a:r>
            <a:r>
              <a:rPr lang="en-US" sz="2400" dirty="0" smtClean="0">
                <a:latin typeface="Arabic Typesetting" panose="03020402040406030203" pitchFamily="66" charset="-78"/>
                <a:cs typeface="Arabic Typesetting" panose="03020402040406030203" pitchFamily="66" charset="-78"/>
              </a:rPr>
              <a:t>Dental </a:t>
            </a:r>
            <a:r>
              <a:rPr lang="en-US" sz="2400" dirty="0">
                <a:latin typeface="Arabic Typesetting" panose="03020402040406030203" pitchFamily="66" charset="-78"/>
                <a:cs typeface="Arabic Typesetting" panose="03020402040406030203" pitchFamily="66" charset="-78"/>
              </a:rPr>
              <a:t>Care C</a:t>
            </a:r>
            <a:r>
              <a:rPr lang="en-US" sz="2400" dirty="0" smtClean="0">
                <a:latin typeface="Arabic Typesetting" panose="03020402040406030203" pitchFamily="66" charset="-78"/>
                <a:cs typeface="Arabic Typesetting" panose="03020402040406030203" pitchFamily="66" charset="-78"/>
              </a:rPr>
              <a:t>enter mission </a:t>
            </a:r>
            <a:r>
              <a:rPr lang="en-US" sz="2400" dirty="0">
                <a:latin typeface="Arabic Typesetting" panose="03020402040406030203" pitchFamily="66" charset="-78"/>
                <a:cs typeface="Arabic Typesetting" panose="03020402040406030203" pitchFamily="66" charset="-78"/>
              </a:rPr>
              <a:t>is to provide patients with the utmost friendly, thorough dental care and at the same time to be sustainable in the dental market. Relationships with Jad Dental Care center and patients are built on reliability, honesty, and wellbeing. Patients here will be provided with the most appropriate dental treatment by experienced and educated staff, clean and modern facilities, and the most cutting-edge technology. Besides dental needs </a:t>
            </a:r>
            <a:r>
              <a:rPr lang="en-US" sz="2400" dirty="0" smtClean="0">
                <a:latin typeface="Arabic Typesetting" panose="03020402040406030203" pitchFamily="66" charset="-78"/>
                <a:cs typeface="Arabic Typesetting" panose="03020402040406030203" pitchFamily="66" charset="-78"/>
              </a:rPr>
              <a:t>,Jad Dental </a:t>
            </a:r>
            <a:r>
              <a:rPr lang="en-US" sz="2400" dirty="0">
                <a:latin typeface="Arabic Typesetting" panose="03020402040406030203" pitchFamily="66" charset="-78"/>
                <a:cs typeface="Arabic Typesetting" panose="03020402040406030203" pitchFamily="66" charset="-78"/>
              </a:rPr>
              <a:t>Care </a:t>
            </a:r>
            <a:r>
              <a:rPr lang="en-US" sz="2400" dirty="0" smtClean="0">
                <a:latin typeface="Arabic Typesetting" panose="03020402040406030203" pitchFamily="66" charset="-78"/>
                <a:cs typeface="Arabic Typesetting" panose="03020402040406030203" pitchFamily="66" charset="-78"/>
              </a:rPr>
              <a:t>Center </a:t>
            </a:r>
            <a:r>
              <a:rPr lang="en-US" sz="2400" dirty="0">
                <a:latin typeface="Arabic Typesetting" panose="03020402040406030203" pitchFamily="66" charset="-78"/>
                <a:cs typeface="Arabic Typesetting" panose="03020402040406030203" pitchFamily="66" charset="-78"/>
              </a:rPr>
              <a:t>is here to give patients a relaxing and comfortable experience while educating them to establish and maintain optimal oral health. We want our services to exceed our patients’ expectations.</a:t>
            </a:r>
          </a:p>
          <a:p>
            <a:pPr marL="0" indent="0">
              <a:buNone/>
            </a:pPr>
            <a:r>
              <a:rPr lang="en-US" sz="2400" dirty="0"/>
              <a:t> </a:t>
            </a:r>
          </a:p>
          <a:p>
            <a:endParaRPr lang="en-US" dirty="0"/>
          </a:p>
        </p:txBody>
      </p:sp>
      <p:sp>
        <p:nvSpPr>
          <p:cNvPr id="4" name="Title 1"/>
          <p:cNvSpPr txBox="1">
            <a:spLocks/>
          </p:cNvSpPr>
          <p:nvPr/>
        </p:nvSpPr>
        <p:spPr>
          <a:xfrm>
            <a:off x="583324" y="3492062"/>
            <a:ext cx="8843078" cy="3365938"/>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457200" indent="-457200">
              <a:buFont typeface="Wingdings" panose="05000000000000000000" pitchFamily="2" charset="2"/>
              <a:buChar char="Ø"/>
            </a:pPr>
            <a:r>
              <a:rPr lang="en-US" sz="3300" b="1" dirty="0" smtClean="0">
                <a:solidFill>
                  <a:schemeClr val="tx1"/>
                </a:solidFill>
                <a:latin typeface="Agency FB" panose="020B0503020202020204" pitchFamily="34" charset="0"/>
              </a:rPr>
              <a:t> Our </a:t>
            </a:r>
            <a:r>
              <a:rPr lang="en-US" sz="3300" b="1" dirty="0">
                <a:solidFill>
                  <a:schemeClr val="tx1"/>
                </a:solidFill>
                <a:latin typeface="Agency FB" panose="020B0503020202020204" pitchFamily="34" charset="0"/>
              </a:rPr>
              <a:t>Vision:</a:t>
            </a:r>
            <a:br>
              <a:rPr lang="en-US" sz="3300" b="1" dirty="0">
                <a:solidFill>
                  <a:schemeClr val="tx1"/>
                </a:solidFill>
                <a:latin typeface="Agency FB" panose="020B0503020202020204" pitchFamily="34" charset="0"/>
              </a:rPr>
            </a:br>
            <a:r>
              <a:rPr lang="en-US" sz="2500" dirty="0">
                <a:solidFill>
                  <a:schemeClr val="tx1">
                    <a:lumMod val="75000"/>
                    <a:lumOff val="25000"/>
                  </a:schemeClr>
                </a:solidFill>
                <a:latin typeface="Arabic Typesetting" panose="03020402040406030203" pitchFamily="66" charset="-78"/>
                <a:ea typeface="+mn-ea"/>
                <a:cs typeface="Arabic Typesetting" panose="03020402040406030203" pitchFamily="66" charset="-78"/>
              </a:rPr>
              <a:t>Our vision is to exceed the expectations of our patients, who are of all ages . In doing so, we will provide quality dental care balanced with satisfactory customer service. The </a:t>
            </a:r>
            <a:r>
              <a:rPr lang="en-US" sz="2500" dirty="0" smtClean="0">
                <a:solidFill>
                  <a:schemeClr val="tx1">
                    <a:lumMod val="75000"/>
                    <a:lumOff val="25000"/>
                  </a:schemeClr>
                </a:solidFill>
                <a:latin typeface="Arabic Typesetting" panose="03020402040406030203" pitchFamily="66" charset="-78"/>
                <a:ea typeface="+mn-ea"/>
                <a:cs typeface="Arabic Typesetting" panose="03020402040406030203" pitchFamily="66" charset="-78"/>
              </a:rPr>
              <a:t>center </a:t>
            </a:r>
            <a:r>
              <a:rPr lang="en-US" sz="2500" dirty="0">
                <a:solidFill>
                  <a:schemeClr val="tx1">
                    <a:lumMod val="75000"/>
                    <a:lumOff val="25000"/>
                  </a:schemeClr>
                </a:solidFill>
                <a:latin typeface="Arabic Typesetting" panose="03020402040406030203" pitchFamily="66" charset="-78"/>
                <a:ea typeface="+mn-ea"/>
                <a:cs typeface="Arabic Typesetting" panose="03020402040406030203" pitchFamily="66" charset="-78"/>
              </a:rPr>
              <a:t>will be a modern and safe environment where all care providers will practice as a group, communicate , and help one another to achieve the optimal care the patient  deserves. </a:t>
            </a:r>
          </a:p>
          <a:p>
            <a:endParaRPr lang="en-US" sz="2100" dirty="0">
              <a:solidFill>
                <a:schemeClr val="tx1">
                  <a:lumMod val="75000"/>
                  <a:lumOff val="25000"/>
                </a:schemeClr>
              </a:solidFill>
              <a:latin typeface="Arabic Typesetting" panose="03020402040406030203" pitchFamily="66" charset="-78"/>
              <a:ea typeface="+mn-ea"/>
              <a:cs typeface="Arabic Typesetting" panose="03020402040406030203" pitchFamily="66" charset="-78"/>
            </a:endParaRPr>
          </a:p>
        </p:txBody>
      </p:sp>
      <p:sp>
        <p:nvSpPr>
          <p:cNvPr id="5" name="Slide Number Placeholder 4"/>
          <p:cNvSpPr>
            <a:spLocks noGrp="1"/>
          </p:cNvSpPr>
          <p:nvPr>
            <p:ph type="sldNum" sz="quarter" idx="12"/>
          </p:nvPr>
        </p:nvSpPr>
        <p:spPr/>
        <p:txBody>
          <a:bodyPr/>
          <a:lstStyle/>
          <a:p>
            <a:fld id="{85C196FF-BC05-458E-AA29-B123F450CD93}" type="slidenum">
              <a:rPr lang="en-US" smtClean="0"/>
              <a:t>3</a:t>
            </a:fld>
            <a:endParaRPr lang="en-US"/>
          </a:p>
        </p:txBody>
      </p:sp>
    </p:spTree>
    <p:extLst>
      <p:ext uri="{BB962C8B-B14F-4D97-AF65-F5344CB8AC3E}">
        <p14:creationId xmlns:p14="http://schemas.microsoft.com/office/powerpoint/2010/main" val="402894159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2"/>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25" presetClass="emph" presetSubtype="0" fill="hold" grpId="0" nodeType="clickEffect">
                                  <p:stCondLst>
                                    <p:cond delay="0"/>
                                  </p:stCondLst>
                                  <p:childTnLst>
                                    <p:animClr clrSpc="hsl" dir="cw">
                                      <p:cBhvr override="childStyle">
                                        <p:cTn id="10" dur="500" fill="hold"/>
                                        <p:tgtEl>
                                          <p:spTgt spid="3">
                                            <p:txEl>
                                              <p:pRg st="0" end="0"/>
                                            </p:txEl>
                                          </p:spTgt>
                                        </p:tgtEl>
                                        <p:attrNameLst>
                                          <p:attrName>style.color</p:attrName>
                                        </p:attrNameLst>
                                      </p:cBhvr>
                                      <p:by>
                                        <p:hsl h="0" s="-70588" l="0"/>
                                      </p:by>
                                    </p:animClr>
                                    <p:animClr clrSpc="hsl" dir="cw">
                                      <p:cBhvr>
                                        <p:cTn id="11" dur="500" fill="hold"/>
                                        <p:tgtEl>
                                          <p:spTgt spid="3">
                                            <p:txEl>
                                              <p:pRg st="0" end="0"/>
                                            </p:txEl>
                                          </p:spTgt>
                                        </p:tgtEl>
                                        <p:attrNameLst>
                                          <p:attrName>fillcolor</p:attrName>
                                        </p:attrNameLst>
                                      </p:cBhvr>
                                      <p:by>
                                        <p:hsl h="0" s="-70588" l="0"/>
                                      </p:by>
                                    </p:animClr>
                                    <p:animClr clrSpc="hsl" dir="cw">
                                      <p:cBhvr>
                                        <p:cTn id="12" dur="500" fill="hold"/>
                                        <p:tgtEl>
                                          <p:spTgt spid="3">
                                            <p:txEl>
                                              <p:pRg st="0" end="0"/>
                                            </p:txEl>
                                          </p:spTgt>
                                        </p:tgtEl>
                                        <p:attrNameLst>
                                          <p:attrName>stroke.color</p:attrName>
                                        </p:attrNameLst>
                                      </p:cBhvr>
                                      <p:by>
                                        <p:hsl h="0" s="-70588" l="0"/>
                                      </p:by>
                                    </p:animClr>
                                    <p:set>
                                      <p:cBhvr>
                                        <p:cTn id="13" dur="500" fill="hold"/>
                                        <p:tgtEl>
                                          <p:spTgt spid="3">
                                            <p:txEl>
                                              <p:pRg st="0" end="0"/>
                                            </p:txEl>
                                          </p:spTgt>
                                        </p:tgtEl>
                                        <p:attrNameLst>
                                          <p:attrName>fill.type</p:attrName>
                                        </p:attrNameLst>
                                      </p:cBhvr>
                                      <p:to>
                                        <p:strVal val="solid"/>
                                      </p:to>
                                    </p:set>
                                  </p:childTnLst>
                                </p:cTn>
                              </p:par>
                            </p:childTnLst>
                          </p:cTn>
                        </p:par>
                      </p:childTnLst>
                    </p:cTn>
                  </p:par>
                  <p:par>
                    <p:cTn id="14" fill="hold">
                      <p:stCondLst>
                        <p:cond delay="indefinite"/>
                      </p:stCondLst>
                      <p:childTnLst>
                        <p:par>
                          <p:cTn id="15" fill="hold">
                            <p:stCondLst>
                              <p:cond delay="0"/>
                            </p:stCondLst>
                            <p:childTnLst>
                              <p:par>
                                <p:cTn id="16" presetID="25" presetClass="emph" presetSubtype="0" fill="hold" grpId="0" nodeType="clickEffect">
                                  <p:stCondLst>
                                    <p:cond delay="0"/>
                                  </p:stCondLst>
                                  <p:childTnLst>
                                    <p:animClr clrSpc="hsl" dir="cw">
                                      <p:cBhvr override="childStyle">
                                        <p:cTn id="17" dur="500" fill="hold"/>
                                        <p:tgtEl>
                                          <p:spTgt spid="3">
                                            <p:txEl>
                                              <p:pRg st="1" end="1"/>
                                            </p:txEl>
                                          </p:spTgt>
                                        </p:tgtEl>
                                        <p:attrNameLst>
                                          <p:attrName>style.color</p:attrName>
                                        </p:attrNameLst>
                                      </p:cBhvr>
                                      <p:by>
                                        <p:hsl h="0" s="-70588" l="0"/>
                                      </p:by>
                                    </p:animClr>
                                    <p:animClr clrSpc="hsl" dir="cw">
                                      <p:cBhvr>
                                        <p:cTn id="18" dur="500" fill="hold"/>
                                        <p:tgtEl>
                                          <p:spTgt spid="3">
                                            <p:txEl>
                                              <p:pRg st="1" end="1"/>
                                            </p:txEl>
                                          </p:spTgt>
                                        </p:tgtEl>
                                        <p:attrNameLst>
                                          <p:attrName>fillcolor</p:attrName>
                                        </p:attrNameLst>
                                      </p:cBhvr>
                                      <p:by>
                                        <p:hsl h="0" s="-70588" l="0"/>
                                      </p:by>
                                    </p:animClr>
                                    <p:animClr clrSpc="hsl" dir="cw">
                                      <p:cBhvr>
                                        <p:cTn id="19" dur="500" fill="hold"/>
                                        <p:tgtEl>
                                          <p:spTgt spid="3">
                                            <p:txEl>
                                              <p:pRg st="1" end="1"/>
                                            </p:txEl>
                                          </p:spTgt>
                                        </p:tgtEl>
                                        <p:attrNameLst>
                                          <p:attrName>stroke.color</p:attrName>
                                        </p:attrNameLst>
                                      </p:cBhvr>
                                      <p:by>
                                        <p:hsl h="0" s="-70588" l="0"/>
                                      </p:by>
                                    </p:animClr>
                                    <p:set>
                                      <p:cBhvr>
                                        <p:cTn id="20" dur="500" fill="hold"/>
                                        <p:tgtEl>
                                          <p:spTgt spid="3">
                                            <p:txEl>
                                              <p:pRg st="1" end="1"/>
                                            </p:txEl>
                                          </p:spTgt>
                                        </p:tgtEl>
                                        <p:attrNameLst>
                                          <p:attrName>fill.type</p:attrName>
                                        </p:attrNameLst>
                                      </p:cBhvr>
                                      <p:to>
                                        <p:strVal val="solid"/>
                                      </p:to>
                                    </p:se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fade">
                                      <p:cBhvr>
                                        <p:cTn id="2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67407"/>
          </a:xfrm>
        </p:spPr>
        <p:txBody>
          <a:bodyPr>
            <a:normAutofit/>
          </a:bodyPr>
          <a:lstStyle/>
          <a:p>
            <a:pPr marL="457200" indent="-457200">
              <a:buFont typeface="Wingdings" panose="05000000000000000000" pitchFamily="2" charset="2"/>
              <a:buChar char="Ø"/>
            </a:pPr>
            <a:r>
              <a:rPr lang="en-US" sz="3200" b="1" dirty="0">
                <a:solidFill>
                  <a:schemeClr val="tx1"/>
                </a:solidFill>
                <a:latin typeface="Agency FB" panose="020B0503020202020204" pitchFamily="34" charset="0"/>
              </a:rPr>
              <a:t> Our  </a:t>
            </a:r>
            <a:r>
              <a:rPr lang="en-US" sz="3200" b="1" dirty="0" smtClean="0">
                <a:solidFill>
                  <a:schemeClr val="tx1"/>
                </a:solidFill>
                <a:latin typeface="Agency FB" panose="020B0503020202020204" pitchFamily="34" charset="0"/>
              </a:rPr>
              <a:t>Objectives:</a:t>
            </a:r>
            <a:endParaRPr lang="en-US" sz="3200" b="1" dirty="0">
              <a:solidFill>
                <a:schemeClr val="tx1"/>
              </a:solidFill>
              <a:latin typeface="Agency FB" panose="020B0503020202020204" pitchFamily="34" charset="0"/>
            </a:endParaRPr>
          </a:p>
        </p:txBody>
      </p:sp>
      <p:sp>
        <p:nvSpPr>
          <p:cNvPr id="3" name="Content Placeholder 2"/>
          <p:cNvSpPr>
            <a:spLocks noGrp="1"/>
          </p:cNvSpPr>
          <p:nvPr>
            <p:ph idx="1"/>
          </p:nvPr>
        </p:nvSpPr>
        <p:spPr>
          <a:xfrm>
            <a:off x="417786" y="1277007"/>
            <a:ext cx="8856216" cy="4764355"/>
          </a:xfrm>
        </p:spPr>
        <p:txBody>
          <a:bodyPr/>
          <a:lstStyle/>
          <a:p>
            <a:pPr marL="0" lvl="0" indent="0">
              <a:buNone/>
            </a:pPr>
            <a:endParaRPr lang="en-US" sz="2000" dirty="0" smtClean="0">
              <a:latin typeface="Arabic Typesetting" panose="03020402040406030203" pitchFamily="66" charset="-78"/>
              <a:cs typeface="Arabic Typesetting" panose="03020402040406030203" pitchFamily="66" charset="-78"/>
            </a:endParaRPr>
          </a:p>
          <a:p>
            <a:pPr lvl="0">
              <a:buFont typeface="Wingdings" panose="05000000000000000000" pitchFamily="2" charset="2"/>
              <a:buChar char="ü"/>
            </a:pPr>
            <a:r>
              <a:rPr lang="en-US" sz="2400" dirty="0" smtClean="0">
                <a:latin typeface="Arabic Typesetting" panose="03020402040406030203" pitchFamily="66" charset="-78"/>
                <a:cs typeface="Arabic Typesetting" panose="03020402040406030203" pitchFamily="66" charset="-78"/>
              </a:rPr>
              <a:t>To </a:t>
            </a:r>
            <a:r>
              <a:rPr lang="en-US" sz="2400" dirty="0">
                <a:latin typeface="Arabic Typesetting" panose="03020402040406030203" pitchFamily="66" charset="-78"/>
                <a:cs typeface="Arabic Typesetting" panose="03020402040406030203" pitchFamily="66" charset="-78"/>
              </a:rPr>
              <a:t>increase the number of clients by 20% per year through superior performance</a:t>
            </a:r>
            <a:r>
              <a:rPr lang="en-US" sz="2400" dirty="0" smtClean="0">
                <a:latin typeface="Arabic Typesetting" panose="03020402040406030203" pitchFamily="66" charset="-78"/>
                <a:cs typeface="Arabic Typesetting" panose="03020402040406030203" pitchFamily="66" charset="-78"/>
              </a:rPr>
              <a:t>.</a:t>
            </a:r>
            <a:endParaRPr lang="en-US" sz="2400" dirty="0">
              <a:latin typeface="Arabic Typesetting" panose="03020402040406030203" pitchFamily="66" charset="-78"/>
              <a:cs typeface="Arabic Typesetting" panose="03020402040406030203" pitchFamily="66" charset="-78"/>
            </a:endParaRPr>
          </a:p>
          <a:p>
            <a:pPr lvl="0">
              <a:buFont typeface="Wingdings" panose="05000000000000000000" pitchFamily="2" charset="2"/>
              <a:buChar char="ü"/>
            </a:pPr>
            <a:r>
              <a:rPr lang="en-US" sz="2400" dirty="0">
                <a:latin typeface="Arabic Typesetting" panose="03020402040406030203" pitchFamily="66" charset="-78"/>
                <a:cs typeface="Arabic Typesetting" panose="03020402040406030203" pitchFamily="66" charset="-78"/>
              </a:rPr>
              <a:t>Continually grow profitability by creating more clients and make as innovative ideas.</a:t>
            </a:r>
          </a:p>
          <a:p>
            <a:pPr lvl="0">
              <a:buFont typeface="Wingdings" panose="05000000000000000000" pitchFamily="2" charset="2"/>
              <a:buChar char="ü"/>
            </a:pPr>
            <a:r>
              <a:rPr lang="en-US" sz="2400" dirty="0">
                <a:latin typeface="Arabic Typesetting" panose="03020402040406030203" pitchFamily="66" charset="-78"/>
                <a:cs typeface="Arabic Typesetting" panose="03020402040406030203" pitchFamily="66" charset="-78"/>
              </a:rPr>
              <a:t>Paying taxes in time. </a:t>
            </a:r>
          </a:p>
          <a:p>
            <a:pPr lvl="0">
              <a:buFont typeface="Wingdings" panose="05000000000000000000" pitchFamily="2" charset="2"/>
              <a:buChar char="ü"/>
            </a:pPr>
            <a:r>
              <a:rPr lang="en-US" sz="2400" dirty="0" smtClean="0">
                <a:latin typeface="Arabic Typesetting" panose="03020402040406030203" pitchFamily="66" charset="-78"/>
                <a:cs typeface="Arabic Typesetting" panose="03020402040406030203" pitchFamily="66" charset="-78"/>
              </a:rPr>
              <a:t>Conducting the business without harming the environment.</a:t>
            </a:r>
          </a:p>
          <a:p>
            <a:pPr lvl="0">
              <a:buFont typeface="Wingdings" panose="05000000000000000000" pitchFamily="2" charset="2"/>
              <a:buChar char="ü"/>
            </a:pPr>
            <a:r>
              <a:rPr lang="en-US" sz="2400" dirty="0" smtClean="0">
                <a:latin typeface="Arabic Typesetting" panose="03020402040406030203" pitchFamily="66" charset="-78"/>
                <a:cs typeface="Arabic Typesetting" panose="03020402040406030203" pitchFamily="66" charset="-78"/>
              </a:rPr>
              <a:t>Emphasize </a:t>
            </a:r>
            <a:r>
              <a:rPr lang="en-US" sz="2400" dirty="0">
                <a:latin typeface="Arabic Typesetting" panose="03020402040406030203" pitchFamily="66" charset="-78"/>
                <a:cs typeface="Arabic Typesetting" panose="03020402040406030203" pitchFamily="66" charset="-78"/>
              </a:rPr>
              <a:t>the overall wellbeing of the employees.</a:t>
            </a:r>
          </a:p>
          <a:p>
            <a:pPr lvl="0">
              <a:buFont typeface="Wingdings" panose="05000000000000000000" pitchFamily="2" charset="2"/>
              <a:buChar char="ü"/>
            </a:pPr>
            <a:r>
              <a:rPr lang="en-US" sz="2400" dirty="0">
                <a:latin typeface="Arabic Typesetting" panose="03020402040406030203" pitchFamily="66" charset="-78"/>
                <a:cs typeface="Arabic Typesetting" panose="03020402040406030203" pitchFamily="66" charset="-78"/>
              </a:rPr>
              <a:t> Exceed customer’s expectations. </a:t>
            </a:r>
          </a:p>
          <a:p>
            <a:pPr lvl="0">
              <a:buFont typeface="Wingdings" panose="05000000000000000000" pitchFamily="2" charset="2"/>
              <a:buChar char="ü"/>
            </a:pPr>
            <a:r>
              <a:rPr lang="en-US" sz="2400" dirty="0" smtClean="0">
                <a:latin typeface="Arabic Typesetting" panose="03020402040406030203" pitchFamily="66" charset="-78"/>
                <a:cs typeface="Arabic Typesetting" panose="03020402040406030203" pitchFamily="66" charset="-78"/>
              </a:rPr>
              <a:t>To develop health professionals who will maintain and improve the oral health status  of individuals and populations.</a:t>
            </a:r>
          </a:p>
          <a:p>
            <a:endParaRPr lang="en-US" sz="2400" dirty="0"/>
          </a:p>
        </p:txBody>
      </p:sp>
      <p:sp>
        <p:nvSpPr>
          <p:cNvPr id="4" name="Slide Number Placeholder 3"/>
          <p:cNvSpPr>
            <a:spLocks noGrp="1"/>
          </p:cNvSpPr>
          <p:nvPr>
            <p:ph type="sldNum" sz="quarter" idx="12"/>
          </p:nvPr>
        </p:nvSpPr>
        <p:spPr/>
        <p:txBody>
          <a:bodyPr/>
          <a:lstStyle/>
          <a:p>
            <a:fld id="{85C196FF-BC05-458E-AA29-B123F450CD93}" type="slidenum">
              <a:rPr lang="en-US" smtClean="0"/>
              <a:t>4</a:t>
            </a:fld>
            <a:endParaRPr lang="en-US"/>
          </a:p>
        </p:txBody>
      </p:sp>
    </p:spTree>
    <p:extLst>
      <p:ext uri="{BB962C8B-B14F-4D97-AF65-F5344CB8AC3E}">
        <p14:creationId xmlns:p14="http://schemas.microsoft.com/office/powerpoint/2010/main" val="259510976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barn(inVertical)">
                                      <p:cBhvr>
                                        <p:cTn id="25" dur="500"/>
                                        <p:tgtEl>
                                          <p:spTgt spid="3">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barn(inVertical)">
                                      <p:cBhvr>
                                        <p:cTn id="30" dur="5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barn(inVertical)">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barn(inVertical)">
                                      <p:cBhvr>
                                        <p:cTn id="40" dur="500"/>
                                        <p:tgtEl>
                                          <p:spTgt spid="3">
                                            <p:txEl>
                                              <p:pRg st="4" end="4"/>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6" presetClass="entr" presetSubtype="21" fill="hold" grpId="0" nodeType="clickEffect">
                                  <p:stCondLst>
                                    <p:cond delay="0"/>
                                  </p:stCondLst>
                                  <p:childTnLst>
                                    <p:set>
                                      <p:cBhvr>
                                        <p:cTn id="44" dur="1" fill="hold">
                                          <p:stCondLst>
                                            <p:cond delay="0"/>
                                          </p:stCondLst>
                                        </p:cTn>
                                        <p:tgtEl>
                                          <p:spTgt spid="3">
                                            <p:txEl>
                                              <p:pRg st="5" end="5"/>
                                            </p:txEl>
                                          </p:spTgt>
                                        </p:tgtEl>
                                        <p:attrNameLst>
                                          <p:attrName>style.visibility</p:attrName>
                                        </p:attrNameLst>
                                      </p:cBhvr>
                                      <p:to>
                                        <p:strVal val="visible"/>
                                      </p:to>
                                    </p:set>
                                    <p:animEffect transition="in" filter="barn(inVertical)">
                                      <p:cBhvr>
                                        <p:cTn id="45" dur="500"/>
                                        <p:tgtEl>
                                          <p:spTgt spid="3">
                                            <p:txEl>
                                              <p:pRg st="5" end="5"/>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16" presetClass="entr" presetSubtype="21" fill="hold" grpId="0" nodeType="clickEffect">
                                  <p:stCondLst>
                                    <p:cond delay="0"/>
                                  </p:stCondLst>
                                  <p:childTnLst>
                                    <p:set>
                                      <p:cBhvr>
                                        <p:cTn id="49" dur="1" fill="hold">
                                          <p:stCondLst>
                                            <p:cond delay="0"/>
                                          </p:stCondLst>
                                        </p:cTn>
                                        <p:tgtEl>
                                          <p:spTgt spid="3">
                                            <p:txEl>
                                              <p:pRg st="6" end="6"/>
                                            </p:txEl>
                                          </p:spTgt>
                                        </p:tgtEl>
                                        <p:attrNameLst>
                                          <p:attrName>style.visibility</p:attrName>
                                        </p:attrNameLst>
                                      </p:cBhvr>
                                      <p:to>
                                        <p:strVal val="visible"/>
                                      </p:to>
                                    </p:set>
                                    <p:animEffect transition="in" filter="barn(inVertical)">
                                      <p:cBhvr>
                                        <p:cTn id="50" dur="500"/>
                                        <p:tgtEl>
                                          <p:spTgt spid="3">
                                            <p:txEl>
                                              <p:pRg st="6" end="6"/>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16" presetClass="entr" presetSubtype="21"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Effect transition="in" filter="barn(inVertical)">
                                      <p:cBhvr>
                                        <p:cTn id="55"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457200" indent="-457200">
              <a:buFont typeface="Wingdings" panose="05000000000000000000" pitchFamily="2" charset="2"/>
              <a:buChar char="v"/>
            </a:pPr>
            <a:r>
              <a:rPr lang="en-US" sz="4800" b="1" dirty="0">
                <a:solidFill>
                  <a:schemeClr val="tx1"/>
                </a:solidFill>
                <a:latin typeface="Agency FB" panose="020B0503020202020204" pitchFamily="34" charset="0"/>
              </a:rPr>
              <a:t>Target market and demographics :</a:t>
            </a:r>
            <a:br>
              <a:rPr lang="en-US" sz="4800" b="1" dirty="0">
                <a:solidFill>
                  <a:schemeClr val="tx1"/>
                </a:solidFill>
                <a:latin typeface="Agency FB" panose="020B0503020202020204" pitchFamily="34" charset="0"/>
              </a:rPr>
            </a:br>
            <a:endParaRPr lang="en-US" sz="4800" b="1" dirty="0">
              <a:solidFill>
                <a:schemeClr val="tx1"/>
              </a:solidFill>
              <a:latin typeface="Agency FB" panose="020B0503020202020204" pitchFamily="34" charset="0"/>
            </a:endParaRPr>
          </a:p>
        </p:txBody>
      </p:sp>
      <p:sp>
        <p:nvSpPr>
          <p:cNvPr id="3" name="Content Placeholder 2"/>
          <p:cNvSpPr>
            <a:spLocks noGrp="1"/>
          </p:cNvSpPr>
          <p:nvPr>
            <p:ph idx="1"/>
          </p:nvPr>
        </p:nvSpPr>
        <p:spPr>
          <a:xfrm>
            <a:off x="488731" y="1573823"/>
            <a:ext cx="8785271" cy="4467540"/>
          </a:xfrm>
        </p:spPr>
        <p:txBody>
          <a:bodyPr>
            <a:normAutofit fontScale="55000" lnSpcReduction="20000"/>
          </a:bodyPr>
          <a:lstStyle/>
          <a:p>
            <a:pPr>
              <a:buFont typeface="Wingdings" panose="05000000000000000000" pitchFamily="2" charset="2"/>
              <a:buChar char="Ø"/>
            </a:pPr>
            <a:r>
              <a:rPr lang="en-US" sz="3500" b="1" dirty="0">
                <a:solidFill>
                  <a:schemeClr val="tx1"/>
                </a:solidFill>
                <a:latin typeface="Agency FB" panose="020B0503020202020204" pitchFamily="34" charset="0"/>
                <a:ea typeface="+mj-ea"/>
                <a:cs typeface="+mj-cs"/>
              </a:rPr>
              <a:t>Target market :</a:t>
            </a:r>
          </a:p>
          <a:p>
            <a:pPr marL="0" indent="0">
              <a:buNone/>
            </a:pPr>
            <a:r>
              <a:rPr lang="en-US" sz="3400" dirty="0">
                <a:latin typeface="Arabic Typesetting" panose="03020402040406030203" pitchFamily="66" charset="-78"/>
                <a:cs typeface="Arabic Typesetting" panose="03020402040406030203" pitchFamily="66" charset="-78"/>
              </a:rPr>
              <a:t>Jad Dental Care center is a center to serve patients of all ages kids, teenagers and adult, also male and female. </a:t>
            </a:r>
          </a:p>
          <a:p>
            <a:pPr marL="0" indent="0">
              <a:buNone/>
            </a:pPr>
            <a:endParaRPr lang="en-US" sz="5200" b="1" dirty="0">
              <a:solidFill>
                <a:schemeClr val="tx1"/>
              </a:solidFill>
              <a:latin typeface="Agency FB" panose="020B0503020202020204" pitchFamily="34" charset="0"/>
              <a:ea typeface="+mj-ea"/>
              <a:cs typeface="+mj-cs"/>
            </a:endParaRPr>
          </a:p>
          <a:p>
            <a:pPr>
              <a:buFont typeface="Wingdings" panose="05000000000000000000" pitchFamily="2" charset="2"/>
              <a:buChar char="Ø"/>
            </a:pPr>
            <a:r>
              <a:rPr lang="en-US" sz="3500" b="1" dirty="0">
                <a:solidFill>
                  <a:schemeClr val="tx1"/>
                </a:solidFill>
                <a:latin typeface="Agency FB" panose="020B0503020202020204" pitchFamily="34" charset="0"/>
                <a:ea typeface="+mj-ea"/>
                <a:cs typeface="+mj-cs"/>
              </a:rPr>
              <a:t>Location :</a:t>
            </a:r>
          </a:p>
          <a:p>
            <a:pPr marL="0" indent="0">
              <a:buNone/>
            </a:pPr>
            <a:r>
              <a:rPr lang="en-US" sz="3800" dirty="0">
                <a:latin typeface="Arabic Typesetting" panose="03020402040406030203" pitchFamily="66" charset="-78"/>
                <a:cs typeface="Arabic Typesetting" panose="03020402040406030203" pitchFamily="66" charset="-78"/>
              </a:rPr>
              <a:t>The choice of location to establish will be in </a:t>
            </a:r>
            <a:r>
              <a:rPr lang="en-US" sz="3800" dirty="0" err="1">
                <a:latin typeface="Arabic Typesetting" panose="03020402040406030203" pitchFamily="66" charset="-78"/>
                <a:cs typeface="Arabic Typesetting" panose="03020402040406030203" pitchFamily="66" charset="-78"/>
              </a:rPr>
              <a:t>Khalda</a:t>
            </a:r>
            <a:r>
              <a:rPr lang="en-US" sz="3800" dirty="0">
                <a:latin typeface="Arabic Typesetting" panose="03020402040406030203" pitchFamily="66" charset="-78"/>
                <a:cs typeface="Arabic Typesetting" panose="03020402040406030203" pitchFamily="66" charset="-78"/>
              </a:rPr>
              <a:t> </a:t>
            </a:r>
            <a:r>
              <a:rPr lang="en-US" sz="3800" dirty="0" smtClean="0">
                <a:latin typeface="Arabic Typesetting" panose="03020402040406030203" pitchFamily="66" charset="-78"/>
                <a:cs typeface="Arabic Typesetting" panose="03020402040406030203" pitchFamily="66" charset="-78"/>
              </a:rPr>
              <a:t>/Amman </a:t>
            </a:r>
            <a:r>
              <a:rPr lang="en-US" sz="3800" dirty="0">
                <a:latin typeface="Arabic Typesetting" panose="03020402040406030203" pitchFamily="66" charset="-78"/>
                <a:cs typeface="Arabic Typesetting" panose="03020402040406030203" pitchFamily="66" charset="-78"/>
              </a:rPr>
              <a:t>so it is targeting primarily communities within and surrounding the </a:t>
            </a:r>
            <a:r>
              <a:rPr lang="en-US" sz="3800" dirty="0" err="1">
                <a:latin typeface="Arabic Typesetting" panose="03020402040406030203" pitchFamily="66" charset="-78"/>
                <a:cs typeface="Arabic Typesetting" panose="03020402040406030203" pitchFamily="66" charset="-78"/>
              </a:rPr>
              <a:t>khalda</a:t>
            </a:r>
            <a:r>
              <a:rPr lang="en-US" sz="3800" dirty="0">
                <a:latin typeface="Arabic Typesetting" panose="03020402040406030203" pitchFamily="66" charset="-78"/>
                <a:cs typeface="Arabic Typesetting" panose="03020402040406030203" pitchFamily="66" charset="-78"/>
              </a:rPr>
              <a:t> area in Amman , this is due to several reasons ,the One major reason is that </a:t>
            </a:r>
            <a:r>
              <a:rPr lang="en-US" sz="3800" dirty="0" err="1">
                <a:latin typeface="Arabic Typesetting" panose="03020402040406030203" pitchFamily="66" charset="-78"/>
                <a:cs typeface="Arabic Typesetting" panose="03020402040406030203" pitchFamily="66" charset="-78"/>
              </a:rPr>
              <a:t>Khalda</a:t>
            </a:r>
            <a:r>
              <a:rPr lang="en-US" sz="3800" dirty="0">
                <a:latin typeface="Arabic Typesetting" panose="03020402040406030203" pitchFamily="66" charset="-78"/>
                <a:cs typeface="Arabic Typesetting" panose="03020402040406030203" pitchFamily="66" charset="-78"/>
              </a:rPr>
              <a:t>  has had an increased dental market every year, due to increase in population for the last years, and the strong  economic situation of the population in this area make it easier for people to obtain better medical and dental insurance or allow  them to cover the costs of treatment ,and it can serve  not only local communities, but also patients near their place of employment and a large number of  employees will definitely be people with good insurance and income to afford quality dentistry .</a:t>
            </a:r>
          </a:p>
          <a:p>
            <a:pPr marL="0" indent="0">
              <a:buNone/>
            </a:pPr>
            <a:r>
              <a:rPr lang="en-US" sz="3800" dirty="0">
                <a:latin typeface="Arabic Typesetting" panose="03020402040406030203" pitchFamily="66" charset="-78"/>
                <a:cs typeface="Arabic Typesetting" panose="03020402040406030203" pitchFamily="66" charset="-78"/>
              </a:rPr>
              <a:t>The  center will be located on one of the main streets so that the clients can easily reach it, and will provide a parking so that clients do not face any difficulty in parking their cars .</a:t>
            </a:r>
          </a:p>
          <a:p>
            <a:pPr marL="0" indent="0">
              <a:buNone/>
            </a:pPr>
            <a:endParaRPr lang="en-US" dirty="0">
              <a:solidFill>
                <a:schemeClr val="tx1"/>
              </a:solidFill>
            </a:endParaRPr>
          </a:p>
        </p:txBody>
      </p:sp>
      <p:sp>
        <p:nvSpPr>
          <p:cNvPr id="4" name="Slide Number Placeholder 3"/>
          <p:cNvSpPr>
            <a:spLocks noGrp="1"/>
          </p:cNvSpPr>
          <p:nvPr>
            <p:ph type="sldNum" sz="quarter" idx="12"/>
          </p:nvPr>
        </p:nvSpPr>
        <p:spPr/>
        <p:txBody>
          <a:bodyPr/>
          <a:lstStyle/>
          <a:p>
            <a:fld id="{85C196FF-BC05-458E-AA29-B123F450CD93}" type="slidenum">
              <a:rPr lang="en-US" smtClean="0"/>
              <a:t>5</a:t>
            </a:fld>
            <a:endParaRPr lang="en-US"/>
          </a:p>
        </p:txBody>
      </p:sp>
    </p:spTree>
    <p:extLst>
      <p:ext uri="{BB962C8B-B14F-4D97-AF65-F5344CB8AC3E}">
        <p14:creationId xmlns:p14="http://schemas.microsoft.com/office/powerpoint/2010/main" val="117658704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mph" presetSubtype="0" grpId="0" nodeType="clickEffect">
                                  <p:stCondLst>
                                    <p:cond delay="0"/>
                                  </p:stCondLst>
                                  <p:childTnLst>
                                    <p:set>
                                      <p:cBhvr rctx="PPT">
                                        <p:cTn id="6" dur="indefinite"/>
                                        <p:tgtEl>
                                          <p:spTgt spid="2"/>
                                        </p:tgtEl>
                                        <p:attrNameLst>
                                          <p:attrName>style.opacity</p:attrName>
                                        </p:attrNameLst>
                                      </p:cBhvr>
                                      <p:to>
                                        <p:strVal val="0.5"/>
                                      </p:to>
                                    </p:set>
                                    <p:animEffect filter="image" prLst="opacity: 0.5">
                                      <p:cBhvr rctx="IE">
                                        <p:cTn id="7" dur="indefinite"/>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ircle(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ircle(in)">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ircle(in)">
                                      <p:cBhvr>
                                        <p:cTn id="3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299545"/>
            <a:ext cx="8596668" cy="5741817"/>
          </a:xfrm>
        </p:spPr>
        <p:txBody>
          <a:bodyPr/>
          <a:lstStyle/>
          <a:p>
            <a:r>
              <a:rPr lang="en-US" sz="3000" b="1" dirty="0">
                <a:solidFill>
                  <a:schemeClr val="tx1"/>
                </a:solidFill>
                <a:latin typeface="Agency FB" panose="020B0503020202020204" pitchFamily="34" charset="0"/>
                <a:ea typeface="+mj-ea"/>
                <a:cs typeface="+mj-cs"/>
              </a:rPr>
              <a:t>Competitors</a:t>
            </a:r>
            <a:r>
              <a:rPr lang="en-US" sz="3000" b="1" dirty="0" smtClean="0">
                <a:solidFill>
                  <a:schemeClr val="tx1"/>
                </a:solidFill>
                <a:latin typeface="Agency FB" panose="020B0503020202020204" pitchFamily="34" charset="0"/>
                <a:ea typeface="+mj-ea"/>
                <a:cs typeface="+mj-cs"/>
              </a:rPr>
              <a:t>:</a:t>
            </a:r>
          </a:p>
          <a:p>
            <a:pPr marL="0" indent="0">
              <a:buNone/>
            </a:pPr>
            <a:endParaRPr lang="en-US" sz="3000" b="1" dirty="0">
              <a:solidFill>
                <a:schemeClr val="tx1"/>
              </a:solidFill>
              <a:latin typeface="Agency FB" panose="020B0503020202020204" pitchFamily="34" charset="0"/>
              <a:ea typeface="+mj-ea"/>
              <a:cs typeface="+mj-cs"/>
            </a:endParaRPr>
          </a:p>
          <a:p>
            <a:pPr>
              <a:buFont typeface="Wingdings" panose="05000000000000000000" pitchFamily="2" charset="2"/>
              <a:buChar char="§"/>
            </a:pPr>
            <a:r>
              <a:rPr lang="en-US" sz="2400" b="1" i="1" dirty="0">
                <a:latin typeface="Arabic Typesetting" panose="03020402040406030203" pitchFamily="66" charset="-78"/>
                <a:cs typeface="Arabic Typesetting" panose="03020402040406030203" pitchFamily="66" charset="-78"/>
              </a:rPr>
              <a:t>Direct competitors</a:t>
            </a:r>
            <a:r>
              <a:rPr lang="en-US" sz="2400" dirty="0">
                <a:latin typeface="Arabic Typesetting" panose="03020402040406030203" pitchFamily="66" charset="-78"/>
                <a:cs typeface="Arabic Typesetting" panose="03020402040406030203" pitchFamily="66" charset="-78"/>
              </a:rPr>
              <a:t> are other dental businesses.</a:t>
            </a:r>
          </a:p>
          <a:p>
            <a:pPr marL="0" indent="0">
              <a:buNone/>
            </a:pPr>
            <a:endParaRPr lang="en-US" sz="2400" dirty="0">
              <a:latin typeface="Arabic Typesetting" panose="03020402040406030203" pitchFamily="66" charset="-78"/>
              <a:cs typeface="Arabic Typesetting" panose="03020402040406030203" pitchFamily="66" charset="-78"/>
            </a:endParaRPr>
          </a:p>
          <a:p>
            <a:pPr>
              <a:buFont typeface="Wingdings" panose="05000000000000000000" pitchFamily="2" charset="2"/>
              <a:buChar char="§"/>
            </a:pPr>
            <a:r>
              <a:rPr lang="en-US" sz="2400" b="1" i="1" dirty="0">
                <a:latin typeface="Arabic Typesetting" panose="03020402040406030203" pitchFamily="66" charset="-78"/>
                <a:cs typeface="Arabic Typesetting" panose="03020402040406030203" pitchFamily="66" charset="-78"/>
              </a:rPr>
              <a:t>Indirect competitors</a:t>
            </a:r>
            <a:r>
              <a:rPr lang="en-US" sz="2400" dirty="0">
                <a:latin typeface="Arabic Typesetting" panose="03020402040406030203" pitchFamily="66" charset="-78"/>
                <a:cs typeface="Arabic Typesetting" panose="03020402040406030203" pitchFamily="66" charset="-78"/>
              </a:rPr>
              <a:t> are other options that customers have to purchase from that aren’t direct competitors. This includes places </a:t>
            </a:r>
            <a:r>
              <a:rPr lang="en-US" sz="2400" dirty="0" smtClean="0">
                <a:latin typeface="Arabic Typesetting" panose="03020402040406030203" pitchFamily="66" charset="-78"/>
                <a:cs typeface="Arabic Typesetting" panose="03020402040406030203" pitchFamily="66" charset="-78"/>
              </a:rPr>
              <a:t>that </a:t>
            </a:r>
            <a:r>
              <a:rPr lang="en-US" sz="2400" dirty="0">
                <a:latin typeface="Arabic Typesetting" panose="03020402040406030203" pitchFamily="66" charset="-78"/>
                <a:cs typeface="Arabic Typesetting" panose="03020402040406030203" pitchFamily="66" charset="-78"/>
              </a:rPr>
              <a:t>provide direct services to military personnel or disadvantaged populations, and </a:t>
            </a:r>
            <a:r>
              <a:rPr lang="en-US" sz="2400" dirty="0">
                <a:solidFill>
                  <a:schemeClr val="tx1"/>
                </a:solidFill>
                <a:latin typeface="Arabic Typesetting" panose="03020402040406030203" pitchFamily="66" charset="-78"/>
                <a:cs typeface="Arabic Typesetting" panose="03020402040406030203" pitchFamily="66" charset="-78"/>
              </a:rPr>
              <a:t>nonprofit providers</a:t>
            </a:r>
            <a:r>
              <a:rPr lang="en-US" sz="2400" dirty="0" smtClean="0">
                <a:solidFill>
                  <a:schemeClr val="tx1"/>
                </a:solidFill>
                <a:latin typeface="Arabic Typesetting" panose="03020402040406030203" pitchFamily="66" charset="-78"/>
                <a:cs typeface="Arabic Typesetting" panose="03020402040406030203" pitchFamily="66" charset="-78"/>
              </a:rPr>
              <a:t>. Not </a:t>
            </a:r>
            <a:r>
              <a:rPr lang="en-US" sz="2400" dirty="0">
                <a:solidFill>
                  <a:schemeClr val="tx1"/>
                </a:solidFill>
                <a:latin typeface="Arabic Typesetting" panose="03020402040406030203" pitchFamily="66" charset="-78"/>
                <a:cs typeface="Arabic Typesetting" panose="03020402040406030203" pitchFamily="66" charset="-78"/>
              </a:rPr>
              <a:t>everyone who seeks dental services will choose a private dental </a:t>
            </a:r>
            <a:r>
              <a:rPr lang="en-US" sz="2400" dirty="0" smtClean="0">
                <a:solidFill>
                  <a:schemeClr val="tx1"/>
                </a:solidFill>
                <a:latin typeface="Arabic Typesetting" panose="03020402040406030203" pitchFamily="66" charset="-78"/>
                <a:cs typeface="Arabic Typesetting" panose="03020402040406030203" pitchFamily="66" charset="-78"/>
              </a:rPr>
              <a:t>clinics.</a:t>
            </a:r>
            <a:endParaRPr lang="en-US" sz="2400" dirty="0">
              <a:solidFill>
                <a:schemeClr val="tx1"/>
              </a:solidFill>
              <a:latin typeface="Arabic Typesetting" panose="03020402040406030203" pitchFamily="66" charset="-78"/>
              <a:cs typeface="Arabic Typesetting" panose="03020402040406030203" pitchFamily="66" charset="-78"/>
            </a:endParaRPr>
          </a:p>
          <a:p>
            <a:pPr marL="0" indent="0">
              <a:buNone/>
            </a:pPr>
            <a:r>
              <a:rPr lang="en-US" sz="2000" dirty="0">
                <a:latin typeface="Arabic Typesetting" panose="03020402040406030203" pitchFamily="66" charset="-78"/>
                <a:cs typeface="Arabic Typesetting" panose="03020402040406030203" pitchFamily="66" charset="-78"/>
              </a:rPr>
              <a:t/>
            </a:r>
            <a:br>
              <a:rPr lang="en-US" sz="2000" dirty="0">
                <a:latin typeface="Arabic Typesetting" panose="03020402040406030203" pitchFamily="66" charset="-78"/>
                <a:cs typeface="Arabic Typesetting" panose="03020402040406030203" pitchFamily="66" charset="-78"/>
              </a:rPr>
            </a:br>
            <a:endParaRPr lang="en-US" sz="2000" dirty="0">
              <a:latin typeface="Arabic Typesetting" panose="03020402040406030203" pitchFamily="66" charset="-78"/>
              <a:cs typeface="Arabic Typesetting" panose="03020402040406030203" pitchFamily="66" charset="-78"/>
            </a:endParaRPr>
          </a:p>
        </p:txBody>
      </p:sp>
      <p:sp>
        <p:nvSpPr>
          <p:cNvPr id="4" name="Slide Number Placeholder 3"/>
          <p:cNvSpPr>
            <a:spLocks noGrp="1"/>
          </p:cNvSpPr>
          <p:nvPr>
            <p:ph type="sldNum" sz="quarter" idx="12"/>
          </p:nvPr>
        </p:nvSpPr>
        <p:spPr/>
        <p:txBody>
          <a:bodyPr/>
          <a:lstStyle/>
          <a:p>
            <a:fld id="{85C196FF-BC05-458E-AA29-B123F450CD93}" type="slidenum">
              <a:rPr lang="en-US" smtClean="0"/>
              <a:t>6</a:t>
            </a:fld>
            <a:endParaRPr lang="en-US"/>
          </a:p>
        </p:txBody>
      </p:sp>
    </p:spTree>
    <p:extLst>
      <p:ext uri="{BB962C8B-B14F-4D97-AF65-F5344CB8AC3E}">
        <p14:creationId xmlns:p14="http://schemas.microsoft.com/office/powerpoint/2010/main" val="180949283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685800" indent="-685800">
              <a:buFont typeface="Wingdings" panose="05000000000000000000" pitchFamily="2" charset="2"/>
              <a:buChar char="v"/>
            </a:pPr>
            <a:r>
              <a:rPr lang="en-US" sz="4800" b="1" dirty="0" smtClean="0">
                <a:solidFill>
                  <a:schemeClr val="tx1"/>
                </a:solidFill>
                <a:latin typeface="Agency FB" panose="020B0503020202020204" pitchFamily="34" charset="0"/>
              </a:rPr>
              <a:t>Financial</a:t>
            </a:r>
            <a:r>
              <a:rPr lang="en-US" b="1" i="1" dirty="0" smtClean="0"/>
              <a:t> </a:t>
            </a:r>
            <a:r>
              <a:rPr lang="en-US" sz="4800" b="1" dirty="0">
                <a:solidFill>
                  <a:schemeClr val="tx1"/>
                </a:solidFill>
                <a:latin typeface="Agency FB" panose="020B0503020202020204" pitchFamily="34" charset="0"/>
              </a:rPr>
              <a:t>information</a:t>
            </a:r>
            <a:r>
              <a:rPr lang="en-US" b="1" i="1" dirty="0" smtClean="0"/>
              <a:t> </a:t>
            </a:r>
            <a:r>
              <a:rPr lang="en-US" dirty="0"/>
              <a:t/>
            </a:r>
            <a:br>
              <a:rPr lang="en-US" dirty="0"/>
            </a:br>
            <a:endParaRPr lang="en-US" dirty="0"/>
          </a:p>
        </p:txBody>
      </p:sp>
      <p:sp>
        <p:nvSpPr>
          <p:cNvPr id="3" name="Content Placeholder 2"/>
          <p:cNvSpPr>
            <a:spLocks noGrp="1"/>
          </p:cNvSpPr>
          <p:nvPr>
            <p:ph idx="1"/>
          </p:nvPr>
        </p:nvSpPr>
        <p:spPr/>
        <p:txBody>
          <a:bodyPr>
            <a:normAutofit lnSpcReduction="10000"/>
          </a:bodyPr>
          <a:lstStyle/>
          <a:p>
            <a:pPr>
              <a:buFont typeface="Wingdings" panose="05000000000000000000" pitchFamily="2" charset="2"/>
              <a:buChar char="Ø"/>
            </a:pPr>
            <a:r>
              <a:rPr lang="en-US" sz="3000" b="1" dirty="0">
                <a:solidFill>
                  <a:schemeClr val="tx1"/>
                </a:solidFill>
                <a:latin typeface="Agency FB" panose="020B0503020202020204" pitchFamily="34" charset="0"/>
                <a:ea typeface="+mj-ea"/>
                <a:cs typeface="+mj-cs"/>
              </a:rPr>
              <a:t>Source of capital </a:t>
            </a:r>
            <a:r>
              <a:rPr lang="en-US" sz="3000" b="1" dirty="0" smtClean="0">
                <a:solidFill>
                  <a:schemeClr val="tx1"/>
                </a:solidFill>
                <a:latin typeface="Agency FB" panose="020B0503020202020204" pitchFamily="34" charset="0"/>
                <a:ea typeface="+mj-ea"/>
                <a:cs typeface="+mj-cs"/>
              </a:rPr>
              <a:t>:</a:t>
            </a:r>
          </a:p>
          <a:p>
            <a:pPr marL="0" indent="0">
              <a:buNone/>
            </a:pPr>
            <a:r>
              <a:rPr lang="en-US" sz="2400" dirty="0">
                <a:latin typeface="Arabic Typesetting" panose="03020402040406030203" pitchFamily="66" charset="-78"/>
                <a:cs typeface="Arabic Typesetting" panose="03020402040406030203" pitchFamily="66" charset="-78"/>
              </a:rPr>
              <a:t>B</a:t>
            </a:r>
            <a:r>
              <a:rPr lang="en-US" sz="2400" dirty="0" smtClean="0">
                <a:latin typeface="Arabic Typesetting" panose="03020402040406030203" pitchFamily="66" charset="-78"/>
                <a:cs typeface="Arabic Typesetting" panose="03020402040406030203" pitchFamily="66" charset="-78"/>
              </a:rPr>
              <a:t>ank </a:t>
            </a:r>
            <a:r>
              <a:rPr lang="en-US" sz="2400" dirty="0">
                <a:latin typeface="Arabic Typesetting" panose="03020402040406030203" pitchFamily="66" charset="-78"/>
                <a:cs typeface="Arabic Typesetting" panose="03020402040406030203" pitchFamily="66" charset="-78"/>
              </a:rPr>
              <a:t>loans and </a:t>
            </a:r>
            <a:r>
              <a:rPr lang="en-US" sz="2400" dirty="0" smtClean="0">
                <a:latin typeface="Arabic Typesetting" panose="03020402040406030203" pitchFamily="66" charset="-78"/>
                <a:cs typeface="Arabic Typesetting" panose="03020402040406030203" pitchFamily="66" charset="-78"/>
              </a:rPr>
              <a:t>the </a:t>
            </a:r>
            <a:r>
              <a:rPr lang="en-US" sz="2400" dirty="0">
                <a:latin typeface="Arabic Typesetting" panose="03020402040406030203" pitchFamily="66" charset="-78"/>
                <a:cs typeface="Arabic Typesetting" panose="03020402040406030203" pitchFamily="66" charset="-78"/>
              </a:rPr>
              <a:t>banks will want to review the business plan and gain confidence that </a:t>
            </a:r>
            <a:r>
              <a:rPr lang="en-US" sz="2400" dirty="0" smtClean="0">
                <a:latin typeface="Arabic Typesetting" panose="03020402040406030203" pitchFamily="66" charset="-78"/>
                <a:cs typeface="Arabic Typesetting" panose="03020402040406030203" pitchFamily="66" charset="-78"/>
              </a:rPr>
              <a:t>I </a:t>
            </a:r>
            <a:r>
              <a:rPr lang="en-US" sz="2400" dirty="0">
                <a:latin typeface="Arabic Typesetting" panose="03020402040406030203" pitchFamily="66" charset="-78"/>
                <a:cs typeface="Arabic Typesetting" panose="03020402040406030203" pitchFamily="66" charset="-78"/>
              </a:rPr>
              <a:t>will be able to repay my loan and interest. To acquire this confidence, the loan officer will not only want to confirm that my financials are </a:t>
            </a:r>
            <a:r>
              <a:rPr lang="en-US" sz="2400" dirty="0" smtClean="0">
                <a:latin typeface="Arabic Typesetting" panose="03020402040406030203" pitchFamily="66" charset="-78"/>
                <a:cs typeface="Arabic Typesetting" panose="03020402040406030203" pitchFamily="66" charset="-78"/>
              </a:rPr>
              <a:t>reasonable But </a:t>
            </a:r>
            <a:r>
              <a:rPr lang="en-US" sz="2400" dirty="0">
                <a:latin typeface="Arabic Typesetting" panose="03020402040406030203" pitchFamily="66" charset="-78"/>
                <a:cs typeface="Arabic Typesetting" panose="03020402040406030203" pitchFamily="66" charset="-78"/>
              </a:rPr>
              <a:t>they will want to see a professional plan. </a:t>
            </a:r>
          </a:p>
          <a:p>
            <a:pPr>
              <a:buFont typeface="Wingdings" panose="05000000000000000000" pitchFamily="2" charset="2"/>
              <a:buChar char="Ø"/>
            </a:pPr>
            <a:r>
              <a:rPr lang="en-US" sz="3000" b="1" dirty="0">
                <a:solidFill>
                  <a:schemeClr val="tx1"/>
                </a:solidFill>
                <a:latin typeface="Agency FB" panose="020B0503020202020204" pitchFamily="34" charset="0"/>
                <a:ea typeface="+mj-ea"/>
                <a:cs typeface="+mj-cs"/>
              </a:rPr>
              <a:t>Services charging </a:t>
            </a:r>
            <a:r>
              <a:rPr lang="en-US" sz="3000" b="1" dirty="0" smtClean="0">
                <a:solidFill>
                  <a:schemeClr val="tx1"/>
                </a:solidFill>
                <a:latin typeface="Agency FB" panose="020B0503020202020204" pitchFamily="34" charset="0"/>
                <a:ea typeface="+mj-ea"/>
                <a:cs typeface="+mj-cs"/>
              </a:rPr>
              <a:t>:</a:t>
            </a:r>
            <a:endParaRPr lang="en-US" sz="3000" b="1" dirty="0">
              <a:solidFill>
                <a:schemeClr val="tx1"/>
              </a:solidFill>
              <a:latin typeface="Agency FB" panose="020B0503020202020204" pitchFamily="34" charset="0"/>
              <a:ea typeface="+mj-ea"/>
              <a:cs typeface="+mj-cs"/>
            </a:endParaRPr>
          </a:p>
          <a:p>
            <a:pPr marL="0" indent="0">
              <a:buNone/>
            </a:pPr>
            <a:r>
              <a:rPr lang="en-US" sz="2400" dirty="0">
                <a:latin typeface="Arabic Typesetting" panose="03020402040406030203" pitchFamily="66" charset="-78"/>
                <a:cs typeface="Arabic Typesetting" panose="03020402040406030203" pitchFamily="66" charset="-78"/>
              </a:rPr>
              <a:t>Fair pricing: Due to the current high costs of dental care, </a:t>
            </a:r>
            <a:r>
              <a:rPr lang="en-US" sz="2400" dirty="0" smtClean="0">
                <a:latin typeface="Arabic Typesetting" panose="03020402040406030203" pitchFamily="66" charset="-78"/>
                <a:cs typeface="Arabic Typesetting" panose="03020402040406030203" pitchFamily="66" charset="-78"/>
              </a:rPr>
              <a:t>As </a:t>
            </a:r>
            <a:r>
              <a:rPr lang="en-US" sz="2400" dirty="0">
                <a:latin typeface="Arabic Typesetting" panose="03020402040406030203" pitchFamily="66" charset="-78"/>
                <a:cs typeface="Arabic Typesetting" panose="03020402040406030203" pitchFamily="66" charset="-78"/>
              </a:rPr>
              <a:t>shown in  the following Table , Jad dental care center </a:t>
            </a:r>
            <a:r>
              <a:rPr lang="en-US" sz="2400" dirty="0" smtClean="0">
                <a:latin typeface="Arabic Typesetting" panose="03020402040406030203" pitchFamily="66" charset="-78"/>
                <a:cs typeface="Arabic Typesetting" panose="03020402040406030203" pitchFamily="66" charset="-78"/>
              </a:rPr>
              <a:t> </a:t>
            </a:r>
            <a:r>
              <a:rPr lang="en-US" sz="2400" dirty="0">
                <a:latin typeface="Arabic Typesetting" panose="03020402040406030203" pitchFamily="66" charset="-78"/>
                <a:cs typeface="Arabic Typesetting" panose="03020402040406030203" pitchFamily="66" charset="-78"/>
              </a:rPr>
              <a:t>prices are comparable if not lower than other places especially on general services such cleanings. This is to attract the  clients  and is also done for fair pricing and not to take advantage of the patient’s </a:t>
            </a:r>
            <a:r>
              <a:rPr lang="en-US" sz="2400" dirty="0" smtClean="0">
                <a:latin typeface="Arabic Typesetting" panose="03020402040406030203" pitchFamily="66" charset="-78"/>
                <a:cs typeface="Arabic Typesetting" panose="03020402040406030203" pitchFamily="66" charset="-78"/>
              </a:rPr>
              <a:t>finances.</a:t>
            </a:r>
            <a:endParaRPr lang="en-US" sz="2400" dirty="0">
              <a:latin typeface="Arabic Typesetting" panose="03020402040406030203" pitchFamily="66" charset="-78"/>
              <a:cs typeface="Arabic Typesetting" panose="03020402040406030203" pitchFamily="66" charset="-78"/>
            </a:endParaRPr>
          </a:p>
          <a:p>
            <a:pPr marL="0" indent="0">
              <a:buNone/>
            </a:pPr>
            <a:endParaRPr lang="en-US" sz="2400" dirty="0"/>
          </a:p>
          <a:p>
            <a:pPr marL="0" indent="0">
              <a:buNone/>
            </a:pPr>
            <a:endParaRPr lang="en-US" sz="3000" b="1" dirty="0">
              <a:solidFill>
                <a:schemeClr val="tx1"/>
              </a:solidFill>
              <a:latin typeface="Agency FB" panose="020B0503020202020204" pitchFamily="34" charset="0"/>
              <a:ea typeface="+mj-ea"/>
              <a:cs typeface="+mj-cs"/>
            </a:endParaRPr>
          </a:p>
          <a:p>
            <a:endParaRPr lang="en-US" dirty="0"/>
          </a:p>
        </p:txBody>
      </p:sp>
      <p:sp>
        <p:nvSpPr>
          <p:cNvPr id="4" name="Slide Number Placeholder 3"/>
          <p:cNvSpPr>
            <a:spLocks noGrp="1"/>
          </p:cNvSpPr>
          <p:nvPr>
            <p:ph type="sldNum" sz="quarter" idx="12"/>
          </p:nvPr>
        </p:nvSpPr>
        <p:spPr/>
        <p:txBody>
          <a:bodyPr/>
          <a:lstStyle/>
          <a:p>
            <a:fld id="{85C196FF-BC05-458E-AA29-B123F450CD93}" type="slidenum">
              <a:rPr lang="en-US" smtClean="0"/>
              <a:t>7</a:t>
            </a:fld>
            <a:endParaRPr lang="en-US"/>
          </a:p>
        </p:txBody>
      </p:sp>
    </p:spTree>
    <p:extLst>
      <p:ext uri="{BB962C8B-B14F-4D97-AF65-F5344CB8AC3E}">
        <p14:creationId xmlns:p14="http://schemas.microsoft.com/office/powerpoint/2010/main" val="4034861131"/>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1" dur="5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p:cTn id="26"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8" dur="500"/>
                                        <p:tgtEl>
                                          <p:spTgt spid="3">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16"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p:cTn id="33"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4"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650631"/>
            <a:ext cx="8596668" cy="5390731"/>
          </a:xfrm>
        </p:spPr>
        <p:txBody>
          <a:bodyPr>
            <a:normAutofit fontScale="70000" lnSpcReduction="20000"/>
          </a:bodyPr>
          <a:lstStyle/>
          <a:p>
            <a:pPr marL="0" indent="0">
              <a:buNone/>
            </a:pPr>
            <a:r>
              <a:rPr lang="en-US" sz="2000" b="1" i="1" dirty="0" smtClean="0"/>
              <a:t>       </a:t>
            </a:r>
            <a:r>
              <a:rPr lang="en-US" sz="2300" b="1" i="1" dirty="0" smtClean="0"/>
              <a:t>Dental </a:t>
            </a:r>
            <a:r>
              <a:rPr lang="en-US" sz="2300" b="1" i="1" dirty="0"/>
              <a:t>Service                    </a:t>
            </a:r>
            <a:r>
              <a:rPr lang="en-US" sz="2300" b="1" i="1" dirty="0" smtClean="0"/>
              <a:t>  </a:t>
            </a:r>
            <a:r>
              <a:rPr lang="en-US" sz="2300" b="1" i="1" dirty="0"/>
              <a:t>Other clinic’s Average           </a:t>
            </a:r>
            <a:r>
              <a:rPr lang="en-US" sz="2300" b="1" i="1" dirty="0" smtClean="0"/>
              <a:t>   Jad </a:t>
            </a:r>
            <a:r>
              <a:rPr lang="en-US" sz="2300" b="1" i="1" dirty="0"/>
              <a:t>Dental Care center </a:t>
            </a:r>
          </a:p>
          <a:p>
            <a:pPr marL="0" indent="0">
              <a:buNone/>
            </a:pPr>
            <a:r>
              <a:rPr lang="en-US" sz="2300" b="1" i="1" dirty="0" smtClean="0"/>
              <a:t>                                                           Fee/Price                                      Fee/Price	</a:t>
            </a:r>
            <a:endParaRPr lang="en-US" sz="2300" b="1" i="1" dirty="0"/>
          </a:p>
          <a:p>
            <a:pPr marL="0" indent="0">
              <a:buNone/>
            </a:pPr>
            <a:r>
              <a:rPr lang="en-US" dirty="0"/>
              <a:t> </a:t>
            </a:r>
          </a:p>
          <a:p>
            <a:pPr algn="justLow"/>
            <a:r>
              <a:rPr lang="en-US" dirty="0"/>
              <a:t>X-rays                                                                      </a:t>
            </a:r>
            <a:r>
              <a:rPr lang="en-US" dirty="0" smtClean="0"/>
              <a:t>10jd                                                       </a:t>
            </a:r>
            <a:r>
              <a:rPr lang="en-US" dirty="0"/>
              <a:t>9JD</a:t>
            </a:r>
          </a:p>
          <a:p>
            <a:pPr algn="justLow"/>
            <a:r>
              <a:rPr lang="en-US" dirty="0"/>
              <a:t>Cleaning                                                                </a:t>
            </a:r>
            <a:r>
              <a:rPr lang="en-US" dirty="0" smtClean="0"/>
              <a:t>  </a:t>
            </a:r>
            <a:r>
              <a:rPr lang="en-US" dirty="0"/>
              <a:t>20jd                                                      </a:t>
            </a:r>
            <a:r>
              <a:rPr lang="en-US" dirty="0" smtClean="0"/>
              <a:t> 15JD</a:t>
            </a:r>
            <a:endParaRPr lang="en-US" dirty="0"/>
          </a:p>
          <a:p>
            <a:pPr algn="justLow"/>
            <a:r>
              <a:rPr lang="en-US" dirty="0"/>
              <a:t>Deep Cleaning 	</a:t>
            </a:r>
            <a:r>
              <a:rPr lang="en-US" dirty="0" smtClean="0"/>
              <a:t>                                                 25JD</a:t>
            </a:r>
            <a:r>
              <a:rPr lang="en-US" dirty="0"/>
              <a:t>	</a:t>
            </a:r>
            <a:r>
              <a:rPr lang="en-US" dirty="0" smtClean="0"/>
              <a:t>                                              24Jd</a:t>
            </a:r>
            <a:endParaRPr lang="en-US" dirty="0"/>
          </a:p>
          <a:p>
            <a:pPr algn="justLow"/>
            <a:r>
              <a:rPr lang="en-US" dirty="0"/>
              <a:t>Dentures (per piece)                                             </a:t>
            </a:r>
            <a:r>
              <a:rPr lang="en-US" dirty="0" smtClean="0"/>
              <a:t>   1000JD                                                   900JD</a:t>
            </a:r>
            <a:endParaRPr lang="en-US" dirty="0"/>
          </a:p>
          <a:p>
            <a:pPr algn="justLow"/>
            <a:r>
              <a:rPr lang="en-US" dirty="0"/>
              <a:t>Crowns                                                                     </a:t>
            </a:r>
            <a:r>
              <a:rPr lang="en-US" dirty="0" smtClean="0"/>
              <a:t>200JD                                                    180JD</a:t>
            </a:r>
            <a:endParaRPr lang="en-US" dirty="0"/>
          </a:p>
          <a:p>
            <a:pPr algn="justLow"/>
            <a:r>
              <a:rPr lang="en-US" dirty="0"/>
              <a:t>Teeth Whitening                                                       </a:t>
            </a:r>
            <a:r>
              <a:rPr lang="en-US" dirty="0" smtClean="0"/>
              <a:t>150JD                                                     145JD</a:t>
            </a:r>
            <a:endParaRPr lang="en-US" dirty="0"/>
          </a:p>
          <a:p>
            <a:pPr algn="justLow"/>
            <a:r>
              <a:rPr lang="en-US" dirty="0"/>
              <a:t>Occlusal Mouth Guard                                            </a:t>
            </a:r>
            <a:r>
              <a:rPr lang="en-US" dirty="0" smtClean="0"/>
              <a:t>   </a:t>
            </a:r>
            <a:r>
              <a:rPr lang="en-US" dirty="0"/>
              <a:t>250JD                                                    </a:t>
            </a:r>
            <a:r>
              <a:rPr lang="en-US" dirty="0" smtClean="0"/>
              <a:t> 230JD</a:t>
            </a:r>
            <a:endParaRPr lang="en-US" dirty="0"/>
          </a:p>
          <a:p>
            <a:pPr algn="justLow"/>
            <a:r>
              <a:rPr lang="en-US" dirty="0"/>
              <a:t>Simple extractions                                                     20JD                                                     </a:t>
            </a:r>
            <a:r>
              <a:rPr lang="en-US" dirty="0" smtClean="0"/>
              <a:t> 19JD</a:t>
            </a:r>
            <a:endParaRPr lang="en-US" dirty="0"/>
          </a:p>
          <a:p>
            <a:pPr algn="justLow"/>
            <a:r>
              <a:rPr lang="en-US" dirty="0"/>
              <a:t>Surgical extractions                                                   </a:t>
            </a:r>
            <a:r>
              <a:rPr lang="en-US" dirty="0" smtClean="0"/>
              <a:t>100JD                                                     95JD</a:t>
            </a:r>
            <a:endParaRPr lang="en-US" dirty="0"/>
          </a:p>
          <a:p>
            <a:pPr algn="justLow"/>
            <a:r>
              <a:rPr lang="en-US" dirty="0"/>
              <a:t>Silver fillings                                                              </a:t>
            </a:r>
            <a:r>
              <a:rPr lang="en-US" dirty="0" smtClean="0"/>
              <a:t>15JD                                                       14JD</a:t>
            </a:r>
            <a:endParaRPr lang="en-US" dirty="0"/>
          </a:p>
          <a:p>
            <a:pPr algn="justLow"/>
            <a:r>
              <a:rPr lang="en-US" dirty="0"/>
              <a:t>White fillings                                                              </a:t>
            </a:r>
            <a:r>
              <a:rPr lang="en-US" dirty="0" smtClean="0"/>
              <a:t>20JD                                                       </a:t>
            </a:r>
            <a:r>
              <a:rPr lang="en-US" dirty="0"/>
              <a:t>19JD</a:t>
            </a:r>
          </a:p>
          <a:p>
            <a:pPr algn="justLow"/>
            <a:r>
              <a:rPr lang="en-US" dirty="0"/>
              <a:t>Implant (per piece)                                                 </a:t>
            </a:r>
            <a:r>
              <a:rPr lang="en-US" dirty="0" smtClean="0"/>
              <a:t>   400JD                                                      </a:t>
            </a:r>
            <a:r>
              <a:rPr lang="en-US" dirty="0" err="1" smtClean="0"/>
              <a:t>400JD</a:t>
            </a:r>
            <a:endParaRPr lang="en-US" dirty="0"/>
          </a:p>
          <a:p>
            <a:pPr marL="0" indent="0" algn="justLow">
              <a:buNone/>
            </a:pPr>
            <a:r>
              <a:rPr lang="en-US" dirty="0"/>
              <a:t> </a:t>
            </a:r>
          </a:p>
          <a:p>
            <a:pPr algn="justLow"/>
            <a:endParaRPr lang="en-US" dirty="0"/>
          </a:p>
        </p:txBody>
      </p:sp>
      <p:sp>
        <p:nvSpPr>
          <p:cNvPr id="20" name="Slide Number Placeholder 19"/>
          <p:cNvSpPr>
            <a:spLocks noGrp="1"/>
          </p:cNvSpPr>
          <p:nvPr>
            <p:ph type="sldNum" sz="quarter" idx="12"/>
          </p:nvPr>
        </p:nvSpPr>
        <p:spPr/>
        <p:txBody>
          <a:bodyPr/>
          <a:lstStyle/>
          <a:p>
            <a:fld id="{85C196FF-BC05-458E-AA29-B123F450CD93}" type="slidenum">
              <a:rPr lang="en-US" smtClean="0"/>
              <a:t>8</a:t>
            </a:fld>
            <a:endParaRPr lang="en-US"/>
          </a:p>
        </p:txBody>
      </p:sp>
    </p:spTree>
    <p:extLst>
      <p:ext uri="{BB962C8B-B14F-4D97-AF65-F5344CB8AC3E}">
        <p14:creationId xmlns:p14="http://schemas.microsoft.com/office/powerpoint/2010/main" val="3809609528"/>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685800" indent="-685800">
              <a:buFont typeface="Wingdings" panose="05000000000000000000" pitchFamily="2" charset="2"/>
              <a:buChar char="v"/>
            </a:pPr>
            <a:r>
              <a:rPr lang="en-US" sz="4800" b="1" dirty="0" smtClean="0">
                <a:solidFill>
                  <a:schemeClr val="tx1"/>
                </a:solidFill>
                <a:latin typeface="Agency FB" panose="020B0503020202020204" pitchFamily="34" charset="0"/>
              </a:rPr>
              <a:t>The </a:t>
            </a:r>
            <a:r>
              <a:rPr lang="en-US" sz="4800" b="1" dirty="0">
                <a:solidFill>
                  <a:schemeClr val="tx1"/>
                </a:solidFill>
                <a:latin typeface="Agency FB" panose="020B0503020202020204" pitchFamily="34" charset="0"/>
              </a:rPr>
              <a:t>predicted profit in 2023 </a:t>
            </a:r>
            <a:r>
              <a:rPr lang="en-US" dirty="0"/>
              <a:t/>
            </a:r>
            <a:br>
              <a:rPr lang="en-US" dirty="0"/>
            </a:br>
            <a:endParaRPr lang="en-US" dirty="0"/>
          </a:p>
        </p:txBody>
      </p:sp>
      <p:sp>
        <p:nvSpPr>
          <p:cNvPr id="3" name="Content Placeholder 2"/>
          <p:cNvSpPr>
            <a:spLocks noGrp="1"/>
          </p:cNvSpPr>
          <p:nvPr>
            <p:ph idx="1"/>
          </p:nvPr>
        </p:nvSpPr>
        <p:spPr>
          <a:xfrm>
            <a:off x="677334" y="1565031"/>
            <a:ext cx="8596668" cy="4476331"/>
          </a:xfrm>
        </p:spPr>
        <p:txBody>
          <a:bodyPr>
            <a:normAutofit fontScale="92500" lnSpcReduction="20000"/>
          </a:bodyPr>
          <a:lstStyle/>
          <a:p>
            <a:r>
              <a:rPr lang="en-US" dirty="0"/>
              <a:t> </a:t>
            </a:r>
            <a:r>
              <a:rPr lang="en-US" sz="3000" b="1" dirty="0">
                <a:solidFill>
                  <a:schemeClr val="tx1"/>
                </a:solidFill>
                <a:latin typeface="Agency FB" panose="020B0503020202020204" pitchFamily="34" charset="0"/>
                <a:ea typeface="+mj-ea"/>
                <a:cs typeface="+mj-cs"/>
              </a:rPr>
              <a:t>Total cost in 2023 </a:t>
            </a:r>
          </a:p>
          <a:p>
            <a:r>
              <a:rPr lang="en-US" dirty="0"/>
              <a:t>Payroll    120000 JD       </a:t>
            </a:r>
          </a:p>
          <a:p>
            <a:r>
              <a:rPr lang="en-US" dirty="0"/>
              <a:t> Payroll Taxes   20000JD</a:t>
            </a:r>
          </a:p>
          <a:p>
            <a:r>
              <a:rPr lang="en-US" dirty="0"/>
              <a:t>Center Rent      25000JD</a:t>
            </a:r>
          </a:p>
          <a:p>
            <a:r>
              <a:rPr lang="en-US" dirty="0"/>
              <a:t>Utilities            10000JD </a:t>
            </a:r>
          </a:p>
          <a:p>
            <a:r>
              <a:rPr lang="en-US" dirty="0"/>
              <a:t> Insurance           10000JD</a:t>
            </a:r>
          </a:p>
          <a:p>
            <a:r>
              <a:rPr lang="en-US" dirty="0"/>
              <a:t>Marketing Promotion  2000JD</a:t>
            </a:r>
          </a:p>
          <a:p>
            <a:r>
              <a:rPr lang="en-US" dirty="0"/>
              <a:t>Lab </a:t>
            </a:r>
            <a:r>
              <a:rPr lang="en-US" dirty="0" smtClean="0"/>
              <a:t>&amp; </a:t>
            </a:r>
            <a:r>
              <a:rPr lang="en-US" dirty="0"/>
              <a:t>Supplies   120000JD</a:t>
            </a:r>
          </a:p>
          <a:p>
            <a:r>
              <a:rPr lang="en-US" dirty="0"/>
              <a:t>Equipment Repair/Maintenance    5000JD</a:t>
            </a:r>
          </a:p>
          <a:p>
            <a:r>
              <a:rPr lang="en-US" dirty="0"/>
              <a:t> Continuing Education Classes        3000JD </a:t>
            </a:r>
          </a:p>
          <a:p>
            <a:r>
              <a:rPr lang="en-US" dirty="0"/>
              <a:t>Loan Repayment                 180000JD </a:t>
            </a:r>
          </a:p>
          <a:p>
            <a:r>
              <a:rPr lang="en-US" sz="3100" b="1" dirty="0">
                <a:solidFill>
                  <a:schemeClr val="tx1"/>
                </a:solidFill>
                <a:latin typeface="Agency FB" panose="020B0503020202020204" pitchFamily="34" charset="0"/>
                <a:ea typeface="+mj-ea"/>
                <a:cs typeface="+mj-cs"/>
              </a:rPr>
              <a:t>Total cost is 495000 JD</a:t>
            </a:r>
          </a:p>
          <a:p>
            <a:pPr marL="0" indent="0">
              <a:buNone/>
            </a:pPr>
            <a:endParaRPr lang="en-US" dirty="0"/>
          </a:p>
        </p:txBody>
      </p:sp>
      <p:sp>
        <p:nvSpPr>
          <p:cNvPr id="6" name="Slide Number Placeholder 5"/>
          <p:cNvSpPr>
            <a:spLocks noGrp="1"/>
          </p:cNvSpPr>
          <p:nvPr>
            <p:ph type="sldNum" sz="quarter" idx="12"/>
          </p:nvPr>
        </p:nvSpPr>
        <p:spPr/>
        <p:txBody>
          <a:bodyPr/>
          <a:lstStyle/>
          <a:p>
            <a:fld id="{85C196FF-BC05-458E-AA29-B123F450CD93}" type="slidenum">
              <a:rPr lang="en-US" smtClean="0"/>
              <a:t>9</a:t>
            </a:fld>
            <a:endParaRPr lang="en-US"/>
          </a:p>
        </p:txBody>
      </p:sp>
    </p:spTree>
    <p:extLst>
      <p:ext uri="{BB962C8B-B14F-4D97-AF65-F5344CB8AC3E}">
        <p14:creationId xmlns:p14="http://schemas.microsoft.com/office/powerpoint/2010/main" val="2513166976"/>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4"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5" dur="10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1"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2"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3" dur="10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1"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 calcmode="lin" valueType="num">
                                      <p:cBhvr>
                                        <p:cTn id="28"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9"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30"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31" dur="1000"/>
                                        <p:tgtEl>
                                          <p:spTgt spid="3">
                                            <p:txEl>
                                              <p:pRg st="2" end="2"/>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31" presetClass="entr" presetSubtype="0" fill="hold" grpId="0" nodeType="clickEffect">
                                  <p:stCondLst>
                                    <p:cond delay="0"/>
                                  </p:stCondLst>
                                  <p:childTnLst>
                                    <p:set>
                                      <p:cBhvr>
                                        <p:cTn id="35" dur="1" fill="hold">
                                          <p:stCondLst>
                                            <p:cond delay="0"/>
                                          </p:stCondLst>
                                        </p:cTn>
                                        <p:tgtEl>
                                          <p:spTgt spid="3">
                                            <p:txEl>
                                              <p:pRg st="3" end="3"/>
                                            </p:txEl>
                                          </p:spTgt>
                                        </p:tgtEl>
                                        <p:attrNameLst>
                                          <p:attrName>style.visibility</p:attrName>
                                        </p:attrNameLst>
                                      </p:cBhvr>
                                      <p:to>
                                        <p:strVal val="visible"/>
                                      </p:to>
                                    </p:set>
                                    <p:anim calcmode="lin" valueType="num">
                                      <p:cBhvr>
                                        <p:cTn id="36"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7"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8"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9" dur="1000"/>
                                        <p:tgtEl>
                                          <p:spTgt spid="3">
                                            <p:txEl>
                                              <p:pRg st="3" end="3"/>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31" presetClass="entr" presetSubtype="0" fill="hold" grpId="0" nodeType="clickEffect">
                                  <p:stCondLst>
                                    <p:cond delay="0"/>
                                  </p:stCondLst>
                                  <p:childTnLst>
                                    <p:set>
                                      <p:cBhvr>
                                        <p:cTn id="43" dur="1" fill="hold">
                                          <p:stCondLst>
                                            <p:cond delay="0"/>
                                          </p:stCondLst>
                                        </p:cTn>
                                        <p:tgtEl>
                                          <p:spTgt spid="3">
                                            <p:txEl>
                                              <p:pRg st="4" end="4"/>
                                            </p:txEl>
                                          </p:spTgt>
                                        </p:tgtEl>
                                        <p:attrNameLst>
                                          <p:attrName>style.visibility</p:attrName>
                                        </p:attrNameLst>
                                      </p:cBhvr>
                                      <p:to>
                                        <p:strVal val="visible"/>
                                      </p:to>
                                    </p:set>
                                    <p:anim calcmode="lin" valueType="num">
                                      <p:cBhvr>
                                        <p:cTn id="44"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5"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6"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47" dur="1000"/>
                                        <p:tgtEl>
                                          <p:spTgt spid="3">
                                            <p:txEl>
                                              <p:pRg st="4" end="4"/>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1" presetClass="entr" presetSubtype="0" fill="hold" grpId="0" nodeType="clickEffect">
                                  <p:stCondLst>
                                    <p:cond delay="0"/>
                                  </p:stCondLst>
                                  <p:childTnLst>
                                    <p:set>
                                      <p:cBhvr>
                                        <p:cTn id="51" dur="1" fill="hold">
                                          <p:stCondLst>
                                            <p:cond delay="0"/>
                                          </p:stCondLst>
                                        </p:cTn>
                                        <p:tgtEl>
                                          <p:spTgt spid="3">
                                            <p:txEl>
                                              <p:pRg st="5" end="5"/>
                                            </p:txEl>
                                          </p:spTgt>
                                        </p:tgtEl>
                                        <p:attrNameLst>
                                          <p:attrName>style.visibility</p:attrName>
                                        </p:attrNameLst>
                                      </p:cBhvr>
                                      <p:to>
                                        <p:strVal val="visible"/>
                                      </p:to>
                                    </p:set>
                                    <p:anim calcmode="lin" valueType="num">
                                      <p:cBhvr>
                                        <p:cTn id="52"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53"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54"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55" dur="1000"/>
                                        <p:tgtEl>
                                          <p:spTgt spid="3">
                                            <p:txEl>
                                              <p:pRg st="5" end="5"/>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31" presetClass="entr" presetSubtype="0" fill="hold" grpId="0" nodeType="clickEffect">
                                  <p:stCondLst>
                                    <p:cond delay="0"/>
                                  </p:stCondLst>
                                  <p:childTnLst>
                                    <p:set>
                                      <p:cBhvr>
                                        <p:cTn id="59" dur="1" fill="hold">
                                          <p:stCondLst>
                                            <p:cond delay="0"/>
                                          </p:stCondLst>
                                        </p:cTn>
                                        <p:tgtEl>
                                          <p:spTgt spid="3">
                                            <p:txEl>
                                              <p:pRg st="6" end="6"/>
                                            </p:txEl>
                                          </p:spTgt>
                                        </p:tgtEl>
                                        <p:attrNameLst>
                                          <p:attrName>style.visibility</p:attrName>
                                        </p:attrNameLst>
                                      </p:cBhvr>
                                      <p:to>
                                        <p:strVal val="visible"/>
                                      </p:to>
                                    </p:set>
                                    <p:anim calcmode="lin" valueType="num">
                                      <p:cBhvr>
                                        <p:cTn id="60"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61"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62"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63" dur="1000"/>
                                        <p:tgtEl>
                                          <p:spTgt spid="3">
                                            <p:txEl>
                                              <p:pRg st="6" end="6"/>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31" presetClass="entr" presetSubtype="0" fill="hold" grpId="0" nodeType="clickEffect">
                                  <p:stCondLst>
                                    <p:cond delay="0"/>
                                  </p:stCondLst>
                                  <p:childTnLst>
                                    <p:set>
                                      <p:cBhvr>
                                        <p:cTn id="67" dur="1" fill="hold">
                                          <p:stCondLst>
                                            <p:cond delay="0"/>
                                          </p:stCondLst>
                                        </p:cTn>
                                        <p:tgtEl>
                                          <p:spTgt spid="3">
                                            <p:txEl>
                                              <p:pRg st="7" end="7"/>
                                            </p:txEl>
                                          </p:spTgt>
                                        </p:tgtEl>
                                        <p:attrNameLst>
                                          <p:attrName>style.visibility</p:attrName>
                                        </p:attrNameLst>
                                      </p:cBhvr>
                                      <p:to>
                                        <p:strVal val="visible"/>
                                      </p:to>
                                    </p:set>
                                    <p:anim calcmode="lin" valueType="num">
                                      <p:cBhvr>
                                        <p:cTn id="68"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69"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70"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71" dur="1000"/>
                                        <p:tgtEl>
                                          <p:spTgt spid="3">
                                            <p:txEl>
                                              <p:pRg st="7" end="7"/>
                                            </p:txEl>
                                          </p:spTgt>
                                        </p:tgtEl>
                                      </p:cBhvr>
                                    </p:animEffect>
                                  </p:childTnLst>
                                </p:cTn>
                              </p:par>
                            </p:childTnLst>
                          </p:cTn>
                        </p:par>
                      </p:childTnLst>
                    </p:cTn>
                  </p:par>
                  <p:par>
                    <p:cTn id="72" fill="hold">
                      <p:stCondLst>
                        <p:cond delay="indefinite"/>
                      </p:stCondLst>
                      <p:childTnLst>
                        <p:par>
                          <p:cTn id="73" fill="hold">
                            <p:stCondLst>
                              <p:cond delay="0"/>
                            </p:stCondLst>
                            <p:childTnLst>
                              <p:par>
                                <p:cTn id="74" presetID="31" presetClass="entr" presetSubtype="0" fill="hold" grpId="0" nodeType="clickEffect">
                                  <p:stCondLst>
                                    <p:cond delay="0"/>
                                  </p:stCondLst>
                                  <p:childTnLst>
                                    <p:set>
                                      <p:cBhvr>
                                        <p:cTn id="75" dur="1" fill="hold">
                                          <p:stCondLst>
                                            <p:cond delay="0"/>
                                          </p:stCondLst>
                                        </p:cTn>
                                        <p:tgtEl>
                                          <p:spTgt spid="3">
                                            <p:txEl>
                                              <p:pRg st="8" end="8"/>
                                            </p:txEl>
                                          </p:spTgt>
                                        </p:tgtEl>
                                        <p:attrNameLst>
                                          <p:attrName>style.visibility</p:attrName>
                                        </p:attrNameLst>
                                      </p:cBhvr>
                                      <p:to>
                                        <p:strVal val="visible"/>
                                      </p:to>
                                    </p:set>
                                    <p:anim calcmode="lin" valueType="num">
                                      <p:cBhvr>
                                        <p:cTn id="76" dur="1000" fill="hold"/>
                                        <p:tgtEl>
                                          <p:spTgt spid="3">
                                            <p:txEl>
                                              <p:pRg st="8" end="8"/>
                                            </p:txEl>
                                          </p:spTgt>
                                        </p:tgtEl>
                                        <p:attrNameLst>
                                          <p:attrName>ppt_w</p:attrName>
                                        </p:attrNameLst>
                                      </p:cBhvr>
                                      <p:tavLst>
                                        <p:tav tm="0">
                                          <p:val>
                                            <p:fltVal val="0"/>
                                          </p:val>
                                        </p:tav>
                                        <p:tav tm="100000">
                                          <p:val>
                                            <p:strVal val="#ppt_w"/>
                                          </p:val>
                                        </p:tav>
                                      </p:tavLst>
                                    </p:anim>
                                    <p:anim calcmode="lin" valueType="num">
                                      <p:cBhvr>
                                        <p:cTn id="77" dur="1000" fill="hold"/>
                                        <p:tgtEl>
                                          <p:spTgt spid="3">
                                            <p:txEl>
                                              <p:pRg st="8" end="8"/>
                                            </p:txEl>
                                          </p:spTgt>
                                        </p:tgtEl>
                                        <p:attrNameLst>
                                          <p:attrName>ppt_h</p:attrName>
                                        </p:attrNameLst>
                                      </p:cBhvr>
                                      <p:tavLst>
                                        <p:tav tm="0">
                                          <p:val>
                                            <p:fltVal val="0"/>
                                          </p:val>
                                        </p:tav>
                                        <p:tav tm="100000">
                                          <p:val>
                                            <p:strVal val="#ppt_h"/>
                                          </p:val>
                                        </p:tav>
                                      </p:tavLst>
                                    </p:anim>
                                    <p:anim calcmode="lin" valueType="num">
                                      <p:cBhvr>
                                        <p:cTn id="78" dur="1000" fill="hold"/>
                                        <p:tgtEl>
                                          <p:spTgt spid="3">
                                            <p:txEl>
                                              <p:pRg st="8" end="8"/>
                                            </p:txEl>
                                          </p:spTgt>
                                        </p:tgtEl>
                                        <p:attrNameLst>
                                          <p:attrName>style.rotation</p:attrName>
                                        </p:attrNameLst>
                                      </p:cBhvr>
                                      <p:tavLst>
                                        <p:tav tm="0">
                                          <p:val>
                                            <p:fltVal val="90"/>
                                          </p:val>
                                        </p:tav>
                                        <p:tav tm="100000">
                                          <p:val>
                                            <p:fltVal val="0"/>
                                          </p:val>
                                        </p:tav>
                                      </p:tavLst>
                                    </p:anim>
                                    <p:animEffect transition="in" filter="fade">
                                      <p:cBhvr>
                                        <p:cTn id="79" dur="1000"/>
                                        <p:tgtEl>
                                          <p:spTgt spid="3">
                                            <p:txEl>
                                              <p:pRg st="8" end="8"/>
                                            </p:txEl>
                                          </p:spTgt>
                                        </p:tgtEl>
                                      </p:cBhvr>
                                    </p:animEffect>
                                  </p:childTnLst>
                                </p:cTn>
                              </p:par>
                            </p:childTnLst>
                          </p:cTn>
                        </p:par>
                      </p:childTnLst>
                    </p:cTn>
                  </p:par>
                  <p:par>
                    <p:cTn id="80" fill="hold">
                      <p:stCondLst>
                        <p:cond delay="indefinite"/>
                      </p:stCondLst>
                      <p:childTnLst>
                        <p:par>
                          <p:cTn id="81" fill="hold">
                            <p:stCondLst>
                              <p:cond delay="0"/>
                            </p:stCondLst>
                            <p:childTnLst>
                              <p:par>
                                <p:cTn id="82" presetID="31" presetClass="entr" presetSubtype="0" fill="hold" grpId="0" nodeType="clickEffect">
                                  <p:stCondLst>
                                    <p:cond delay="0"/>
                                  </p:stCondLst>
                                  <p:childTnLst>
                                    <p:set>
                                      <p:cBhvr>
                                        <p:cTn id="83" dur="1" fill="hold">
                                          <p:stCondLst>
                                            <p:cond delay="0"/>
                                          </p:stCondLst>
                                        </p:cTn>
                                        <p:tgtEl>
                                          <p:spTgt spid="3">
                                            <p:txEl>
                                              <p:pRg st="9" end="9"/>
                                            </p:txEl>
                                          </p:spTgt>
                                        </p:tgtEl>
                                        <p:attrNameLst>
                                          <p:attrName>style.visibility</p:attrName>
                                        </p:attrNameLst>
                                      </p:cBhvr>
                                      <p:to>
                                        <p:strVal val="visible"/>
                                      </p:to>
                                    </p:set>
                                    <p:anim calcmode="lin" valueType="num">
                                      <p:cBhvr>
                                        <p:cTn id="84" dur="1000" fill="hold"/>
                                        <p:tgtEl>
                                          <p:spTgt spid="3">
                                            <p:txEl>
                                              <p:pRg st="9" end="9"/>
                                            </p:txEl>
                                          </p:spTgt>
                                        </p:tgtEl>
                                        <p:attrNameLst>
                                          <p:attrName>ppt_w</p:attrName>
                                        </p:attrNameLst>
                                      </p:cBhvr>
                                      <p:tavLst>
                                        <p:tav tm="0">
                                          <p:val>
                                            <p:fltVal val="0"/>
                                          </p:val>
                                        </p:tav>
                                        <p:tav tm="100000">
                                          <p:val>
                                            <p:strVal val="#ppt_w"/>
                                          </p:val>
                                        </p:tav>
                                      </p:tavLst>
                                    </p:anim>
                                    <p:anim calcmode="lin" valueType="num">
                                      <p:cBhvr>
                                        <p:cTn id="85" dur="1000" fill="hold"/>
                                        <p:tgtEl>
                                          <p:spTgt spid="3">
                                            <p:txEl>
                                              <p:pRg st="9" end="9"/>
                                            </p:txEl>
                                          </p:spTgt>
                                        </p:tgtEl>
                                        <p:attrNameLst>
                                          <p:attrName>ppt_h</p:attrName>
                                        </p:attrNameLst>
                                      </p:cBhvr>
                                      <p:tavLst>
                                        <p:tav tm="0">
                                          <p:val>
                                            <p:fltVal val="0"/>
                                          </p:val>
                                        </p:tav>
                                        <p:tav tm="100000">
                                          <p:val>
                                            <p:strVal val="#ppt_h"/>
                                          </p:val>
                                        </p:tav>
                                      </p:tavLst>
                                    </p:anim>
                                    <p:anim calcmode="lin" valueType="num">
                                      <p:cBhvr>
                                        <p:cTn id="86" dur="1000" fill="hold"/>
                                        <p:tgtEl>
                                          <p:spTgt spid="3">
                                            <p:txEl>
                                              <p:pRg st="9" end="9"/>
                                            </p:txEl>
                                          </p:spTgt>
                                        </p:tgtEl>
                                        <p:attrNameLst>
                                          <p:attrName>style.rotation</p:attrName>
                                        </p:attrNameLst>
                                      </p:cBhvr>
                                      <p:tavLst>
                                        <p:tav tm="0">
                                          <p:val>
                                            <p:fltVal val="90"/>
                                          </p:val>
                                        </p:tav>
                                        <p:tav tm="100000">
                                          <p:val>
                                            <p:fltVal val="0"/>
                                          </p:val>
                                        </p:tav>
                                      </p:tavLst>
                                    </p:anim>
                                    <p:animEffect transition="in" filter="fade">
                                      <p:cBhvr>
                                        <p:cTn id="87" dur="1000"/>
                                        <p:tgtEl>
                                          <p:spTgt spid="3">
                                            <p:txEl>
                                              <p:pRg st="9" end="9"/>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31" presetClass="entr" presetSubtype="0" fill="hold" grpId="0" nodeType="clickEffect">
                                  <p:stCondLst>
                                    <p:cond delay="0"/>
                                  </p:stCondLst>
                                  <p:childTnLst>
                                    <p:set>
                                      <p:cBhvr>
                                        <p:cTn id="91" dur="1" fill="hold">
                                          <p:stCondLst>
                                            <p:cond delay="0"/>
                                          </p:stCondLst>
                                        </p:cTn>
                                        <p:tgtEl>
                                          <p:spTgt spid="3">
                                            <p:txEl>
                                              <p:pRg st="10" end="10"/>
                                            </p:txEl>
                                          </p:spTgt>
                                        </p:tgtEl>
                                        <p:attrNameLst>
                                          <p:attrName>style.visibility</p:attrName>
                                        </p:attrNameLst>
                                      </p:cBhvr>
                                      <p:to>
                                        <p:strVal val="visible"/>
                                      </p:to>
                                    </p:set>
                                    <p:anim calcmode="lin" valueType="num">
                                      <p:cBhvr>
                                        <p:cTn id="92" dur="1000" fill="hold"/>
                                        <p:tgtEl>
                                          <p:spTgt spid="3">
                                            <p:txEl>
                                              <p:pRg st="10" end="10"/>
                                            </p:txEl>
                                          </p:spTgt>
                                        </p:tgtEl>
                                        <p:attrNameLst>
                                          <p:attrName>ppt_w</p:attrName>
                                        </p:attrNameLst>
                                      </p:cBhvr>
                                      <p:tavLst>
                                        <p:tav tm="0">
                                          <p:val>
                                            <p:fltVal val="0"/>
                                          </p:val>
                                        </p:tav>
                                        <p:tav tm="100000">
                                          <p:val>
                                            <p:strVal val="#ppt_w"/>
                                          </p:val>
                                        </p:tav>
                                      </p:tavLst>
                                    </p:anim>
                                    <p:anim calcmode="lin" valueType="num">
                                      <p:cBhvr>
                                        <p:cTn id="93" dur="1000" fill="hold"/>
                                        <p:tgtEl>
                                          <p:spTgt spid="3">
                                            <p:txEl>
                                              <p:pRg st="10" end="10"/>
                                            </p:txEl>
                                          </p:spTgt>
                                        </p:tgtEl>
                                        <p:attrNameLst>
                                          <p:attrName>ppt_h</p:attrName>
                                        </p:attrNameLst>
                                      </p:cBhvr>
                                      <p:tavLst>
                                        <p:tav tm="0">
                                          <p:val>
                                            <p:fltVal val="0"/>
                                          </p:val>
                                        </p:tav>
                                        <p:tav tm="100000">
                                          <p:val>
                                            <p:strVal val="#ppt_h"/>
                                          </p:val>
                                        </p:tav>
                                      </p:tavLst>
                                    </p:anim>
                                    <p:anim calcmode="lin" valueType="num">
                                      <p:cBhvr>
                                        <p:cTn id="94" dur="1000" fill="hold"/>
                                        <p:tgtEl>
                                          <p:spTgt spid="3">
                                            <p:txEl>
                                              <p:pRg st="10" end="10"/>
                                            </p:txEl>
                                          </p:spTgt>
                                        </p:tgtEl>
                                        <p:attrNameLst>
                                          <p:attrName>style.rotation</p:attrName>
                                        </p:attrNameLst>
                                      </p:cBhvr>
                                      <p:tavLst>
                                        <p:tav tm="0">
                                          <p:val>
                                            <p:fltVal val="90"/>
                                          </p:val>
                                        </p:tav>
                                        <p:tav tm="100000">
                                          <p:val>
                                            <p:fltVal val="0"/>
                                          </p:val>
                                        </p:tav>
                                      </p:tavLst>
                                    </p:anim>
                                    <p:animEffect transition="in" filter="fade">
                                      <p:cBhvr>
                                        <p:cTn id="95" dur="1000"/>
                                        <p:tgtEl>
                                          <p:spTgt spid="3">
                                            <p:txEl>
                                              <p:pRg st="10" end="10"/>
                                            </p:txEl>
                                          </p:spTgt>
                                        </p:tgtEl>
                                      </p:cBhvr>
                                    </p:animEffect>
                                  </p:childTnLst>
                                </p:cTn>
                              </p:par>
                            </p:childTnLst>
                          </p:cTn>
                        </p:par>
                      </p:childTnLst>
                    </p:cTn>
                  </p:par>
                  <p:par>
                    <p:cTn id="96" fill="hold">
                      <p:stCondLst>
                        <p:cond delay="indefinite"/>
                      </p:stCondLst>
                      <p:childTnLst>
                        <p:par>
                          <p:cTn id="97" fill="hold">
                            <p:stCondLst>
                              <p:cond delay="0"/>
                            </p:stCondLst>
                            <p:childTnLst>
                              <p:par>
                                <p:cTn id="98" presetID="31" presetClass="entr" presetSubtype="0" fill="hold" grpId="0" nodeType="clickEffect">
                                  <p:stCondLst>
                                    <p:cond delay="0"/>
                                  </p:stCondLst>
                                  <p:childTnLst>
                                    <p:set>
                                      <p:cBhvr>
                                        <p:cTn id="99" dur="1" fill="hold">
                                          <p:stCondLst>
                                            <p:cond delay="0"/>
                                          </p:stCondLst>
                                        </p:cTn>
                                        <p:tgtEl>
                                          <p:spTgt spid="3">
                                            <p:txEl>
                                              <p:pRg st="11" end="11"/>
                                            </p:txEl>
                                          </p:spTgt>
                                        </p:tgtEl>
                                        <p:attrNameLst>
                                          <p:attrName>style.visibility</p:attrName>
                                        </p:attrNameLst>
                                      </p:cBhvr>
                                      <p:to>
                                        <p:strVal val="visible"/>
                                      </p:to>
                                    </p:set>
                                    <p:anim calcmode="lin" valueType="num">
                                      <p:cBhvr>
                                        <p:cTn id="100" dur="1000" fill="hold"/>
                                        <p:tgtEl>
                                          <p:spTgt spid="3">
                                            <p:txEl>
                                              <p:pRg st="11" end="11"/>
                                            </p:txEl>
                                          </p:spTgt>
                                        </p:tgtEl>
                                        <p:attrNameLst>
                                          <p:attrName>ppt_w</p:attrName>
                                        </p:attrNameLst>
                                      </p:cBhvr>
                                      <p:tavLst>
                                        <p:tav tm="0">
                                          <p:val>
                                            <p:fltVal val="0"/>
                                          </p:val>
                                        </p:tav>
                                        <p:tav tm="100000">
                                          <p:val>
                                            <p:strVal val="#ppt_w"/>
                                          </p:val>
                                        </p:tav>
                                      </p:tavLst>
                                    </p:anim>
                                    <p:anim calcmode="lin" valueType="num">
                                      <p:cBhvr>
                                        <p:cTn id="101" dur="1000" fill="hold"/>
                                        <p:tgtEl>
                                          <p:spTgt spid="3">
                                            <p:txEl>
                                              <p:pRg st="11" end="11"/>
                                            </p:txEl>
                                          </p:spTgt>
                                        </p:tgtEl>
                                        <p:attrNameLst>
                                          <p:attrName>ppt_h</p:attrName>
                                        </p:attrNameLst>
                                      </p:cBhvr>
                                      <p:tavLst>
                                        <p:tav tm="0">
                                          <p:val>
                                            <p:fltVal val="0"/>
                                          </p:val>
                                        </p:tav>
                                        <p:tav tm="100000">
                                          <p:val>
                                            <p:strVal val="#ppt_h"/>
                                          </p:val>
                                        </p:tav>
                                      </p:tavLst>
                                    </p:anim>
                                    <p:anim calcmode="lin" valueType="num">
                                      <p:cBhvr>
                                        <p:cTn id="102" dur="1000" fill="hold"/>
                                        <p:tgtEl>
                                          <p:spTgt spid="3">
                                            <p:txEl>
                                              <p:pRg st="11" end="11"/>
                                            </p:txEl>
                                          </p:spTgt>
                                        </p:tgtEl>
                                        <p:attrNameLst>
                                          <p:attrName>style.rotation</p:attrName>
                                        </p:attrNameLst>
                                      </p:cBhvr>
                                      <p:tavLst>
                                        <p:tav tm="0">
                                          <p:val>
                                            <p:fltVal val="90"/>
                                          </p:val>
                                        </p:tav>
                                        <p:tav tm="100000">
                                          <p:val>
                                            <p:fltVal val="0"/>
                                          </p:val>
                                        </p:tav>
                                      </p:tavLst>
                                    </p:anim>
                                    <p:animEffect transition="in" filter="fade">
                                      <p:cBhvr>
                                        <p:cTn id="103" dur="10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TM02900688[[fn=Facet]]</Template>
  <TotalTime>188</TotalTime>
  <Words>786</Words>
  <Application>Microsoft Office PowerPoint</Application>
  <PresentationFormat>Widescreen</PresentationFormat>
  <Paragraphs>97</Paragraphs>
  <Slides>13</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Agency FB</vt:lpstr>
      <vt:lpstr>Arabic Typesetting</vt:lpstr>
      <vt:lpstr>Arial</vt:lpstr>
      <vt:lpstr>Calibri</vt:lpstr>
      <vt:lpstr>Trebuchet MS</vt:lpstr>
      <vt:lpstr>Wingdings</vt:lpstr>
      <vt:lpstr>Wingdings 3</vt:lpstr>
      <vt:lpstr>Facet</vt:lpstr>
      <vt:lpstr> My Business Plan for  A General Dental Center  Jad Dental Care center</vt:lpstr>
      <vt:lpstr>The General idea:</vt:lpstr>
      <vt:lpstr>Our Mission : </vt:lpstr>
      <vt:lpstr> Our  Objectives:</vt:lpstr>
      <vt:lpstr>Target market and demographics : </vt:lpstr>
      <vt:lpstr>PowerPoint Presentation</vt:lpstr>
      <vt:lpstr>Financial information  </vt:lpstr>
      <vt:lpstr>PowerPoint Presentation</vt:lpstr>
      <vt:lpstr>The predicted profit in 2023  </vt:lpstr>
      <vt:lpstr>PowerPoint Presentation</vt:lpstr>
      <vt:lpstr>Owner Details:  Jad Nassraween is a high qualified ,skilled dentist,  he attended Jordan university  to earn his dental degree, worked for dental clinic for 2 year then for another 2 years as a chief dentist in a dental center  before he decided to start his own dental center ,he earn many skills and experience during his four years of work  ,he is highly qualified to manage and supervise the center , he can measure the dental care quality, solving patient issues, supervising the processing of dental claims, implementing marketing campaigns, tracking expenses, preparing budgets, , assisting dentists and other employees           </vt:lpstr>
      <vt:lpstr>The center will be a viable and profitable dental business , so I will use the profits in reinvest in my center then to extend and establish another centers.  </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Business Plan for A General Dental Center </dc:title>
  <dc:creator>Sahar Dawahrah</dc:creator>
  <cp:lastModifiedBy>Sahar Dawahrah</cp:lastModifiedBy>
  <cp:revision>32</cp:revision>
  <dcterms:created xsi:type="dcterms:W3CDTF">2023-03-07T09:03:49Z</dcterms:created>
  <dcterms:modified xsi:type="dcterms:W3CDTF">2023-03-08T09:45:00Z</dcterms:modified>
</cp:coreProperties>
</file>