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0" roundtripDataSignature="AMtx7mia0u6xLPnTwL3K+8gmBhFn/pC+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0"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de340518f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1de340518f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1de340518f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de340518f4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de340518f4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1de340518f4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de340518f4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de340518f4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1de340518f4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de340518f4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de340518f4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g1de340518f4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56" name="Shape 56"/>
        <p:cNvGrpSpPr/>
        <p:nvPr/>
      </p:nvGrpSpPr>
      <p:grpSpPr>
        <a:xfrm>
          <a:off x="0" y="0"/>
          <a:ext cx="0" cy="0"/>
          <a:chOff x="0" y="0"/>
          <a:chExt cx="0" cy="0"/>
        </a:xfrm>
      </p:grpSpPr>
      <p:pic>
        <p:nvPicPr>
          <p:cNvPr descr="\\DROBO-FS\QuickDrops\JB\PPTX NG\Droplets\LightingOverlay.png" id="57" name="Google Shape;57;p5"/>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58" name="Google Shape;58;p5"/>
          <p:cNvGrpSpPr/>
          <p:nvPr/>
        </p:nvGrpSpPr>
        <p:grpSpPr>
          <a:xfrm>
            <a:off x="0" y="0"/>
            <a:ext cx="2305051" cy="6858001"/>
            <a:chOff x="0" y="0"/>
            <a:chExt cx="2305051" cy="6858001"/>
          </a:xfrm>
        </p:grpSpPr>
        <p:sp>
          <p:nvSpPr>
            <p:cNvPr id="59" name="Google Shape;59;p5"/>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65" name="Google Shape;65;p5"/>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66" name="Google Shape;66;p5"/>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68" name="Google Shape;68;p5"/>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9" name="Google Shape;69;p5"/>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72" name="Google Shape;72;p5"/>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74" name="Google Shape;74;p5"/>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77" name="Google Shape;77;p5"/>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80" name="Google Shape;80;p5"/>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82" name="Google Shape;82;p5"/>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84" name="Google Shape;84;p5"/>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86" name="Google Shape;86;p5"/>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90" name="Google Shape;90;p5"/>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91" name="Google Shape;91;p5"/>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93" name="Google Shape;93;p5"/>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94" name="Google Shape;94;p5"/>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96" name="Google Shape;96;p5"/>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98" name="Google Shape;98;p5"/>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01" name="Google Shape;101;p5"/>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03" name="Google Shape;103;p5"/>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06" name="Google Shape;106;p5"/>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07" name="Google Shape;107;p5"/>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10" name="Google Shape;110;p5"/>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12" name="Google Shape;112;p5"/>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5"/>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5"/>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15" name="Google Shape;115;p5"/>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5"/>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69" name="Shape 169"/>
        <p:cNvGrpSpPr/>
        <p:nvPr/>
      </p:nvGrpSpPr>
      <p:grpSpPr>
        <a:xfrm>
          <a:off x="0" y="0"/>
          <a:ext cx="0" cy="0"/>
          <a:chOff x="0" y="0"/>
          <a:chExt cx="0" cy="0"/>
        </a:xfrm>
      </p:grpSpPr>
      <p:sp>
        <p:nvSpPr>
          <p:cNvPr id="170" name="Google Shape;170;p14"/>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14"/>
          <p:cNvSpPr/>
          <p:nvPr>
            <p:ph idx="2" type="pic"/>
          </p:nvPr>
        </p:nvSpPr>
        <p:spPr>
          <a:xfrm>
            <a:off x="1141411" y="606426"/>
            <a:ext cx="9912354" cy="3299778"/>
          </a:xfrm>
          <a:prstGeom prst="round2DiagRect">
            <a:avLst>
              <a:gd fmla="val 4860"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72" name="Google Shape;172;p14"/>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3" name="Google Shape;173;p1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1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1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6" name="Shape 176"/>
        <p:cNvGrpSpPr/>
        <p:nvPr/>
      </p:nvGrpSpPr>
      <p:grpSpPr>
        <a:xfrm>
          <a:off x="0" y="0"/>
          <a:ext cx="0" cy="0"/>
          <a:chOff x="0" y="0"/>
          <a:chExt cx="0" cy="0"/>
        </a:xfrm>
      </p:grpSpPr>
      <p:sp>
        <p:nvSpPr>
          <p:cNvPr id="177" name="Google Shape;177;p15"/>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15"/>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9" name="Google Shape;179;p1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1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82" name="Shape 182"/>
        <p:cNvGrpSpPr/>
        <p:nvPr/>
      </p:nvGrpSpPr>
      <p:grpSpPr>
        <a:xfrm>
          <a:off x="0" y="0"/>
          <a:ext cx="0" cy="0"/>
          <a:chOff x="0" y="0"/>
          <a:chExt cx="0" cy="0"/>
        </a:xfrm>
      </p:grpSpPr>
      <p:sp>
        <p:nvSpPr>
          <p:cNvPr id="183" name="Google Shape;183;p16"/>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16"/>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5" name="Google Shape;185;p16"/>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6" name="Google Shape;186;p1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p16"/>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
        <p:nvSpPr>
          <p:cNvPr id="190" name="Google Shape;190;p16"/>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91" name="Shape 191"/>
        <p:cNvGrpSpPr/>
        <p:nvPr/>
      </p:nvGrpSpPr>
      <p:grpSpPr>
        <a:xfrm>
          <a:off x="0" y="0"/>
          <a:ext cx="0" cy="0"/>
          <a:chOff x="0" y="0"/>
          <a:chExt cx="0" cy="0"/>
        </a:xfrm>
      </p:grpSpPr>
      <p:sp>
        <p:nvSpPr>
          <p:cNvPr id="192" name="Google Shape;192;p17"/>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17"/>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4" name="Google Shape;194;p1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1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7" name="Shape 197"/>
        <p:cNvGrpSpPr/>
        <p:nvPr/>
      </p:nvGrpSpPr>
      <p:grpSpPr>
        <a:xfrm>
          <a:off x="0" y="0"/>
          <a:ext cx="0" cy="0"/>
          <a:chOff x="0" y="0"/>
          <a:chExt cx="0" cy="0"/>
        </a:xfrm>
      </p:grpSpPr>
      <p:sp>
        <p:nvSpPr>
          <p:cNvPr id="198" name="Google Shape;198;p18"/>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9" name="Google Shape;199;p18"/>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0" name="Google Shape;200;p18"/>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1" name="Google Shape;201;p18"/>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2" name="Google Shape;202;p18"/>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3" name="Google Shape;203;p18"/>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4" name="Google Shape;204;p18"/>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5" name="Google Shape;205;p1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1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8" name="Shape 208"/>
        <p:cNvGrpSpPr/>
        <p:nvPr/>
      </p:nvGrpSpPr>
      <p:grpSpPr>
        <a:xfrm>
          <a:off x="0" y="0"/>
          <a:ext cx="0" cy="0"/>
          <a:chOff x="0" y="0"/>
          <a:chExt cx="0" cy="0"/>
        </a:xfrm>
      </p:grpSpPr>
      <p:sp>
        <p:nvSpPr>
          <p:cNvPr id="209" name="Google Shape;209;p19"/>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19"/>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1" name="Google Shape;211;p19"/>
          <p:cNvSpPr/>
          <p:nvPr>
            <p:ph idx="2" type="pic"/>
          </p:nvPr>
        </p:nvSpPr>
        <p:spPr>
          <a:xfrm>
            <a:off x="1141413" y="2666998"/>
            <a:ext cx="31952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2" name="Google Shape;212;p19"/>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3" name="Google Shape;213;p19"/>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4" name="Google Shape;214;p19"/>
          <p:cNvSpPr/>
          <p:nvPr>
            <p:ph idx="5" type="pic"/>
          </p:nvPr>
        </p:nvSpPr>
        <p:spPr>
          <a:xfrm>
            <a:off x="4489053" y="2666998"/>
            <a:ext cx="31989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5" name="Google Shape;215;p19"/>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6" name="Google Shape;216;p19"/>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7" name="Google Shape;217;p19"/>
          <p:cNvSpPr/>
          <p:nvPr>
            <p:ph idx="8" type="pic"/>
          </p:nvPr>
        </p:nvSpPr>
        <p:spPr>
          <a:xfrm>
            <a:off x="7852442" y="2666998"/>
            <a:ext cx="3194969"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8" name="Google Shape;218;p19"/>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9" name="Google Shape;219;p1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1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1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2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20"/>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5" name="Google Shape;225;p2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2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2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21"/>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21"/>
          <p:cNvSpPr txBox="1"/>
          <p:nvPr>
            <p:ph idx="1" type="body"/>
          </p:nvPr>
        </p:nvSpPr>
        <p:spPr>
          <a:xfrm rot="5400000">
            <a:off x="2424905"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1" name="Google Shape;231;p2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2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2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8" name="Shape 118"/>
        <p:cNvGrpSpPr/>
        <p:nvPr/>
      </p:nvGrpSpPr>
      <p:grpSpPr>
        <a:xfrm>
          <a:off x="0" y="0"/>
          <a:ext cx="0" cy="0"/>
          <a:chOff x="0" y="0"/>
          <a:chExt cx="0" cy="0"/>
        </a:xfrm>
      </p:grpSpPr>
      <p:sp>
        <p:nvSpPr>
          <p:cNvPr id="119" name="Google Shape;119;p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21" name="Google Shape;121;p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4" name="Shape 124"/>
        <p:cNvGrpSpPr/>
        <p:nvPr/>
      </p:nvGrpSpPr>
      <p:grpSpPr>
        <a:xfrm>
          <a:off x="0" y="0"/>
          <a:ext cx="0" cy="0"/>
          <a:chOff x="0" y="0"/>
          <a:chExt cx="0" cy="0"/>
        </a:xfrm>
      </p:grpSpPr>
      <p:sp>
        <p:nvSpPr>
          <p:cNvPr id="125" name="Google Shape;125;p7"/>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7"/>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27" name="Google Shape;127;p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0" name="Shape 130"/>
        <p:cNvGrpSpPr/>
        <p:nvPr/>
      </p:nvGrpSpPr>
      <p:grpSpPr>
        <a:xfrm>
          <a:off x="0" y="0"/>
          <a:ext cx="0" cy="0"/>
          <a:chOff x="0" y="0"/>
          <a:chExt cx="0" cy="0"/>
        </a:xfrm>
      </p:grpSpPr>
      <p:sp>
        <p:nvSpPr>
          <p:cNvPr id="131" name="Google Shape;131;p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8"/>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3" name="Google Shape;133;p8"/>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4" name="Google Shape;134;p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7" name="Shape 137"/>
        <p:cNvGrpSpPr/>
        <p:nvPr/>
      </p:nvGrpSpPr>
      <p:grpSpPr>
        <a:xfrm>
          <a:off x="0" y="0"/>
          <a:ext cx="0" cy="0"/>
          <a:chOff x="0" y="0"/>
          <a:chExt cx="0" cy="0"/>
        </a:xfrm>
      </p:grpSpPr>
      <p:sp>
        <p:nvSpPr>
          <p:cNvPr id="138" name="Google Shape;138;p9"/>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9"/>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0" name="Google Shape;140;p9"/>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1" name="Google Shape;141;p9"/>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2" name="Google Shape;142;p9"/>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3" name="Google Shape;143;p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p10"/>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1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1" name="Shape 151"/>
        <p:cNvGrpSpPr/>
        <p:nvPr/>
      </p:nvGrpSpPr>
      <p:grpSpPr>
        <a:xfrm>
          <a:off x="0" y="0"/>
          <a:ext cx="0" cy="0"/>
          <a:chOff x="0" y="0"/>
          <a:chExt cx="0" cy="0"/>
        </a:xfrm>
      </p:grpSpPr>
      <p:sp>
        <p:nvSpPr>
          <p:cNvPr id="152" name="Google Shape;152;p1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5" name="Shape 155"/>
        <p:cNvGrpSpPr/>
        <p:nvPr/>
      </p:nvGrpSpPr>
      <p:grpSpPr>
        <a:xfrm>
          <a:off x="0" y="0"/>
          <a:ext cx="0" cy="0"/>
          <a:chOff x="0" y="0"/>
          <a:chExt cx="0" cy="0"/>
        </a:xfrm>
      </p:grpSpPr>
      <p:sp>
        <p:nvSpPr>
          <p:cNvPr id="156" name="Google Shape;156;p12"/>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12"/>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58" name="Google Shape;158;p12"/>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59" name="Google Shape;159;p1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1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1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2" name="Shape 162"/>
        <p:cNvGrpSpPr/>
        <p:nvPr/>
      </p:nvGrpSpPr>
      <p:grpSpPr>
        <a:xfrm>
          <a:off x="0" y="0"/>
          <a:ext cx="0" cy="0"/>
          <a:chOff x="0" y="0"/>
          <a:chExt cx="0" cy="0"/>
        </a:xfrm>
      </p:grpSpPr>
      <p:sp>
        <p:nvSpPr>
          <p:cNvPr id="163" name="Google Shape;163;p13"/>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13"/>
          <p:cNvSpPr/>
          <p:nvPr>
            <p:ph idx="2" type="pic"/>
          </p:nvPr>
        </p:nvSpPr>
        <p:spPr>
          <a:xfrm>
            <a:off x="7380721" y="609601"/>
            <a:ext cx="3666690" cy="5181599"/>
          </a:xfrm>
          <a:prstGeom prst="round2DiagRect">
            <a:avLst>
              <a:gd fmla="val 5608"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5" name="Google Shape;165;p13"/>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6" name="Google Shape;166;p1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1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1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OBO-FS\QuickDrops\JB\PPTX NG\Droplets\LightingOverlay.png" id="10" name="Google Shape;10;p4"/>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11" name="Google Shape;11;p4"/>
          <p:cNvGrpSpPr/>
          <p:nvPr/>
        </p:nvGrpSpPr>
        <p:grpSpPr>
          <a:xfrm>
            <a:off x="-14288" y="0"/>
            <a:ext cx="12053888" cy="6858001"/>
            <a:chOff x="-14288" y="0"/>
            <a:chExt cx="12053888" cy="6858001"/>
          </a:xfrm>
        </p:grpSpPr>
        <p:grpSp>
          <p:nvGrpSpPr>
            <p:cNvPr id="12" name="Google Shape;12;p4"/>
            <p:cNvGrpSpPr/>
            <p:nvPr/>
          </p:nvGrpSpPr>
          <p:grpSpPr>
            <a:xfrm>
              <a:off x="-14288" y="0"/>
              <a:ext cx="1220788" cy="6858001"/>
              <a:chOff x="-14288" y="0"/>
              <a:chExt cx="1220788" cy="6858001"/>
            </a:xfrm>
          </p:grpSpPr>
          <p:sp>
            <p:nvSpPr>
              <p:cNvPr id="13" name="Google Shape;13;p4"/>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4"/>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4"/>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4"/>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7" name="Google Shape;17;p4"/>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9" name="Google Shape;19;p4"/>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20" name="Google Shape;20;p4"/>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3" name="Google Shape;23;p4"/>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 name="Google Shape;24;p4"/>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med" w="med" type="none"/>
                <a:tailEnd len="med" w="med" type="none"/>
              </a:ln>
            </p:spPr>
          </p:cxnSp>
          <p:sp>
            <p:nvSpPr>
              <p:cNvPr id="25" name="Google Shape;25;p4"/>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6" name="Google Shape;26;p4"/>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7" name="Google Shape;27;p4"/>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8" name="Google Shape;28;p4"/>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1" name="Google Shape;31;p4"/>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3" name="Google Shape;33;p4"/>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5" name="Google Shape;35;p4"/>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6" name="Google Shape;36;p4"/>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9" name="Google Shape;39;p4"/>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4"/>
            <p:cNvGrpSpPr/>
            <p:nvPr/>
          </p:nvGrpSpPr>
          <p:grpSpPr>
            <a:xfrm>
              <a:off x="11364912" y="0"/>
              <a:ext cx="674688" cy="6848476"/>
              <a:chOff x="11364912" y="0"/>
              <a:chExt cx="674688" cy="6848476"/>
            </a:xfrm>
          </p:grpSpPr>
          <p:sp>
            <p:nvSpPr>
              <p:cNvPr id="41" name="Google Shape;41;p4"/>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42" name="Google Shape;42;p4"/>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4"/>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7" name="Google Shape;47;p4"/>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9" name="Google Shape;49;p4"/>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 name="Google Shape;51;p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4"/>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53" name="Google Shape;53;p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4" name="Google Shape;54;p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5" name="Google Shape;55;p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
          <p:cNvSpPr txBox="1"/>
          <p:nvPr>
            <p:ph type="ctrTitle"/>
          </p:nvPr>
        </p:nvSpPr>
        <p:spPr>
          <a:xfrm>
            <a:off x="1876424" y="1122363"/>
            <a:ext cx="8791575" cy="86118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Twentieth Century"/>
              <a:buNone/>
            </a:pPr>
            <a:r>
              <a:rPr lang="en-US"/>
              <a:t>CREATE YOUR BUSINESS PLAN </a:t>
            </a:r>
            <a:endParaRPr/>
          </a:p>
        </p:txBody>
      </p:sp>
      <p:sp>
        <p:nvSpPr>
          <p:cNvPr id="240" name="Google Shape;240;p1"/>
          <p:cNvSpPr txBox="1"/>
          <p:nvPr>
            <p:ph idx="1" type="subTitle"/>
          </p:nvPr>
        </p:nvSpPr>
        <p:spPr>
          <a:xfrm>
            <a:off x="1876424" y="1937825"/>
            <a:ext cx="8791575" cy="4023360"/>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Clr>
                <a:schemeClr val="lt1"/>
              </a:buClr>
              <a:buSzPts val="2500"/>
              <a:buNone/>
            </a:pPr>
            <a:r>
              <a:rPr lang="en-US">
                <a:solidFill>
                  <a:schemeClr val="lt1"/>
                </a:solidFill>
              </a:rPr>
              <a:t>AND SEE HOW BIG DREAMS CAN BE TURNED INTO REALITY.</a:t>
            </a:r>
            <a:endParaRPr/>
          </a:p>
          <a:p>
            <a:pPr indent="0" lvl="0" marL="0" rtl="0" algn="ctr">
              <a:lnSpc>
                <a:spcPct val="120000"/>
              </a:lnSpc>
              <a:spcBef>
                <a:spcPts val="1000"/>
              </a:spcBef>
              <a:spcAft>
                <a:spcPts val="0"/>
              </a:spcAft>
              <a:buClr>
                <a:schemeClr val="lt2"/>
              </a:buClr>
              <a:buSzPts val="2500"/>
              <a:buNone/>
            </a:pPr>
            <a:r>
              <a:t/>
            </a:r>
            <a:endParaRPr>
              <a:solidFill>
                <a:schemeClr val="lt1"/>
              </a:solidFill>
            </a:endParaRPr>
          </a:p>
          <a:p>
            <a:pPr indent="0" lvl="0" marL="0" rtl="0" algn="l">
              <a:lnSpc>
                <a:spcPct val="120000"/>
              </a:lnSpc>
              <a:spcBef>
                <a:spcPts val="1000"/>
              </a:spcBef>
              <a:spcAft>
                <a:spcPts val="0"/>
              </a:spcAft>
              <a:buClr>
                <a:schemeClr val="dk1"/>
              </a:buClr>
              <a:buSzPts val="2500"/>
              <a:buNone/>
            </a:pPr>
            <a:r>
              <a:rPr lang="en-US">
                <a:solidFill>
                  <a:schemeClr val="dk1"/>
                </a:solidFill>
              </a:rPr>
              <a:t>CREATE A WELL- COMPLETED BUSINESS PLAN FOR A COMPANY YOU ADMIRE  THAT CONVEY INFORMATION CLEARLY AND ACCURATELY. USE THE TEMPLATE (NEXT SLIDE) TO HELP YOU CREATING YOUR BUSINESS PLAN. </a:t>
            </a:r>
            <a:endParaRPr/>
          </a:p>
          <a:p>
            <a:pPr indent="0" lvl="0" marL="0" rtl="0" algn="l">
              <a:lnSpc>
                <a:spcPct val="120000"/>
              </a:lnSpc>
              <a:spcBef>
                <a:spcPts val="1000"/>
              </a:spcBef>
              <a:spcAft>
                <a:spcPts val="0"/>
              </a:spcAft>
              <a:buClr>
                <a:schemeClr val="lt2"/>
              </a:buClr>
              <a:buSzPts val="2500"/>
              <a:buNone/>
            </a:pPr>
            <a:r>
              <a:t/>
            </a:r>
            <a:endParaRPr/>
          </a:p>
          <a:p>
            <a:pPr indent="0" lvl="0" marL="0" rtl="0" algn="ctr">
              <a:lnSpc>
                <a:spcPct val="120000"/>
              </a:lnSpc>
              <a:spcBef>
                <a:spcPts val="1000"/>
              </a:spcBef>
              <a:spcAft>
                <a:spcPts val="0"/>
              </a:spcAft>
              <a:buClr>
                <a:schemeClr val="lt1"/>
              </a:buClr>
              <a:buSzPts val="2500"/>
              <a:buNone/>
            </a:pPr>
            <a:r>
              <a:rPr lang="en-US">
                <a:solidFill>
                  <a:schemeClr val="lt1"/>
                </a:solidFill>
              </a:rPr>
              <a:t>ALWAYS REMEMBER :</a:t>
            </a:r>
            <a:endParaRPr/>
          </a:p>
          <a:p>
            <a:pPr indent="0" lvl="0" marL="0" rtl="0" algn="ctr">
              <a:lnSpc>
                <a:spcPct val="120000"/>
              </a:lnSpc>
              <a:spcBef>
                <a:spcPts val="1000"/>
              </a:spcBef>
              <a:spcAft>
                <a:spcPts val="0"/>
              </a:spcAft>
              <a:buClr>
                <a:schemeClr val="lt1"/>
              </a:buClr>
              <a:buSzPts val="2500"/>
              <a:buNone/>
            </a:pPr>
            <a:r>
              <a:rPr lang="en-US">
                <a:solidFill>
                  <a:schemeClr val="lt1"/>
                </a:solidFill>
              </a:rPr>
              <a:t>THE BETTER YOUR PLAN IS—THE MORE SUCCESSFUL YOUR BUSINESS WELL BE!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1de340518f4_0_0"/>
          <p:cNvSpPr txBox="1"/>
          <p:nvPr>
            <p:ph type="ctrTitle"/>
          </p:nvPr>
        </p:nvSpPr>
        <p:spPr>
          <a:xfrm>
            <a:off x="1978149" y="541163"/>
            <a:ext cx="8791500" cy="2387700"/>
          </a:xfrm>
          <a:prstGeom prst="rect">
            <a:avLst/>
          </a:prstGeom>
        </p:spPr>
        <p:txBody>
          <a:bodyPr anchorCtr="0" anchor="b" bIns="45700" lIns="91425" spcFirstLastPara="1" rIns="91425" wrap="square" tIns="45700">
            <a:normAutofit/>
          </a:bodyPr>
          <a:lstStyle/>
          <a:p>
            <a:pPr indent="0" lvl="0" marL="0" rtl="0" algn="ctr">
              <a:lnSpc>
                <a:spcPct val="100000"/>
              </a:lnSpc>
              <a:spcBef>
                <a:spcPts val="0"/>
              </a:spcBef>
              <a:spcAft>
                <a:spcPts val="0"/>
              </a:spcAft>
              <a:buNone/>
            </a:pPr>
            <a:r>
              <a:rPr b="1" lang="en-US" sz="6800"/>
              <a:t>Business idea (Description &amp; Name)</a:t>
            </a:r>
            <a:endParaRPr sz="6800"/>
          </a:p>
        </p:txBody>
      </p:sp>
      <p:sp>
        <p:nvSpPr>
          <p:cNvPr id="247" name="Google Shape;247;g1de340518f4_0_0"/>
          <p:cNvSpPr txBox="1"/>
          <p:nvPr>
            <p:ph idx="1" type="subTitle"/>
          </p:nvPr>
        </p:nvSpPr>
        <p:spPr>
          <a:xfrm>
            <a:off x="2342175" y="3137100"/>
            <a:ext cx="9095400" cy="3090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600">
                <a:solidFill>
                  <a:schemeClr val="dk1"/>
                </a:solidFill>
              </a:rPr>
              <a:t>i want to start my own business , my business will be a hospital. my business will contain services (DOCTORS ; to help people that need help) and it will contain goods ( MEDICINE ; to heal my patients) people will buy from me to be healed to me my business name is special because it is my family name (DABIT HOSPITAL) it is unique and memorable but can be hard to pronounce </a:t>
            </a:r>
            <a:endParaRPr sz="27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1de340518f4_0_6"/>
          <p:cNvSpPr txBox="1"/>
          <p:nvPr>
            <p:ph type="ctrTitle"/>
          </p:nvPr>
        </p:nvSpPr>
        <p:spPr>
          <a:xfrm>
            <a:off x="1613250" y="-156224"/>
            <a:ext cx="8965500" cy="2591400"/>
          </a:xfrm>
          <a:prstGeom prst="rect">
            <a:avLst/>
          </a:prstGeom>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Font typeface="Twentieth Century"/>
              <a:buNone/>
            </a:pPr>
            <a:r>
              <a:rPr b="1" lang="en-US" sz="6600"/>
              <a:t>Target market &amp; Demographics</a:t>
            </a:r>
            <a:endParaRPr sz="9600"/>
          </a:p>
        </p:txBody>
      </p:sp>
      <p:sp>
        <p:nvSpPr>
          <p:cNvPr id="254" name="Google Shape;254;g1de340518f4_0_6"/>
          <p:cNvSpPr txBox="1"/>
          <p:nvPr>
            <p:ph idx="1" type="subTitle"/>
          </p:nvPr>
        </p:nvSpPr>
        <p:spPr>
          <a:xfrm>
            <a:off x="2502000" y="2601150"/>
            <a:ext cx="8965500" cy="3902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SzPts val="275"/>
              <a:buNone/>
            </a:pPr>
            <a:r>
              <a:rPr lang="en-US" sz="3164">
                <a:solidFill>
                  <a:schemeClr val="dk1"/>
                </a:solidFill>
              </a:rPr>
              <a:t>m</a:t>
            </a:r>
            <a:r>
              <a:rPr lang="en-US" sz="3054">
                <a:solidFill>
                  <a:schemeClr val="dk1"/>
                </a:solidFill>
              </a:rPr>
              <a:t>y customers will be all ages all genders , my competitors will be 1. khaldi hospital 2. istishari hospital 3 abdali hospital and much more , my </a:t>
            </a:r>
            <a:r>
              <a:rPr lang="en-US" sz="3054">
                <a:solidFill>
                  <a:schemeClr val="dk1"/>
                </a:solidFill>
              </a:rPr>
              <a:t>business</a:t>
            </a:r>
            <a:r>
              <a:rPr lang="en-US" sz="3054">
                <a:solidFill>
                  <a:schemeClr val="dk1"/>
                </a:solidFill>
              </a:rPr>
              <a:t> will be located in abdali so everyone can come there , in the dead sea so anyone who gets stung or may cause a big damage can come and in the centre of amman Jordan</a:t>
            </a:r>
            <a:endParaRPr sz="3054">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de340518f4_0_12"/>
          <p:cNvSpPr txBox="1"/>
          <p:nvPr>
            <p:ph type="ctrTitle"/>
          </p:nvPr>
        </p:nvSpPr>
        <p:spPr>
          <a:xfrm>
            <a:off x="1920024" y="-112662"/>
            <a:ext cx="8791500" cy="2387700"/>
          </a:xfrm>
          <a:prstGeom prst="rect">
            <a:avLst/>
          </a:prstGeom>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chemeClr val="dk1"/>
              </a:buClr>
              <a:buSzPts val="1800"/>
              <a:buFont typeface="Twentieth Century"/>
              <a:buNone/>
            </a:pPr>
            <a:r>
              <a:rPr lang="en-US" sz="6400"/>
              <a:t>Financial Information</a:t>
            </a:r>
            <a:endParaRPr sz="6400"/>
          </a:p>
          <a:p>
            <a:pPr indent="0" lvl="0" marL="0" rtl="0" algn="l">
              <a:spcBef>
                <a:spcPts val="0"/>
              </a:spcBef>
              <a:spcAft>
                <a:spcPts val="0"/>
              </a:spcAft>
              <a:buNone/>
            </a:pPr>
            <a:r>
              <a:t/>
            </a:r>
            <a:endParaRPr/>
          </a:p>
        </p:txBody>
      </p:sp>
      <p:sp>
        <p:nvSpPr>
          <p:cNvPr id="261" name="Google Shape;261;g1de340518f4_0_12"/>
          <p:cNvSpPr txBox="1"/>
          <p:nvPr>
            <p:ph idx="1" type="subTitle"/>
          </p:nvPr>
        </p:nvSpPr>
        <p:spPr>
          <a:xfrm>
            <a:off x="2223325" y="1069075"/>
            <a:ext cx="8791500" cy="3298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SzPts val="688"/>
              <a:buNone/>
            </a:pPr>
            <a:r>
              <a:t/>
            </a:r>
            <a:endParaRPr sz="1750">
              <a:solidFill>
                <a:schemeClr val="dk1"/>
              </a:solidFill>
              <a:latin typeface="Arial"/>
              <a:ea typeface="Arial"/>
              <a:cs typeface="Arial"/>
              <a:sym typeface="Arial"/>
            </a:endParaRPr>
          </a:p>
          <a:p>
            <a:pPr indent="0" lvl="0" marL="0" rtl="0" algn="l">
              <a:spcBef>
                <a:spcPts val="1000"/>
              </a:spcBef>
              <a:spcAft>
                <a:spcPts val="0"/>
              </a:spcAft>
              <a:buSzPts val="688"/>
              <a:buNone/>
            </a:pPr>
            <a:r>
              <a:rPr lang="en-US" sz="4368">
                <a:solidFill>
                  <a:schemeClr val="dk1"/>
                </a:solidFill>
              </a:rPr>
              <a:t>m</a:t>
            </a:r>
            <a:r>
              <a:rPr lang="en-US" sz="3368">
                <a:solidFill>
                  <a:schemeClr val="dk1"/>
                </a:solidFill>
                <a:latin typeface="Arial"/>
                <a:ea typeface="Arial"/>
                <a:cs typeface="Arial"/>
                <a:sym typeface="Arial"/>
              </a:rPr>
              <a:t>y source capital can be my father and me working together until i can be </a:t>
            </a:r>
            <a:r>
              <a:rPr lang="en-US" sz="3368">
                <a:solidFill>
                  <a:schemeClr val="dk1"/>
                </a:solidFill>
                <a:latin typeface="Arial"/>
                <a:ea typeface="Arial"/>
                <a:cs typeface="Arial"/>
                <a:sym typeface="Arial"/>
              </a:rPr>
              <a:t>successful and gain money by myself</a:t>
            </a:r>
            <a:r>
              <a:rPr lang="en-US" sz="3368">
                <a:solidFill>
                  <a:schemeClr val="dk1"/>
                </a:solidFill>
              </a:rPr>
              <a:t> </a:t>
            </a:r>
            <a:r>
              <a:rPr lang="en-US" sz="2931">
                <a:solidFill>
                  <a:schemeClr val="dk1"/>
                </a:solidFill>
              </a:rPr>
              <a:t>, </a:t>
            </a:r>
            <a:r>
              <a:rPr lang="en-US" sz="2931">
                <a:solidFill>
                  <a:schemeClr val="dk1"/>
                </a:solidFill>
                <a:latin typeface="Arial"/>
                <a:ea typeface="Arial"/>
                <a:cs typeface="Arial"/>
                <a:sym typeface="Arial"/>
              </a:rPr>
              <a:t>Add up my  labor and overhead costs, add the profit i want to earn, then divide the total by the hours i worked. the total cost would be 10 thousand minus 15 thousand so my profit will be 5 thousand   </a:t>
            </a:r>
            <a:endParaRPr sz="2931">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1de340518f4_0_19"/>
          <p:cNvSpPr txBox="1"/>
          <p:nvPr>
            <p:ph type="ctrTitle"/>
          </p:nvPr>
        </p:nvSpPr>
        <p:spPr>
          <a:xfrm>
            <a:off x="1963600" y="221552"/>
            <a:ext cx="8791500" cy="2707500"/>
          </a:xfrm>
          <a:prstGeom prst="rect">
            <a:avLst/>
          </a:prstGeom>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Font typeface="Arial"/>
              <a:buNone/>
            </a:pPr>
            <a:r>
              <a:rPr b="1" lang="en-US" sz="4200"/>
              <a:t>What you will do with the money you make if it was profitable? Reinvest in the Business? Save it for collage? Donate?</a:t>
            </a:r>
            <a:endParaRPr sz="7200"/>
          </a:p>
        </p:txBody>
      </p:sp>
      <p:sp>
        <p:nvSpPr>
          <p:cNvPr id="268" name="Google Shape;268;g1de340518f4_0_19"/>
          <p:cNvSpPr txBox="1"/>
          <p:nvPr>
            <p:ph idx="1" type="subTitle"/>
          </p:nvPr>
        </p:nvSpPr>
        <p:spPr>
          <a:xfrm>
            <a:off x="2731875" y="3074348"/>
            <a:ext cx="8791500" cy="1322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800">
                <a:solidFill>
                  <a:schemeClr val="dk1"/>
                </a:solidFill>
              </a:rPr>
              <a:t>i would split my money with my parents give them </a:t>
            </a:r>
            <a:r>
              <a:rPr lang="en-US" sz="2800">
                <a:solidFill>
                  <a:schemeClr val="dk1"/>
                </a:solidFill>
              </a:rPr>
              <a:t>2 thousand</a:t>
            </a:r>
            <a:r>
              <a:rPr lang="en-US" sz="2800">
                <a:solidFill>
                  <a:schemeClr val="dk1"/>
                </a:solidFill>
              </a:rPr>
              <a:t> 5 </a:t>
            </a:r>
            <a:r>
              <a:rPr lang="en-US" sz="2800">
                <a:solidFill>
                  <a:schemeClr val="dk1"/>
                </a:solidFill>
              </a:rPr>
              <a:t>hundred</a:t>
            </a:r>
            <a:r>
              <a:rPr lang="en-US" sz="2800">
                <a:solidFill>
                  <a:schemeClr val="dk1"/>
                </a:solidFill>
              </a:rPr>
              <a:t> and the rest i would buy food for my family a shelter for my family and that would probably  cost all my </a:t>
            </a:r>
            <a:r>
              <a:rPr lang="en-US" sz="2800">
                <a:solidFill>
                  <a:schemeClr val="dk1"/>
                </a:solidFill>
              </a:rPr>
              <a:t>money</a:t>
            </a:r>
            <a:r>
              <a:rPr lang="en-US" sz="2800">
                <a:solidFill>
                  <a:schemeClr val="dk1"/>
                </a:solidFill>
              </a:rPr>
              <a:t> but next time i get a other 5 </a:t>
            </a:r>
            <a:r>
              <a:rPr lang="en-US" sz="2800">
                <a:solidFill>
                  <a:schemeClr val="dk1"/>
                </a:solidFill>
              </a:rPr>
              <a:t>thousand</a:t>
            </a:r>
            <a:r>
              <a:rPr lang="en-US" sz="2800">
                <a:solidFill>
                  <a:schemeClr val="dk1"/>
                </a:solidFill>
              </a:rPr>
              <a:t> i would give my parents 2 thousand 5 hundred and donate 1 </a:t>
            </a:r>
            <a:r>
              <a:rPr lang="en-US" sz="2800">
                <a:solidFill>
                  <a:schemeClr val="dk1"/>
                </a:solidFill>
              </a:rPr>
              <a:t>thousand</a:t>
            </a:r>
            <a:r>
              <a:rPr lang="en-US" sz="2800">
                <a:solidFill>
                  <a:schemeClr val="dk1"/>
                </a:solidFill>
              </a:rPr>
              <a:t> and the other 2 </a:t>
            </a:r>
            <a:r>
              <a:rPr lang="en-US" sz="2800">
                <a:solidFill>
                  <a:schemeClr val="dk1"/>
                </a:solidFill>
              </a:rPr>
              <a:t>thousand</a:t>
            </a:r>
            <a:r>
              <a:rPr lang="en-US" sz="2800">
                <a:solidFill>
                  <a:schemeClr val="dk1"/>
                </a:solidFill>
              </a:rPr>
              <a:t> feed my </a:t>
            </a:r>
            <a:r>
              <a:rPr lang="en-US" sz="2800">
                <a:solidFill>
                  <a:schemeClr val="dk1"/>
                </a:solidFill>
              </a:rPr>
              <a:t>family</a:t>
            </a:r>
            <a:r>
              <a:rPr lang="en-US" sz="2800">
                <a:solidFill>
                  <a:schemeClr val="dk1"/>
                </a:solidFill>
              </a:rPr>
              <a:t> </a:t>
            </a:r>
            <a:endParaRPr sz="2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2022-03-09T13:57:46Z</dcterms:created>
  <dc:creator>Yasmin Qaddoumi</dc:creator>
</cp:coreProperties>
</file>