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61" r:id="rId8"/>
    <p:sldId id="271" r:id="rId9"/>
    <p:sldId id="266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3"/>
    <p:restoredTop sz="95982"/>
  </p:normalViewPr>
  <p:slideViewPr>
    <p:cSldViewPr snapToGrid="0">
      <p:cViewPr varScale="1">
        <p:scale>
          <a:sx n="110" d="100"/>
          <a:sy n="110" d="100"/>
        </p:scale>
        <p:origin x="10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3/8/23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723" y="1099594"/>
            <a:ext cx="7096933" cy="1137153"/>
          </a:xfrm>
        </p:spPr>
        <p:txBody>
          <a:bodyPr/>
          <a:lstStyle/>
          <a:p>
            <a:r>
              <a:rPr lang="en-US" dirty="0"/>
              <a:t>Business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723" y="2386696"/>
            <a:ext cx="9500507" cy="806675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Lara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Hamarneh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Business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017467"/>
            <a:ext cx="9978927" cy="354995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The business idea is a Coffee Shop “</a:t>
            </a:r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Lara’s Coffee Shop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endParaRPr lang="en-US" sz="2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b="1" dirty="0">
                <a:solidFill>
                  <a:schemeClr val="dk1"/>
                </a:solidFill>
              </a:rPr>
              <a:t>The business will be selling goods.</a:t>
            </a:r>
          </a:p>
          <a:p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Mission: 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To be the number 1 choice coffee shop in Amman.</a:t>
            </a:r>
          </a:p>
          <a:p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Vision: 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By providing exquisite, healthy, affordable coffee &amp; more.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Objective: </a:t>
            </a:r>
            <a:r>
              <a:rPr lang="en-US" b="1" dirty="0">
                <a:solidFill>
                  <a:schemeClr val="dk1"/>
                </a:solidFill>
              </a:rPr>
              <a:t>To be profitable and open 3 shops in the next 5 years.</a:t>
            </a:r>
            <a:endParaRPr lang="en-US" sz="2800" b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 chose the name of my business to be “</a:t>
            </a:r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Lara’s Coffee Shop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” , because it is my name and it shows my love for coffee and for my customers to build a comfortable connection with me personally as an owner. </a:t>
            </a:r>
            <a:endParaRPr lang="en-US" sz="2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sz="4800" b="1" i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Target market &amp; Demographics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2274" y="2653167"/>
            <a:ext cx="9974402" cy="34364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target market will be students (15-22) (female and male).</a:t>
            </a:r>
          </a:p>
          <a:p>
            <a:r>
              <a:rPr lang="en-US" b="1" dirty="0">
                <a:solidFill>
                  <a:schemeClr val="tx1"/>
                </a:solidFill>
              </a:rPr>
              <a:t>My competitors will be the other local coffee shops near the same neighborhood that have been established and have their own customers.</a:t>
            </a:r>
          </a:p>
          <a:p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business will be located near schools</a:t>
            </a:r>
            <a:r>
              <a:rPr lang="en-US" b="1" dirty="0">
                <a:solidFill>
                  <a:schemeClr val="tx1"/>
                </a:solidFill>
              </a:rPr>
              <a:t>/universities and there will be a seating area, grab and go, and delivery service.</a:t>
            </a:r>
            <a:endParaRPr lang="en-US" sz="24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E1707CF3-9BC4-A745-ACDA-A73543D800FE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Financial Information</a:t>
            </a:r>
            <a:endParaRPr lang="en-US" sz="4800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3/8/23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DBE54C-43CE-7B47-A2C5-91A63A273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809768"/>
            <a:ext cx="8985783" cy="4012297"/>
          </a:xfrm>
        </p:spPr>
        <p:txBody>
          <a:bodyPr/>
          <a:lstStyle/>
          <a:p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The source of my capital will be a loan from the bank.</a:t>
            </a:r>
          </a:p>
          <a:p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My prices are more affordable than other </a:t>
            </a:r>
            <a:r>
              <a:rPr lang="en-US" b="1" dirty="0">
                <a:solidFill>
                  <a:schemeClr val="dk1"/>
                </a:solidFill>
              </a:rPr>
              <a:t>local competitors and 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will range between: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For coffee:</a:t>
            </a:r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(2JDS-5JDS)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For food: </a:t>
            </a:r>
            <a:r>
              <a:rPr lang="en-US" b="1" dirty="0">
                <a:solidFill>
                  <a:schemeClr val="dk1"/>
                </a:solidFill>
              </a:rPr>
              <a:t>(3JDS-8JDS)</a:t>
            </a:r>
            <a:endParaRPr lang="en-US" sz="2800" b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Predicated Profit: </a:t>
            </a:r>
          </a:p>
          <a:p>
            <a:r>
              <a:rPr lang="en-US" b="1" dirty="0">
                <a:solidFill>
                  <a:schemeClr val="dk1"/>
                </a:solidFill>
              </a:rPr>
              <a:t>I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n a month I would have </a:t>
            </a:r>
            <a:r>
              <a:rPr lang="en-US" sz="2800" b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1700JDS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1700 – 700 = 1000JDS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738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Owner’s Details</a:t>
            </a:r>
            <a:endParaRPr lang="en-US" sz="4800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1C92E27-D550-F44E-8491-927F819E72B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8710" y="1926539"/>
            <a:ext cx="2281237" cy="347662"/>
          </a:xfrm>
        </p:spPr>
        <p:txBody>
          <a:bodyPr/>
          <a:lstStyle/>
          <a:p>
            <a:r>
              <a:rPr lang="en-US" sz="2400" dirty="0"/>
              <a:t>Lara </a:t>
            </a:r>
            <a:r>
              <a:rPr lang="en-US" sz="2400" dirty="0" err="1"/>
              <a:t>Hamarneh</a:t>
            </a:r>
            <a:endParaRPr lang="en-US" sz="240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7D722C50-45F7-D84B-B216-568F72D6634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8710" y="2396610"/>
            <a:ext cx="2281237" cy="347662"/>
          </a:xfrm>
        </p:spPr>
        <p:txBody>
          <a:bodyPr/>
          <a:lstStyle/>
          <a:p>
            <a:r>
              <a:rPr lang="en-US" sz="1800" i="1" dirty="0">
                <a:solidFill>
                  <a:schemeClr val="accent1">
                    <a:lumMod val="75000"/>
                  </a:schemeClr>
                </a:solidFill>
              </a:rPr>
              <a:t>Business Owner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5B19EE51-628F-CA4E-94B0-57E9ACA144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50428" y="4186849"/>
            <a:ext cx="2281237" cy="347662"/>
          </a:xfrm>
        </p:spPr>
        <p:txBody>
          <a:bodyPr/>
          <a:lstStyle/>
          <a:p>
            <a:r>
              <a:rPr lang="en-US" sz="2400" dirty="0"/>
              <a:t>Tia </a:t>
            </a:r>
            <a:r>
              <a:rPr lang="en-US" sz="2400" dirty="0" err="1"/>
              <a:t>Hamarneh</a:t>
            </a:r>
            <a:endParaRPr lang="en-US" sz="2400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A6ACC78-74DF-604E-BD14-4BBE7B4EEF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427" y="4632078"/>
            <a:ext cx="2281237" cy="347662"/>
          </a:xfrm>
        </p:spPr>
        <p:txBody>
          <a:bodyPr/>
          <a:lstStyle/>
          <a:p>
            <a:r>
              <a:rPr lang="en-US" sz="1800" i="1" dirty="0">
                <a:solidFill>
                  <a:schemeClr val="accent1">
                    <a:lumMod val="75000"/>
                  </a:schemeClr>
                </a:solidFill>
              </a:rPr>
              <a:t>Barista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DC429C0-1DEB-1F4F-AE66-C503B31B7B4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153148" y="4186849"/>
            <a:ext cx="2281237" cy="347662"/>
          </a:xfrm>
        </p:spPr>
        <p:txBody>
          <a:bodyPr/>
          <a:lstStyle/>
          <a:p>
            <a:r>
              <a:rPr lang="en-US" sz="2400" dirty="0"/>
              <a:t>Muneer Salman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1C0CCD4-2502-A14F-B520-7B57524EDF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153148" y="4627697"/>
            <a:ext cx="2281237" cy="347662"/>
          </a:xfrm>
        </p:spPr>
        <p:txBody>
          <a:bodyPr/>
          <a:lstStyle/>
          <a:p>
            <a:r>
              <a:rPr lang="en-US" sz="1800" i="1" dirty="0">
                <a:solidFill>
                  <a:schemeClr val="accent1">
                    <a:lumMod val="75000"/>
                  </a:schemeClr>
                </a:solidFill>
              </a:rPr>
              <a:t>Accountant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17F12A-7304-B447-BEB8-A99EA8009F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/>
          <a:lstStyle/>
          <a:p>
            <a:fld id="{F742F39E-1B75-804F-BDAE-BCC03958AB94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794D784-DDEB-3641-9AA2-0DF246AD35C4}"/>
              </a:ext>
            </a:extLst>
          </p:cNvPr>
          <p:cNvSpPr txBox="1">
            <a:spLocks/>
          </p:cNvSpPr>
          <p:nvPr/>
        </p:nvSpPr>
        <p:spPr>
          <a:xfrm>
            <a:off x="691415" y="2738877"/>
            <a:ext cx="8401624" cy="1325563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i="1" dirty="0">
                <a:latin typeface="+mn-lt"/>
                <a:ea typeface="+mn-ea"/>
                <a:cs typeface="+mn-cs"/>
              </a:rPr>
              <a:t>Employees Details</a:t>
            </a:r>
          </a:p>
        </p:txBody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191A4-7839-4F63-B17C-7C366C59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446" y="358816"/>
            <a:ext cx="9779183" cy="3781496"/>
          </a:xfrm>
        </p:spPr>
        <p:txBody>
          <a:bodyPr/>
          <a:lstStyle/>
          <a:p>
            <a:r>
              <a:rPr lang="en-US" sz="4000" b="1" i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4000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F</a:t>
            </a:r>
            <a:r>
              <a:rPr lang="en-US" sz="4000" b="1" i="1" kern="12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uture:</a:t>
            </a:r>
            <a:br>
              <a:rPr lang="en-US" sz="40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br>
              <a:rPr lang="en-US" sz="40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34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If my business is profitable</a:t>
            </a:r>
            <a:r>
              <a:rPr lang="en-US" sz="34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, I will invest in opening another shop in Amman in another location.</a:t>
            </a:r>
            <a:br>
              <a:rPr lang="en-US" sz="34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en-US" sz="34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 will also like to donate some proceeds of my money towards charity.</a:t>
            </a:r>
            <a:endParaRPr lang="en-US" sz="34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ED227-95A7-4B08-91FE-5E0EF0D41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557" y="3527737"/>
            <a:ext cx="3218688" cy="2828613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202033-17DD-3E4F-BB90-ADC6A1F0C66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42FF1E2-60E5-C540-AA54-7072D5406B0B}" type="datetime1">
              <a:rPr lang="en-US" smtClean="0"/>
              <a:pPr/>
              <a:t>3/8/23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09FC03-B5BE-D846-993A-8E351C950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>
            <a:extLst>
              <a:ext uri="{FF2B5EF4-FFF2-40B4-BE49-F238E27FC236}">
                <a16:creationId xmlns:a16="http://schemas.microsoft.com/office/drawing/2014/main" id="{B09A7078-4145-144F-9070-6B34F59F464E}"/>
              </a:ext>
            </a:extLst>
          </p:cNvPr>
          <p:cNvSpPr/>
          <p:nvPr/>
        </p:nvSpPr>
        <p:spPr>
          <a:xfrm>
            <a:off x="5135300" y="2497268"/>
            <a:ext cx="937550" cy="859420"/>
          </a:xfrm>
          <a:prstGeom prst="hear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/>
          </a:p>
        </p:txBody>
      </p:sp>
      <p:sp>
        <p:nvSpPr>
          <p:cNvPr id="4" name="Heart 3">
            <a:extLst>
              <a:ext uri="{FF2B5EF4-FFF2-40B4-BE49-F238E27FC236}">
                <a16:creationId xmlns:a16="http://schemas.microsoft.com/office/drawing/2014/main" id="{1E733857-47D6-0A44-AFEE-0E151ACC6F02}"/>
              </a:ext>
            </a:extLst>
          </p:cNvPr>
          <p:cNvSpPr/>
          <p:nvPr/>
        </p:nvSpPr>
        <p:spPr>
          <a:xfrm>
            <a:off x="5135300" y="2573906"/>
            <a:ext cx="937549" cy="859420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i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niversal Color Block">
    <a:dk1>
      <a:srgbClr val="000000"/>
    </a:dk1>
    <a:lt1>
      <a:srgbClr val="FFFFFF"/>
    </a:lt1>
    <a:dk2>
      <a:srgbClr val="44546A"/>
    </a:dk2>
    <a:lt2>
      <a:srgbClr val="E7E6E6"/>
    </a:lt2>
    <a:accent1>
      <a:srgbClr val="0068FF"/>
    </a:accent1>
    <a:accent2>
      <a:srgbClr val="DAE5EF"/>
    </a:accent2>
    <a:accent3>
      <a:srgbClr val="637183"/>
    </a:accent3>
    <a:accent4>
      <a:srgbClr val="434E5E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299</Words>
  <Application>Microsoft Macintosh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Tenorite</vt:lpstr>
      <vt:lpstr>Office Theme</vt:lpstr>
      <vt:lpstr>Business Plan</vt:lpstr>
      <vt:lpstr>Business Idea</vt:lpstr>
      <vt:lpstr>Target market &amp; Demographics</vt:lpstr>
      <vt:lpstr>Financial Information</vt:lpstr>
      <vt:lpstr>Owner’s Details</vt:lpstr>
      <vt:lpstr>In The Future:  If my business is profitable, I will invest in opening another shop in Amman in another location. I will also like to donate some proceeds of my money towards charity.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Microsoft Office User</dc:creator>
  <cp:lastModifiedBy>Microsoft Office User</cp:lastModifiedBy>
  <cp:revision>2</cp:revision>
  <dcterms:created xsi:type="dcterms:W3CDTF">2023-03-08T16:50:22Z</dcterms:created>
  <dcterms:modified xsi:type="dcterms:W3CDTF">2023-03-08T17:51:15Z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