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76" r:id="rId7"/>
    <p:sldId id="258" r:id="rId8"/>
    <p:sldId id="259" r:id="rId9"/>
    <p:sldId id="277" r:id="rId10"/>
    <p:sldId id="278" r:id="rId11"/>
    <p:sldId id="279" r:id="rId12"/>
    <p:sldId id="261" r:id="rId13"/>
    <p:sldId id="273" r:id="rId14"/>
    <p:sldId id="271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8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microsoft.com/office/2007/relationships/hdphoto" Target="../media/hdphoto1.wdp"/><Relationship Id="rId7" Type="http://schemas.openxmlformats.org/officeDocument/2006/relationships/hyperlink" Target="file:///C:\Users\User\Documents\b-not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publicdomainpictures.net/en/view-image.php?image=62657&amp;picture=mortar-board-graduate-cap" TargetMode="External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868362"/>
            <a:ext cx="7993440" cy="2387600"/>
          </a:xfrm>
        </p:spPr>
        <p:txBody>
          <a:bodyPr/>
          <a:lstStyle/>
          <a:p>
            <a:r>
              <a:rPr lang="en-US" dirty="0"/>
              <a:t>Online Tutoring school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302001"/>
            <a:ext cx="9500507" cy="806675"/>
          </a:xfrm>
        </p:spPr>
        <p:txBody>
          <a:bodyPr/>
          <a:lstStyle/>
          <a:p>
            <a:r>
              <a:rPr lang="en-US" dirty="0"/>
              <a:t>By :Natalie </a:t>
            </a:r>
            <a:r>
              <a:rPr lang="en-US" dirty="0" err="1"/>
              <a:t>Ghaleb</a:t>
            </a:r>
            <a:r>
              <a:rPr lang="en-US" dirty="0"/>
              <a:t> Nino </a:t>
            </a:r>
          </a:p>
          <a:p>
            <a:r>
              <a:rPr lang="en-US" dirty="0"/>
              <a:t>Class: 7F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65A7-995A-9F45-891C-82D9B9D4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961" y="1791018"/>
            <a:ext cx="8412079" cy="2810460"/>
          </a:xfrm>
        </p:spPr>
        <p:txBody>
          <a:bodyPr>
            <a:normAutofit/>
          </a:bodyPr>
          <a:lstStyle/>
          <a:p>
            <a:r>
              <a:rPr lang="en-US" sz="4400" dirty="0"/>
              <a:t>Business opportunities are like buses. There's always another one coming.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118A1B7-08BA-6B43-BBA8-952377DF94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2619" y="543354"/>
            <a:ext cx="1364297" cy="1094521"/>
          </a:xfrm>
        </p:spPr>
        <p:txBody>
          <a:bodyPr/>
          <a:lstStyle/>
          <a:p>
            <a:r>
              <a:rPr lang="en-US" dirty="0"/>
              <a:t>“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78654B-08C9-4C41-8BEC-DFB7202458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56250" y="4574039"/>
            <a:ext cx="3511550" cy="679450"/>
          </a:xfrm>
        </p:spPr>
        <p:txBody>
          <a:bodyPr/>
          <a:lstStyle/>
          <a:p>
            <a:r>
              <a:rPr lang="en-US" dirty="0"/>
              <a:t>Richard Branson</a:t>
            </a:r>
          </a:p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1F17760-D90A-AB46-A4E0-31B2684E3F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20876" y="3426615"/>
            <a:ext cx="1364297" cy="1094521"/>
          </a:xfrm>
        </p:spPr>
        <p:txBody>
          <a:bodyPr/>
          <a:lstStyle/>
          <a:p>
            <a:r>
              <a:rPr lang="en-US" dirty="0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/>
          <a:lstStyle/>
          <a:p>
            <a:r>
              <a:rPr lang="en-US" dirty="0"/>
              <a:t>owners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1C92E27-D550-F44E-8491-927F819E72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8576" y="2227758"/>
            <a:ext cx="7035436" cy="347662"/>
          </a:xfrm>
        </p:spPr>
        <p:txBody>
          <a:bodyPr/>
          <a:lstStyle/>
          <a:p>
            <a:r>
              <a:rPr lang="en-US" dirty="0"/>
              <a:t>Partners and CEO’S Natalie and </a:t>
            </a:r>
            <a:r>
              <a:rPr lang="en-US" dirty="0" err="1"/>
              <a:t>Ghaleb</a:t>
            </a:r>
            <a:r>
              <a:rPr lang="en-US" dirty="0"/>
              <a:t> Nino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28843BE3-3870-61D5-D4F6-02D6EBFC4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20453"/>
              </p:ext>
            </p:extLst>
          </p:nvPr>
        </p:nvGraphicFramePr>
        <p:xfrm>
          <a:off x="448576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8940146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87229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2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Ghaleb</a:t>
                      </a:r>
                      <a:r>
                        <a:rPr lang="en-US" dirty="0"/>
                        <a:t> 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Mechanical Engineer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458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Natalie 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Programmer and Engineer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92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rmAutofit/>
          </a:bodyPr>
          <a:lstStyle/>
          <a:p>
            <a:r>
              <a:rPr lang="en-US" dirty="0"/>
              <a:t>Make sure to check out our website and try a free trail lesson!!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Financial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17467"/>
            <a:ext cx="112529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b="1" dirty="0">
                <a:solidFill>
                  <a:schemeClr val="accent1">
                    <a:lumMod val="50000"/>
                  </a:schemeClr>
                </a:solidFill>
              </a:rPr>
              <a:t>Financial plan</a:t>
            </a:r>
            <a:r>
              <a:rPr lang="en-US" sz="6000" b="1" dirty="0"/>
              <a:t>: </a:t>
            </a:r>
            <a:r>
              <a:rPr lang="en-US" sz="6000" b="1" dirty="0">
                <a:solidFill>
                  <a:schemeClr val="bg2">
                    <a:lumMod val="50000"/>
                  </a:schemeClr>
                </a:solidFill>
              </a:rPr>
              <a:t>it is a </a:t>
            </a:r>
            <a:r>
              <a:rPr lang="en-US" sz="6000" b="1" i="0" dirty="0">
                <a:solidFill>
                  <a:schemeClr val="bg2">
                    <a:lumMod val="50000"/>
                  </a:schemeClr>
                </a:solidFill>
                <a:effectLst/>
              </a:rPr>
              <a:t>document relating to or involving money or finance.</a:t>
            </a:r>
          </a:p>
          <a:p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399"/>
            <a:ext cx="5669404" cy="2921757"/>
          </a:xfrm>
        </p:spPr>
        <p:txBody>
          <a:bodyPr/>
          <a:lstStyle/>
          <a:p>
            <a:r>
              <a:rPr lang="en-US" sz="8000" dirty="0"/>
              <a:t>Business Idea</a:t>
            </a:r>
          </a:p>
        </p:txBody>
      </p:sp>
    </p:spTree>
    <p:extLst>
      <p:ext uri="{BB962C8B-B14F-4D97-AF65-F5344CB8AC3E}">
        <p14:creationId xmlns:p14="http://schemas.microsoft.com/office/powerpoint/2010/main" val="380206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Business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375847"/>
            <a:ext cx="11971867" cy="3870207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r>
              <a:rPr lang="en-US" sz="6000" dirty="0"/>
              <a:t>Online tutoring school</a:t>
            </a:r>
          </a:p>
          <a:p>
            <a:r>
              <a:rPr lang="en-US" sz="6000" dirty="0"/>
              <a:t>It is a service</a:t>
            </a:r>
          </a:p>
          <a:p>
            <a:r>
              <a:rPr lang="en-US" sz="3800" dirty="0">
                <a:solidFill>
                  <a:schemeClr val="bg2">
                    <a:lumMod val="10000"/>
                  </a:schemeClr>
                </a:solidFill>
              </a:rPr>
              <a:t>Objective</a:t>
            </a:r>
            <a:r>
              <a:rPr lang="en-US" sz="3800" dirty="0"/>
              <a:t>: To support students and learners in their knowledge and in learning from the course’s material. To assist students in achieving their individualized academic objectives and to help them in becoming self-sufficient learners in a variety of different languages, topics and levels .</a:t>
            </a:r>
          </a:p>
          <a:p>
            <a:r>
              <a:rPr lang="en-US" sz="3800" dirty="0">
                <a:solidFill>
                  <a:schemeClr val="bg2">
                    <a:lumMod val="10000"/>
                  </a:schemeClr>
                </a:solidFill>
              </a:rPr>
              <a:t>Mission</a:t>
            </a:r>
            <a:r>
              <a:rPr lang="en-US" sz="3800" dirty="0"/>
              <a:t>: By offering academic services and materials that encourage the development of abilities and attitudes required to expand the knowledge and academic independence for all students, the tutoring school exemplifies a mission.</a:t>
            </a:r>
          </a:p>
          <a:p>
            <a:r>
              <a:rPr lang="en-US" sz="3800" dirty="0">
                <a:solidFill>
                  <a:schemeClr val="bg2">
                    <a:lumMod val="10000"/>
                  </a:schemeClr>
                </a:solidFill>
              </a:rPr>
              <a:t>Vision</a:t>
            </a:r>
            <a:r>
              <a:rPr lang="en-US" sz="3800" dirty="0"/>
              <a:t>: The goal and vision of the tutoring school and program is to increase learner’s knowledge, their way of thinking, and comprehension </a:t>
            </a:r>
          </a:p>
          <a:p>
            <a:r>
              <a:rPr lang="en-US" sz="3800" dirty="0"/>
              <a:t>of their surrounding.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462" y="3429000"/>
            <a:ext cx="6752617" cy="2387600"/>
          </a:xfrm>
        </p:spPr>
        <p:txBody>
          <a:bodyPr/>
          <a:lstStyle/>
          <a:p>
            <a:r>
              <a:rPr lang="en-US" sz="8000" dirty="0"/>
              <a:t>Target market &amp; Demographics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Target market &amp; Demographics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375847"/>
            <a:ext cx="11971867" cy="387020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sz="1800" dirty="0"/>
              <a:t>The online tutoring school is unique and easy to pronounce.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Stands for: National. Online. Tutoring . School</a:t>
            </a:r>
          </a:p>
          <a:p>
            <a:r>
              <a:rPr lang="en-US" sz="1800" dirty="0"/>
              <a:t>The target market of this business are learners of all ages and levels from any country.</a:t>
            </a:r>
          </a:p>
          <a:p>
            <a:endParaRPr lang="en-US" sz="1800" dirty="0"/>
          </a:p>
          <a:p>
            <a:r>
              <a:rPr lang="en-US" sz="1800" dirty="0"/>
              <a:t>Business location: Mississippi , USA ; because many languages are spoken in the USA, and in Mississippi because properties and inexpensive there and this business needs large properties .</a:t>
            </a:r>
          </a:p>
          <a:p>
            <a:r>
              <a:rPr lang="en-US" sz="1800" dirty="0"/>
              <a:t>Way of delivering products: The services will reach customers online on the website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93614E-E862-9EF6-040A-09CEE4C40832}"/>
              </a:ext>
            </a:extLst>
          </p:cNvPr>
          <p:cNvSpPr/>
          <p:nvPr/>
        </p:nvSpPr>
        <p:spPr>
          <a:xfrm>
            <a:off x="620151" y="2872055"/>
            <a:ext cx="4570827" cy="7152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dirty="0"/>
              <a:t>N</a:t>
            </a:r>
            <a:r>
              <a:rPr lang="en-US" sz="72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n-US" sz="7200" dirty="0"/>
              <a:t>O</a:t>
            </a:r>
            <a:r>
              <a:rPr lang="en-US" sz="72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n-US" sz="7200" dirty="0"/>
              <a:t>T</a:t>
            </a:r>
            <a:r>
              <a:rPr lang="en-US" sz="72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n-US" sz="7200" dirty="0"/>
              <a:t>S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22C0491E-B33E-36F7-0556-A3A9AC056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85142">
            <a:off x="3555089" y="2585703"/>
            <a:ext cx="1606753" cy="17701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B0F84A-25A8-DB41-85BC-760C77CA52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133" y="4605220"/>
            <a:ext cx="1840092" cy="5246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9599DB-E9AB-9485-1224-EE7B868CCF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7425" y="4577388"/>
            <a:ext cx="2277794" cy="524618"/>
          </a:xfrm>
          <a:prstGeom prst="rect">
            <a:avLst/>
          </a:prstGeom>
        </p:spPr>
      </p:pic>
      <p:sp>
        <p:nvSpPr>
          <p:cNvPr id="12" name="Arrow: Left 11">
            <a:extLst>
              <a:ext uri="{FF2B5EF4-FFF2-40B4-BE49-F238E27FC236}">
                <a16:creationId xmlns:a16="http://schemas.microsoft.com/office/drawing/2014/main" id="{806838BC-E088-64BC-3C31-1D05A5F83E4E}"/>
              </a:ext>
            </a:extLst>
          </p:cNvPr>
          <p:cNvSpPr/>
          <p:nvPr/>
        </p:nvSpPr>
        <p:spPr>
          <a:xfrm>
            <a:off x="5052470" y="4700578"/>
            <a:ext cx="1840092" cy="333901"/>
          </a:xfrm>
          <a:prstGeom prst="left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COMPETITORS</a:t>
            </a:r>
          </a:p>
        </p:txBody>
      </p:sp>
      <p:graphicFrame>
        <p:nvGraphicFramePr>
          <p:cNvPr id="16" name="Object 15">
            <a:hlinkClick r:id="rId7" action="ppaction://hlinkfile"/>
            <a:extLst>
              <a:ext uri="{FF2B5EF4-FFF2-40B4-BE49-F238E27FC236}">
                <a16:creationId xmlns:a16="http://schemas.microsoft.com/office/drawing/2014/main" id="{9DD23192-9683-7331-FBDF-8C5A3EE459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931820"/>
              </p:ext>
            </p:extLst>
          </p:nvPr>
        </p:nvGraphicFramePr>
        <p:xfrm>
          <a:off x="7187626" y="5757249"/>
          <a:ext cx="1238006" cy="837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8" imgW="725400" imgH="491040" progId="Package">
                  <p:embed/>
                </p:oleObj>
              </mc:Choice>
              <mc:Fallback>
                <p:oleObj name="Packager Shell Object" showAsIcon="1" r:id="rId8" imgW="725400" imgH="4910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87626" y="5757249"/>
                        <a:ext cx="1238006" cy="837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82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462" y="3429000"/>
            <a:ext cx="6752617" cy="2387600"/>
          </a:xfrm>
        </p:spPr>
        <p:txBody>
          <a:bodyPr/>
          <a:lstStyle/>
          <a:p>
            <a:r>
              <a:rPr lang="en-US" sz="80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Financial Information</a:t>
            </a:r>
            <a:br>
              <a:rPr lang="en-US" sz="60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9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sz="4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Financial Information</a:t>
            </a:r>
            <a:br>
              <a:rPr lang="en-US" sz="4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138290"/>
            <a:ext cx="11971867" cy="458318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800" dirty="0"/>
              <a:t>Sources of capital: Equity and savings</a:t>
            </a:r>
          </a:p>
          <a:p>
            <a:r>
              <a:rPr lang="en-US" sz="1800" dirty="0"/>
              <a:t>Our price: it depends on the class, level and subject but our range is from 15$-75$ USD (per hour)</a:t>
            </a:r>
          </a:p>
          <a:p>
            <a:r>
              <a:rPr lang="en-US" sz="1800" dirty="0"/>
              <a:t>Competitors price:26$-104$ USD (per hour)</a:t>
            </a:r>
          </a:p>
          <a:p>
            <a:r>
              <a:rPr lang="en-US" sz="1800" dirty="0"/>
              <a:t>Total revenue=2,000,000</a:t>
            </a:r>
          </a:p>
          <a:p>
            <a:r>
              <a:rPr lang="en-US" sz="1800" dirty="0"/>
              <a:t>Total cost(internet, devices, tax, salaries, electricity…)=200,000</a:t>
            </a:r>
          </a:p>
          <a:p>
            <a:r>
              <a:rPr lang="en-US" sz="1800" dirty="0"/>
              <a:t>Equity=90%</a:t>
            </a:r>
          </a:p>
          <a:p>
            <a:r>
              <a:rPr lang="en-US" sz="1800" dirty="0"/>
              <a:t>Total profit: total revenue – total cost</a:t>
            </a:r>
          </a:p>
          <a:p>
            <a:r>
              <a:rPr lang="en-US" sz="1800" dirty="0"/>
              <a:t>2,000,000-200,000=180,000</a:t>
            </a:r>
          </a:p>
          <a:p>
            <a:r>
              <a:rPr lang="en-US" sz="1800" dirty="0"/>
              <a:t>90% of 180,000=</a:t>
            </a:r>
            <a:r>
              <a:rPr lang="en-US" sz="1800" dirty="0">
                <a:highlight>
                  <a:srgbClr val="C0C0C0"/>
                </a:highlight>
              </a:rPr>
              <a:t>162,000 total profit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4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business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2" name="Table 32">
            <a:extLst>
              <a:ext uri="{FF2B5EF4-FFF2-40B4-BE49-F238E27FC236}">
                <a16:creationId xmlns:a16="http://schemas.microsoft.com/office/drawing/2014/main" id="{95CB64CC-B570-6327-7781-8774287C3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755578"/>
              </p:ext>
            </p:extLst>
          </p:nvPr>
        </p:nvGraphicFramePr>
        <p:xfrm>
          <a:off x="1231509" y="2108090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4135567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8063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83,075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47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91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748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47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38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116</TotalTime>
  <Words>411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Tenorite</vt:lpstr>
      <vt:lpstr>Office Theme</vt:lpstr>
      <vt:lpstr>Package</vt:lpstr>
      <vt:lpstr>Online Tutoring school</vt:lpstr>
      <vt:lpstr>Financial plan</vt:lpstr>
      <vt:lpstr>Business Idea</vt:lpstr>
      <vt:lpstr>Business Idea</vt:lpstr>
      <vt:lpstr>Target market &amp; Demographics </vt:lpstr>
      <vt:lpstr>Target market &amp; Demographics </vt:lpstr>
      <vt:lpstr>Financial Information  </vt:lpstr>
      <vt:lpstr>Financial Information </vt:lpstr>
      <vt:lpstr>Performance of business</vt:lpstr>
      <vt:lpstr>Business opportunities are like buses. There's always another one coming.</vt:lpstr>
      <vt:lpstr>owners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Tutoring school</dc:title>
  <dc:creator>User</dc:creator>
  <cp:lastModifiedBy>User</cp:lastModifiedBy>
  <cp:revision>1</cp:revision>
  <dcterms:created xsi:type="dcterms:W3CDTF">2023-03-08T14:58:37Z</dcterms:created>
  <dcterms:modified xsi:type="dcterms:W3CDTF">2023-03-08T16:54:53Z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