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6"/>
  </p:notesMasterIdLst>
  <p:sldIdLst>
    <p:sldId id="256" r:id="rId2"/>
    <p:sldId id="257" r:id="rId3"/>
    <p:sldId id="259"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74" autoAdjust="0"/>
  </p:normalViewPr>
  <p:slideViewPr>
    <p:cSldViewPr snapToGrid="0">
      <p:cViewPr varScale="1">
        <p:scale>
          <a:sx n="82" d="100"/>
          <a:sy n="82" d="100"/>
        </p:scale>
        <p:origin x="691"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4A14F1-E2D2-4D6E-9E13-429E655B4206}" type="datetimeFigureOut">
              <a:rPr lang="en-US" smtClean="0"/>
              <a:t>3/7/2023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49A4CD-732F-449D-BE20-174349D5DEF8}" type="slidenum">
              <a:rPr lang="en-US" smtClean="0"/>
              <a:t>‹#›</a:t>
            </a:fld>
            <a:endParaRPr lang="en-US"/>
          </a:p>
        </p:txBody>
      </p:sp>
    </p:spTree>
    <p:extLst>
      <p:ext uri="{BB962C8B-B14F-4D97-AF65-F5344CB8AC3E}">
        <p14:creationId xmlns:p14="http://schemas.microsoft.com/office/powerpoint/2010/main" val="1262773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49A4CD-732F-449D-BE20-174349D5DEF8}" type="slidenum">
              <a:rPr lang="en-US" smtClean="0"/>
              <a:t>1</a:t>
            </a:fld>
            <a:endParaRPr lang="en-US"/>
          </a:p>
        </p:txBody>
      </p:sp>
    </p:spTree>
    <p:extLst>
      <p:ext uri="{BB962C8B-B14F-4D97-AF65-F5344CB8AC3E}">
        <p14:creationId xmlns:p14="http://schemas.microsoft.com/office/powerpoint/2010/main" val="31649113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05D49B90-12E8-4A95-8CCC-3DBD605E1F80}" type="datetimeFigureOut">
              <a:rPr lang="en-US" smtClean="0"/>
              <a:t>3/7/2023</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2196743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1637957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1954354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73312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1028511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05D49B90-12E8-4A95-8CCC-3DBD605E1F80}" type="datetimeFigureOut">
              <a:rPr lang="en-US" smtClean="0"/>
              <a:t>3/7/2023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2680920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05D49B90-12E8-4A95-8CCC-3DBD605E1F80}" type="datetimeFigureOut">
              <a:rPr lang="en-US" smtClean="0"/>
              <a:t>3/7/2023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53375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D49B90-12E8-4A95-8CCC-3DBD605E1F80}"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404908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D49B90-12E8-4A95-8CCC-3DBD605E1F80}"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76203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D49B90-12E8-4A95-8CCC-3DBD605E1F80}"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511305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D49B90-12E8-4A95-8CCC-3DBD605E1F80}"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923683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D49B90-12E8-4A95-8CCC-3DBD605E1F80}"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1005242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D49B90-12E8-4A95-8CCC-3DBD605E1F80}" type="datetimeFigureOut">
              <a:rPr lang="en-US" smtClean="0"/>
              <a:t>3/7/2023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517393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D49B90-12E8-4A95-8CCC-3DBD605E1F80}" type="datetimeFigureOut">
              <a:rPr lang="en-US" smtClean="0"/>
              <a:t>3/7/2023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131122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D49B90-12E8-4A95-8CCC-3DBD605E1F80}" type="datetimeFigureOut">
              <a:rPr lang="en-US" smtClean="0"/>
              <a:t>3/7/2023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751929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1402808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1863419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5D49B90-12E8-4A95-8CCC-3DBD605E1F80}" type="datetimeFigureOut">
              <a:rPr lang="en-US" smtClean="0"/>
              <a:t>3/7/2023</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646706-A4A4-4F0E-B52C-B912073ADC14}" type="slidenum">
              <a:rPr lang="en-US" smtClean="0"/>
              <a:t>‹#›</a:t>
            </a:fld>
            <a:endParaRPr lang="en-US"/>
          </a:p>
        </p:txBody>
      </p:sp>
    </p:spTree>
    <p:extLst>
      <p:ext uri="{BB962C8B-B14F-4D97-AF65-F5344CB8AC3E}">
        <p14:creationId xmlns:p14="http://schemas.microsoft.com/office/powerpoint/2010/main" val="95947585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EBC4F-9415-4A91-A788-B3A5615E3720}"/>
              </a:ext>
            </a:extLst>
          </p:cNvPr>
          <p:cNvSpPr>
            <a:spLocks noGrp="1"/>
          </p:cNvSpPr>
          <p:nvPr>
            <p:ph type="ctrTitle"/>
          </p:nvPr>
        </p:nvSpPr>
        <p:spPr>
          <a:xfrm>
            <a:off x="1622163" y="2472072"/>
            <a:ext cx="8791575" cy="861182"/>
          </a:xfrm>
        </p:spPr>
        <p:txBody>
          <a:bodyPr/>
          <a:lstStyle/>
          <a:p>
            <a:pPr algn="ctr"/>
            <a:r>
              <a:rPr lang="en-US" b="1" i="1" u="sng" dirty="0">
                <a:effectLst>
                  <a:outerShdw blurRad="38100" dist="38100" dir="2700000" algn="tl">
                    <a:srgbClr val="000000">
                      <a:alpha val="43137"/>
                    </a:srgbClr>
                  </a:outerShdw>
                </a:effectLst>
              </a:rPr>
              <a:t>Create your Business Plan </a:t>
            </a:r>
          </a:p>
        </p:txBody>
      </p:sp>
      <p:sp>
        <p:nvSpPr>
          <p:cNvPr id="3" name="Subtitle 2">
            <a:extLst>
              <a:ext uri="{FF2B5EF4-FFF2-40B4-BE49-F238E27FC236}">
                <a16:creationId xmlns:a16="http://schemas.microsoft.com/office/drawing/2014/main" id="{B9E86E37-F55A-4C33-A408-4169F3CD56EE}"/>
              </a:ext>
            </a:extLst>
          </p:cNvPr>
          <p:cNvSpPr>
            <a:spLocks noGrp="1"/>
          </p:cNvSpPr>
          <p:nvPr>
            <p:ph type="subTitle" idx="1"/>
          </p:nvPr>
        </p:nvSpPr>
        <p:spPr>
          <a:xfrm>
            <a:off x="2738906" y="3333254"/>
            <a:ext cx="6399829" cy="680058"/>
          </a:xfrm>
        </p:spPr>
        <p:txBody>
          <a:bodyPr>
            <a:normAutofit/>
          </a:bodyPr>
          <a:lstStyle/>
          <a:p>
            <a:pPr algn="ctr"/>
            <a:r>
              <a:rPr lang="en-US" b="1" i="1" u="sng" dirty="0" smtClean="0">
                <a:solidFill>
                  <a:schemeClr val="tx1"/>
                </a:solidFill>
                <a:effectLst>
                  <a:outerShdw blurRad="38100" dist="38100" dir="2700000" algn="tl">
                    <a:srgbClr val="000000">
                      <a:alpha val="43137"/>
                    </a:srgbClr>
                  </a:outerShdw>
                </a:effectLst>
              </a:rPr>
              <a:t>-business plan</a:t>
            </a:r>
            <a:endParaRPr lang="en-US" b="1" i="1" u="sng"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36348128"/>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a:extLst>
              <a:ext uri="{FF2B5EF4-FFF2-40B4-BE49-F238E27FC236}">
                <a16:creationId xmlns:a16="http://schemas.microsoft.com/office/drawing/2014/main" id="{20023D33-D64D-41A4-85CF-34FF0BBD9C76}"/>
              </a:ext>
            </a:extLst>
          </p:cNvPr>
          <p:cNvGraphicFramePr>
            <a:graphicFrameLocks noGrp="1"/>
          </p:cNvGraphicFramePr>
          <p:nvPr>
            <p:extLst>
              <p:ext uri="{D42A27DB-BD31-4B8C-83A1-F6EECF244321}">
                <p14:modId xmlns:p14="http://schemas.microsoft.com/office/powerpoint/2010/main" val="3366146851"/>
              </p:ext>
            </p:extLst>
          </p:nvPr>
        </p:nvGraphicFramePr>
        <p:xfrm>
          <a:off x="2743200" y="1"/>
          <a:ext cx="7520474" cy="7438265"/>
        </p:xfrm>
        <a:graphic>
          <a:graphicData uri="http://schemas.openxmlformats.org/drawingml/2006/table">
            <a:tbl>
              <a:tblPr firstRow="1" bandRow="1">
                <a:tableStyleId>{7DF18680-E054-41AD-8BC1-D1AEF772440D}</a:tableStyleId>
              </a:tblPr>
              <a:tblGrid>
                <a:gridCol w="3760237">
                  <a:extLst>
                    <a:ext uri="{9D8B030D-6E8A-4147-A177-3AD203B41FA5}">
                      <a16:colId xmlns:a16="http://schemas.microsoft.com/office/drawing/2014/main" val="4294404408"/>
                    </a:ext>
                  </a:extLst>
                </a:gridCol>
                <a:gridCol w="3760237">
                  <a:extLst>
                    <a:ext uri="{9D8B030D-6E8A-4147-A177-3AD203B41FA5}">
                      <a16:colId xmlns:a16="http://schemas.microsoft.com/office/drawing/2014/main" val="1941912525"/>
                    </a:ext>
                  </a:extLst>
                </a:gridCol>
              </a:tblGrid>
              <a:tr h="651346">
                <a:tc gridSpan="2">
                  <a:txBody>
                    <a:bodyPr/>
                    <a:lstStyle/>
                    <a:p>
                      <a:pPr algn="ctr"/>
                      <a:r>
                        <a:rPr lang="en-US" sz="4000" dirty="0"/>
                        <a:t>My Business Plan </a:t>
                      </a:r>
                    </a:p>
                  </a:txBody>
                  <a:tcPr/>
                </a:tc>
                <a:tc hMerge="1">
                  <a:txBody>
                    <a:bodyPr/>
                    <a:lstStyle/>
                    <a:p>
                      <a:endParaRPr lang="en-US" dirty="0"/>
                    </a:p>
                  </a:txBody>
                  <a:tcPr/>
                </a:tc>
                <a:extLst>
                  <a:ext uri="{0D108BD9-81ED-4DB2-BD59-A6C34878D82A}">
                    <a16:rowId xmlns:a16="http://schemas.microsoft.com/office/drawing/2014/main" val="668659536"/>
                  </a:ext>
                </a:extLst>
              </a:tr>
              <a:tr h="1472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Business idea (Description &amp;Name)</a:t>
                      </a:r>
                      <a:endParaRPr lang="en-US" sz="1800" kern="1200" dirty="0">
                        <a:solidFill>
                          <a:schemeClr val="dk1"/>
                        </a:solidFill>
                        <a:effectLst/>
                        <a:latin typeface="+mn-lt"/>
                        <a:ea typeface="+mn-ea"/>
                        <a:cs typeface="+mn-cs"/>
                      </a:endParaRPr>
                    </a:p>
                    <a:p>
                      <a:endParaRPr lang="en-US" dirty="0"/>
                    </a:p>
                  </a:txBody>
                  <a:tcPr/>
                </a:tc>
                <a:tc>
                  <a:txBody>
                    <a:bodyPr/>
                    <a:lstStyle/>
                    <a:p>
                      <a:r>
                        <a:rPr lang="en-US" sz="1400" b="1" i="1" u="sng" dirty="0" smtClean="0">
                          <a:effectLst>
                            <a:outerShdw blurRad="38100" dist="38100" dir="2700000" algn="tl">
                              <a:srgbClr val="000000">
                                <a:alpha val="43137"/>
                              </a:srgbClr>
                            </a:outerShdw>
                          </a:effectLst>
                        </a:rPr>
                        <a:t>The name of the business is going</a:t>
                      </a:r>
                      <a:r>
                        <a:rPr lang="en-US" sz="1400" b="1" i="1" u="sng" baseline="0" dirty="0" smtClean="0">
                          <a:effectLst>
                            <a:outerShdw blurRad="38100" dist="38100" dir="2700000" algn="tl">
                              <a:srgbClr val="000000">
                                <a:alpha val="43137"/>
                              </a:srgbClr>
                            </a:outerShdw>
                          </a:effectLst>
                        </a:rPr>
                        <a:t> to be “team taco”. the store will provide goods and services since it’s a fast food shop. The shop will be based on Mexican food but mostly focused on ta cos dipped in different sauces. People would buy it because the name would be really easy to pronounce. The vison of the shop is to be well known for our amazing </a:t>
                      </a:r>
                    </a:p>
                  </a:txBody>
                  <a:tcPr/>
                </a:tc>
                <a:extLst>
                  <a:ext uri="{0D108BD9-81ED-4DB2-BD59-A6C34878D82A}">
                    <a16:rowId xmlns:a16="http://schemas.microsoft.com/office/drawing/2014/main" val="2364327500"/>
                  </a:ext>
                </a:extLst>
              </a:tr>
              <a:tr h="12743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Target market &amp; Demographics</a:t>
                      </a:r>
                      <a:endParaRPr lang="en-US" dirty="0"/>
                    </a:p>
                  </a:txBody>
                  <a:tcPr/>
                </a:tc>
                <a:tc>
                  <a:txBody>
                    <a:bodyPr/>
                    <a:lstStyle/>
                    <a:p>
                      <a:r>
                        <a:rPr lang="en-US" sz="1400" b="1" i="1" u="sng" dirty="0" smtClean="0">
                          <a:effectLst>
                            <a:outerShdw blurRad="38100" dist="38100" dir="2700000" algn="tl">
                              <a:srgbClr val="000000">
                                <a:alpha val="43137"/>
                              </a:srgbClr>
                            </a:outerShdw>
                          </a:effectLst>
                        </a:rPr>
                        <a:t>Since</a:t>
                      </a:r>
                      <a:r>
                        <a:rPr lang="en-US" sz="1400" b="1" i="1" u="sng" baseline="0" dirty="0" smtClean="0">
                          <a:effectLst>
                            <a:outerShdw blurRad="38100" dist="38100" dir="2700000" algn="tl">
                              <a:srgbClr val="000000">
                                <a:alpha val="43137"/>
                              </a:srgbClr>
                            </a:outerShdw>
                          </a:effectLst>
                        </a:rPr>
                        <a:t> this is a fast food restaurant it would be for everyone(but not people with health issues). the competitors of the shop is “chipotle”.  The location would be in </a:t>
                      </a:r>
                      <a:r>
                        <a:rPr lang="en-US" sz="1400" b="1" i="1" u="sng" baseline="0" dirty="0" err="1" smtClean="0">
                          <a:effectLst>
                            <a:outerShdw blurRad="38100" dist="38100" dir="2700000" algn="tl">
                              <a:srgbClr val="000000">
                                <a:alpha val="43137"/>
                              </a:srgbClr>
                            </a:outerShdw>
                          </a:effectLst>
                        </a:rPr>
                        <a:t>abdoun</a:t>
                      </a:r>
                      <a:r>
                        <a:rPr lang="en-US" sz="1400" b="1" i="1" u="sng" baseline="0" dirty="0" smtClean="0">
                          <a:effectLst>
                            <a:outerShdw blurRad="38100" dist="38100" dir="2700000" algn="tl">
                              <a:srgbClr val="000000">
                                <a:alpha val="43137"/>
                              </a:srgbClr>
                            </a:outerShdw>
                          </a:effectLst>
                        </a:rPr>
                        <a:t>, and there would be delivery in the app “</a:t>
                      </a:r>
                      <a:r>
                        <a:rPr lang="en-US" sz="1400" b="1" i="1" u="sng" baseline="0" dirty="0" err="1" smtClean="0">
                          <a:effectLst>
                            <a:outerShdw blurRad="38100" dist="38100" dir="2700000" algn="tl">
                              <a:srgbClr val="000000">
                                <a:alpha val="43137"/>
                              </a:srgbClr>
                            </a:outerShdw>
                          </a:effectLst>
                        </a:rPr>
                        <a:t>talabat</a:t>
                      </a:r>
                      <a:r>
                        <a:rPr lang="en-US" sz="1400" b="1" i="1" u="sng" baseline="0" dirty="0" smtClean="0">
                          <a:effectLst>
                            <a:outerShdw blurRad="38100" dist="38100" dir="2700000" algn="tl">
                              <a:srgbClr val="000000">
                                <a:alpha val="43137"/>
                              </a:srgbClr>
                            </a:outerShdw>
                          </a:effectLst>
                        </a:rPr>
                        <a:t>” when the business get more recognized.   </a:t>
                      </a:r>
                      <a:endParaRPr lang="en-US" sz="1400" b="1" i="1" u="sng"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363040005"/>
                  </a:ext>
                </a:extLst>
              </a:tr>
              <a:tr h="15292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Financial Information</a:t>
                      </a:r>
                      <a:endParaRPr lang="en-US" sz="1800" kern="1200" dirty="0">
                        <a:solidFill>
                          <a:schemeClr val="dk1"/>
                        </a:solidFill>
                        <a:effectLst/>
                        <a:latin typeface="+mn-lt"/>
                        <a:ea typeface="+mn-ea"/>
                        <a:cs typeface="+mn-cs"/>
                      </a:endParaRPr>
                    </a:p>
                    <a:p>
                      <a:endParaRPr lang="en-US" dirty="0"/>
                    </a:p>
                  </a:txBody>
                  <a:tcPr/>
                </a:tc>
                <a:tc>
                  <a:txBody>
                    <a:bodyPr/>
                    <a:lstStyle/>
                    <a:p>
                      <a:r>
                        <a:rPr lang="en-US" sz="1400" b="1" i="1" u="sng" kern="1200" dirty="0" smtClean="0">
                          <a:solidFill>
                            <a:schemeClr val="dk1"/>
                          </a:solidFill>
                          <a:effectLst>
                            <a:outerShdw blurRad="38100" dist="38100" dir="2700000" algn="tl">
                              <a:srgbClr val="000000">
                                <a:alpha val="43137"/>
                              </a:srgbClr>
                            </a:outerShdw>
                          </a:effectLst>
                          <a:latin typeface="+mn-lt"/>
                          <a:ea typeface="+mn-ea"/>
                          <a:cs typeface="+mn-cs"/>
                        </a:rPr>
                        <a:t>The</a:t>
                      </a:r>
                      <a:r>
                        <a:rPr lang="en-US" sz="1400" b="1" i="1" u="sng" kern="1200" baseline="0" dirty="0" smtClean="0">
                          <a:solidFill>
                            <a:schemeClr val="dk1"/>
                          </a:solidFill>
                          <a:effectLst>
                            <a:outerShdw blurRad="38100" dist="38100" dir="2700000" algn="tl">
                              <a:srgbClr val="000000">
                                <a:alpha val="43137"/>
                              </a:srgbClr>
                            </a:outerShdw>
                          </a:effectLst>
                          <a:latin typeface="+mn-lt"/>
                          <a:ea typeface="+mn-ea"/>
                          <a:cs typeface="+mn-cs"/>
                        </a:rPr>
                        <a:t> money that will be put on the shop is going to be from my savings, the amount would be 100k just  to build the business . The prices for the shop will be affordable and reasonable its also very cheap compared  to chipotle, the prices would be between 4-9 (depending on how big the serving is) . The total cost will be 8395 per month. </a:t>
                      </a:r>
                      <a:endParaRPr lang="en-US" sz="1400" b="1" i="1" u="sng" kern="1200" dirty="0">
                        <a:solidFill>
                          <a:schemeClr val="dk1"/>
                        </a:solidFill>
                        <a:effectLst>
                          <a:outerShdw blurRad="38100" dist="38100" dir="2700000" algn="tl">
                            <a:srgbClr val="000000">
                              <a:alpha val="43137"/>
                            </a:srgbClr>
                          </a:outerShdw>
                        </a:effectLst>
                        <a:latin typeface="+mn-lt"/>
                        <a:ea typeface="+mn-ea"/>
                        <a:cs typeface="+mn-cs"/>
                      </a:endParaRPr>
                    </a:p>
                    <a:p>
                      <a:endParaRPr lang="en-US" dirty="0"/>
                    </a:p>
                  </a:txBody>
                  <a:tcPr/>
                </a:tc>
                <a:extLst>
                  <a:ext uri="{0D108BD9-81ED-4DB2-BD59-A6C34878D82A}">
                    <a16:rowId xmlns:a16="http://schemas.microsoft.com/office/drawing/2014/main" val="1633940381"/>
                  </a:ext>
                </a:extLst>
              </a:tr>
              <a:tr h="73266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Owners </a:t>
                      </a:r>
                      <a:r>
                        <a:rPr lang="en-US" sz="1800" b="1" kern="1200" dirty="0" smtClean="0">
                          <a:solidFill>
                            <a:schemeClr val="dk1"/>
                          </a:solidFill>
                          <a:effectLst/>
                          <a:latin typeface="+mn-lt"/>
                          <a:ea typeface="+mn-ea"/>
                          <a:cs typeface="+mn-cs"/>
                        </a:rPr>
                        <a:t>Details: </a:t>
                      </a:r>
                      <a:r>
                        <a:rPr lang="en-US" sz="1800" b="1" i="1" u="sng" kern="1200" dirty="0" smtClean="0">
                          <a:solidFill>
                            <a:schemeClr val="dk1"/>
                          </a:solidFill>
                          <a:effectLst>
                            <a:outerShdw blurRad="38100" dist="38100" dir="2700000" algn="tl">
                              <a:srgbClr val="000000">
                                <a:alpha val="43137"/>
                              </a:srgbClr>
                            </a:outerShdw>
                          </a:effectLst>
                          <a:latin typeface="+mn-lt"/>
                          <a:ea typeface="+mn-ea"/>
                          <a:cs typeface="+mn-cs"/>
                        </a:rPr>
                        <a:t>owners</a:t>
                      </a:r>
                      <a:r>
                        <a:rPr lang="en-US" sz="1800" b="1" i="1" u="sng" kern="1200" baseline="0" dirty="0" smtClean="0">
                          <a:solidFill>
                            <a:schemeClr val="dk1"/>
                          </a:solidFill>
                          <a:effectLst>
                            <a:outerShdw blurRad="38100" dist="38100" dir="2700000" algn="tl">
                              <a:srgbClr val="000000">
                                <a:alpha val="43137"/>
                              </a:srgbClr>
                            </a:outerShdw>
                          </a:effectLst>
                          <a:latin typeface="+mn-lt"/>
                          <a:ea typeface="+mn-ea"/>
                          <a:cs typeface="+mn-cs"/>
                        </a:rPr>
                        <a:t> name :</a:t>
                      </a:r>
                      <a:r>
                        <a:rPr lang="en-US" sz="1800" b="1" i="1" u="sng" kern="1200" baseline="0" dirty="0" err="1" smtClean="0">
                          <a:solidFill>
                            <a:schemeClr val="dk1"/>
                          </a:solidFill>
                          <a:effectLst>
                            <a:outerShdw blurRad="38100" dist="38100" dir="2700000" algn="tl">
                              <a:srgbClr val="000000">
                                <a:alpha val="43137"/>
                              </a:srgbClr>
                            </a:outerShdw>
                          </a:effectLst>
                          <a:latin typeface="+mn-lt"/>
                          <a:ea typeface="+mn-ea"/>
                          <a:cs typeface="+mn-cs"/>
                        </a:rPr>
                        <a:t>tala</a:t>
                      </a:r>
                      <a:r>
                        <a:rPr lang="en-US" sz="1800" b="1" i="1" u="sng" kern="1200" baseline="0" dirty="0" smtClean="0">
                          <a:solidFill>
                            <a:schemeClr val="dk1"/>
                          </a:solidFill>
                          <a:effectLst>
                            <a:outerShdw blurRad="38100" dist="38100" dir="2700000" algn="tl">
                              <a:srgbClr val="000000">
                                <a:alpha val="43137"/>
                              </a:srgbClr>
                            </a:outerShdw>
                          </a:effectLst>
                          <a:latin typeface="+mn-lt"/>
                          <a:ea typeface="+mn-ea"/>
                          <a:cs typeface="+mn-cs"/>
                        </a:rPr>
                        <a:t> </a:t>
                      </a:r>
                      <a:r>
                        <a:rPr lang="en-US" sz="1800" b="1" i="1" u="sng" kern="1200" baseline="0" dirty="0" err="1" smtClean="0">
                          <a:solidFill>
                            <a:schemeClr val="dk1"/>
                          </a:solidFill>
                          <a:effectLst>
                            <a:outerShdw blurRad="38100" dist="38100" dir="2700000" algn="tl">
                              <a:srgbClr val="000000">
                                <a:alpha val="43137"/>
                              </a:srgbClr>
                            </a:outerShdw>
                          </a:effectLst>
                          <a:latin typeface="+mn-lt"/>
                          <a:ea typeface="+mn-ea"/>
                          <a:cs typeface="+mn-cs"/>
                        </a:rPr>
                        <a:t>alwazani</a:t>
                      </a:r>
                      <a:r>
                        <a:rPr lang="en-US" sz="1800" b="1" i="1" u="sng" kern="1200" baseline="0" dirty="0" smtClean="0">
                          <a:solidFill>
                            <a:schemeClr val="dk1"/>
                          </a:solidFill>
                          <a:effectLst>
                            <a:outerShdw blurRad="38100" dist="38100" dir="2700000" algn="tl">
                              <a:srgbClr val="000000">
                                <a:alpha val="43137"/>
                              </a:srgbClr>
                            </a:outerShdw>
                          </a:effectLst>
                          <a:latin typeface="+mn-lt"/>
                          <a:ea typeface="+mn-ea"/>
                          <a:cs typeface="+mn-cs"/>
                        </a:rPr>
                        <a:t>    /   owners number:0788904493</a:t>
                      </a:r>
                      <a:endParaRPr lang="en-US" sz="1800" b="1" i="1" u="sng" kern="1200" dirty="0">
                        <a:solidFill>
                          <a:schemeClr val="dk1"/>
                        </a:solidFill>
                        <a:effectLst>
                          <a:outerShdw blurRad="38100" dist="38100" dir="2700000" algn="tl">
                            <a:srgbClr val="000000">
                              <a:alpha val="43137"/>
                            </a:srgbClr>
                          </a:outerShdw>
                        </a:effectLst>
                        <a:latin typeface="+mn-lt"/>
                        <a:ea typeface="+mn-ea"/>
                        <a:cs typeface="+mn-cs"/>
                      </a:endParaRPr>
                    </a:p>
                    <a:p>
                      <a:endParaRPr lang="en-US" dirty="0"/>
                    </a:p>
                  </a:txBody>
                  <a:tcPr/>
                </a:tc>
                <a:tc hMerge="1">
                  <a:txBody>
                    <a:bodyPr/>
                    <a:lstStyle/>
                    <a:p>
                      <a:endParaRPr lang="en-US" dirty="0"/>
                    </a:p>
                  </a:txBody>
                  <a:tcPr/>
                </a:tc>
                <a:extLst>
                  <a:ext uri="{0D108BD9-81ED-4DB2-BD59-A6C34878D82A}">
                    <a16:rowId xmlns:a16="http://schemas.microsoft.com/office/drawing/2014/main" val="3356574447"/>
                  </a:ext>
                </a:extLst>
              </a:tr>
              <a:tr h="1104456">
                <a:tc gridSpan="2">
                  <a:txBody>
                    <a:bodyPr/>
                    <a:lstStyle/>
                    <a:p>
                      <a:r>
                        <a:rPr lang="en-US" sz="1800" kern="1200" dirty="0">
                          <a:solidFill>
                            <a:schemeClr val="dk1"/>
                          </a:solidFill>
                          <a:effectLst/>
                          <a:latin typeface="+mn-lt"/>
                          <a:ea typeface="+mn-ea"/>
                          <a:cs typeface="+mn-cs"/>
                        </a:rPr>
                        <a:t> </a:t>
                      </a:r>
                    </a:p>
                    <a:p>
                      <a:pPr algn="ctr"/>
                      <a:r>
                        <a:rPr lang="en-US" sz="1800" b="1" kern="1200" dirty="0">
                          <a:solidFill>
                            <a:schemeClr val="dk1"/>
                          </a:solidFill>
                          <a:effectLst/>
                          <a:latin typeface="+mn-lt"/>
                          <a:ea typeface="+mn-ea"/>
                          <a:cs typeface="+mn-cs"/>
                        </a:rPr>
                        <a:t>What you will do with the money you make if it was profitable? Reinvest in the Business? Save it for collage? Donate</a:t>
                      </a:r>
                      <a:r>
                        <a:rPr lang="en-US" sz="1800" b="1" kern="1200" dirty="0" smtClean="0">
                          <a:solidFill>
                            <a:schemeClr val="dk1"/>
                          </a:solidFill>
                          <a:effectLst/>
                          <a:latin typeface="+mn-lt"/>
                          <a:ea typeface="+mn-ea"/>
                          <a:cs typeface="+mn-cs"/>
                        </a:rPr>
                        <a:t>? </a:t>
                      </a:r>
                      <a:r>
                        <a:rPr lang="en-US" sz="1800" b="1" i="1" u="sng" kern="1200" dirty="0" smtClean="0">
                          <a:solidFill>
                            <a:schemeClr val="dk1"/>
                          </a:solidFill>
                          <a:effectLst>
                            <a:outerShdw blurRad="38100" dist="38100" dir="2700000" algn="tl">
                              <a:srgbClr val="000000">
                                <a:alpha val="43137"/>
                              </a:srgbClr>
                            </a:outerShdw>
                          </a:effectLst>
                          <a:latin typeface="+mn-lt"/>
                          <a:ea typeface="+mn-ea"/>
                          <a:cs typeface="+mn-cs"/>
                        </a:rPr>
                        <a:t>I would save it.</a:t>
                      </a:r>
                      <a:endParaRPr lang="en-US" sz="1800" b="1" i="1" u="sng" kern="1200" dirty="0">
                        <a:solidFill>
                          <a:schemeClr val="dk1"/>
                        </a:solidFill>
                        <a:effectLst>
                          <a:outerShdw blurRad="38100" dist="38100" dir="2700000" algn="tl">
                            <a:srgbClr val="000000">
                              <a:alpha val="43137"/>
                            </a:srgbClr>
                          </a:outerShdw>
                        </a:effectLst>
                        <a:latin typeface="+mn-lt"/>
                        <a:ea typeface="+mn-ea"/>
                        <a:cs typeface="+mn-cs"/>
                      </a:endParaRPr>
                    </a:p>
                    <a:p>
                      <a:endParaRPr lang="en-US" dirty="0"/>
                    </a:p>
                  </a:txBody>
                  <a:tcPr/>
                </a:tc>
                <a:tc hMerge="1">
                  <a:txBody>
                    <a:bodyPr/>
                    <a:lstStyle/>
                    <a:p>
                      <a:endParaRPr lang="en-US"/>
                    </a:p>
                  </a:txBody>
                  <a:tcPr/>
                </a:tc>
                <a:extLst>
                  <a:ext uri="{0D108BD9-81ED-4DB2-BD59-A6C34878D82A}">
                    <a16:rowId xmlns:a16="http://schemas.microsoft.com/office/drawing/2014/main" val="1014270592"/>
                  </a:ext>
                </a:extLst>
              </a:tr>
            </a:tbl>
          </a:graphicData>
        </a:graphic>
      </p:graphicFrame>
      <p:pic>
        <p:nvPicPr>
          <p:cNvPr id="25" name="Picture 24" descr="C:\Users\y.qaddoumi\AppData\Local\Microsoft\Windows\INetCache\Content.MSO\83A652B5.tmp">
            <a:extLst>
              <a:ext uri="{FF2B5EF4-FFF2-40B4-BE49-F238E27FC236}">
                <a16:creationId xmlns:a16="http://schemas.microsoft.com/office/drawing/2014/main" id="{FFD9E7EE-A464-4D30-88C1-EBF9EFCA76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590245" y="7492482"/>
            <a:ext cx="289250" cy="681134"/>
          </a:xfrm>
          <a:prstGeom prst="rect">
            <a:avLst/>
          </a:prstGeom>
          <a:noFill/>
          <a:ln>
            <a:noFill/>
          </a:ln>
        </p:spPr>
      </p:pic>
    </p:spTree>
    <p:extLst>
      <p:ext uri="{BB962C8B-B14F-4D97-AF65-F5344CB8AC3E}">
        <p14:creationId xmlns:p14="http://schemas.microsoft.com/office/powerpoint/2010/main" val="2949747372"/>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7848" y="2099387"/>
            <a:ext cx="2959359" cy="2959359"/>
          </a:xfrm>
          <a:prstGeom prst="rect">
            <a:avLst/>
          </a:prstGeom>
        </p:spPr>
      </p:pic>
      <p:sp>
        <p:nvSpPr>
          <p:cNvPr id="5" name="Rectangle 4"/>
          <p:cNvSpPr/>
          <p:nvPr/>
        </p:nvSpPr>
        <p:spPr>
          <a:xfrm>
            <a:off x="3521191" y="65514"/>
            <a:ext cx="4572674" cy="1754326"/>
          </a:xfrm>
          <a:prstGeom prst="rect">
            <a:avLst/>
          </a:prstGeom>
          <a:noFill/>
        </p:spPr>
        <p:txBody>
          <a:bodyPr wrap="square" lIns="91440" tIns="45720" rIns="91440" bIns="45720">
            <a:spAutoFit/>
          </a:bodyPr>
          <a:lstStyle/>
          <a:p>
            <a:pPr algn="ctr"/>
            <a:r>
              <a:rPr lang="en-US"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The brands label</a:t>
            </a:r>
            <a:r>
              <a:rPr lang="en-US" sz="5400" b="1" dirty="0" smtClean="0">
                <a:ln w="9525">
                  <a:solidFill>
                    <a:schemeClr val="bg1"/>
                  </a:solidFill>
                  <a:prstDash val="solid"/>
                </a:ln>
                <a:effectLst>
                  <a:outerShdw blurRad="12700" dist="38100" dir="2700000" algn="tl" rotWithShape="0">
                    <a:schemeClr val="bg1">
                      <a:lumMod val="50000"/>
                    </a:schemeClr>
                  </a:outerShdw>
                </a:effectLst>
              </a:rPr>
              <a:t>:</a:t>
            </a:r>
            <a:endPar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712173684"/>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277FB-658F-472C-BA7F-A87FFA5E1F8C}"/>
              </a:ext>
            </a:extLst>
          </p:cNvPr>
          <p:cNvSpPr>
            <a:spLocks noGrp="1"/>
          </p:cNvSpPr>
          <p:nvPr>
            <p:ph type="title"/>
          </p:nvPr>
        </p:nvSpPr>
        <p:spPr>
          <a:xfrm>
            <a:off x="965566" y="855910"/>
            <a:ext cx="9905998" cy="4825679"/>
          </a:xfrm>
        </p:spPr>
        <p:txBody>
          <a:bodyPr/>
          <a:lstStyle/>
          <a:p>
            <a:pPr algn="ctr"/>
            <a:r>
              <a:rPr lang="en-US" dirty="0"/>
              <a:t/>
            </a:r>
            <a:br>
              <a:rPr lang="en-US" dirty="0"/>
            </a:br>
            <a:r>
              <a:rPr lang="en-US" sz="9600" b="1" i="1" u="sng" dirty="0" smtClean="0">
                <a:effectLst>
                  <a:outerShdw blurRad="38100" dist="38100" dir="2700000" algn="tl">
                    <a:srgbClr val="000000">
                      <a:alpha val="43137"/>
                    </a:srgbClr>
                  </a:outerShdw>
                </a:effectLst>
              </a:rPr>
              <a:t>THE END </a:t>
            </a:r>
            <a:endParaRPr lang="en-US" sz="9600" b="1" i="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436256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1570</TotalTime>
  <Words>235</Words>
  <Application>Microsoft Office PowerPoint</Application>
  <PresentationFormat>Widescreen</PresentationFormat>
  <Paragraphs>15</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Trebuchet MS</vt:lpstr>
      <vt:lpstr>Tw Cen MT</vt:lpstr>
      <vt:lpstr>Circuit</vt:lpstr>
      <vt:lpstr>Create your Business Plan </vt:lpstr>
      <vt:lpstr>PowerPoint Presentation</vt:lpstr>
      <vt:lpstr>PowerPoint Presentation</vt:lpstr>
      <vt:lpstr> THE END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Create your Business Plan</dc:title>
  <dc:creator>Yasmin Qaddoumi</dc:creator>
  <cp:lastModifiedBy>Maher</cp:lastModifiedBy>
  <cp:revision>36</cp:revision>
  <dcterms:created xsi:type="dcterms:W3CDTF">2022-03-09T13:57:46Z</dcterms:created>
  <dcterms:modified xsi:type="dcterms:W3CDTF">2023-03-08T15:23:23Z</dcterms:modified>
</cp:coreProperties>
</file>