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7" r:id="rId11"/>
    <p:sldId id="26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2FED-F2BF-1F07-7760-F4C313591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AC3D9-F1F6-882B-7DCE-3819BB94B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62695C-C1B0-E374-0AFE-4CBBE471A1D2}"/>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D5550C52-3030-687B-E638-AFFE70CD7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E2DA0-60CE-26C3-A66A-A6424AE46D12}"/>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192106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B966-ECAB-E5A0-0958-B8DD6BBB9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A700D-76F3-5F9B-5D06-E0B1C601D1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C734E-D762-E51E-7D6D-7DBEBB544CBD}"/>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81ACE1D2-B047-F77F-2199-1E209FBDE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3B6A-3BDD-647F-7B81-6FA189536AEC}"/>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78436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1C049-6A33-DFCE-D8A2-55DC7C8FA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62DD4-18FE-A337-7220-43F54F8E0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48F75-2065-AF7A-184A-D1D96F41874F}"/>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82411164-4361-9EA1-EBE6-0936FB935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12013-D0FA-404F-35AC-011076DC0BE6}"/>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014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8EE3-60D3-8BD0-AFBA-DFE1A71B8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10CA83-3689-5E4D-EA7E-7D27700DC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E0D5C-3FBD-2F3D-7631-F57A87205BED}"/>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59B09E32-B601-2223-3ACB-6192F82C0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9BD65-D1D9-9BF0-8BC3-0C48C969837C}"/>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254245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084E-46E1-1DCB-1BD8-3C376538B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C9189-1A0A-CF1D-FDFB-B7A74381E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16D947-6808-532C-37A1-253780422F32}"/>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CC4FB0B7-6C5C-F1AF-95B2-CFF9C9738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A0849-5C1B-BD15-9B19-D581215492CB}"/>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1714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58C-A99E-B7AC-FE92-5F259F549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F313A-401D-8879-E680-903C05A2F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5B5B2-48A3-EF5A-F6FD-2120BFF04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3EF842-2C37-D65D-6CC8-0EE629606619}"/>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6" name="Footer Placeholder 5">
            <a:extLst>
              <a:ext uri="{FF2B5EF4-FFF2-40B4-BE49-F238E27FC236}">
                <a16:creationId xmlns:a16="http://schemas.microsoft.com/office/drawing/2014/main" id="{8E3F6855-65EC-1A52-4EF1-C1FEB95C4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27789-4DAC-B28F-3FF4-A9DEC0FFE40B}"/>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02038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4892-0B06-A170-9BC7-E0AC85B98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CED58-DDE3-D661-44AE-C8482C884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9245B-AD47-AC3A-9275-35D1A58A08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6B51F-9C3E-FDE2-2766-1B4BDFFBD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E6110-09C3-D695-A9B8-08CEC2F85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D5A971-4635-2565-FB9A-A2629A30C32B}"/>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8" name="Footer Placeholder 7">
            <a:extLst>
              <a:ext uri="{FF2B5EF4-FFF2-40B4-BE49-F238E27FC236}">
                <a16:creationId xmlns:a16="http://schemas.microsoft.com/office/drawing/2014/main" id="{F9C57C10-13BB-3254-9B24-C15F6F46E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6F263-F602-3735-A211-56570F925838}"/>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110492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D837-94EC-9E97-93C6-55F739597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E794C-B7B0-A014-330F-AF314AD297AD}"/>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4" name="Footer Placeholder 3">
            <a:extLst>
              <a:ext uri="{FF2B5EF4-FFF2-40B4-BE49-F238E27FC236}">
                <a16:creationId xmlns:a16="http://schemas.microsoft.com/office/drawing/2014/main" id="{05D98EB8-E6D7-5C5B-9824-DCF1BF10D2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5C008-26CB-0628-3F48-85DEB70642E1}"/>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82709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BE015-6861-18F5-C08B-91A87D65BD94}"/>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3" name="Footer Placeholder 2">
            <a:extLst>
              <a:ext uri="{FF2B5EF4-FFF2-40B4-BE49-F238E27FC236}">
                <a16:creationId xmlns:a16="http://schemas.microsoft.com/office/drawing/2014/main" id="{815BD65A-76B1-0543-9B02-1DB6A62F25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F7BCA-8536-5EC1-193C-AD8C4FAEFB89}"/>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46131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DA68-E532-9338-91F0-2C0B848CD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09E38-6CB4-7346-34AE-634446592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639B5E-B15C-53D8-C970-6F9DC872B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5B7BE-A92A-EF61-D8AD-4A78A6C7F520}"/>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6" name="Footer Placeholder 5">
            <a:extLst>
              <a:ext uri="{FF2B5EF4-FFF2-40B4-BE49-F238E27FC236}">
                <a16:creationId xmlns:a16="http://schemas.microsoft.com/office/drawing/2014/main" id="{F57E0D4E-C964-247F-8C9E-46625E12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73479-C9B9-4281-44CE-681BC8FFD578}"/>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47208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2FDF-F357-179D-E201-E8043DA3D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77191-D873-349B-2182-606BF5BFA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806D6A-8B1D-D5C2-77F3-3AC6AA201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99F22-FC9E-5431-D5E1-B2B45A33118B}"/>
              </a:ext>
            </a:extLst>
          </p:cNvPr>
          <p:cNvSpPr>
            <a:spLocks noGrp="1"/>
          </p:cNvSpPr>
          <p:nvPr>
            <p:ph type="dt" sz="half" idx="10"/>
          </p:nvPr>
        </p:nvSpPr>
        <p:spPr/>
        <p:txBody>
          <a:bodyPr/>
          <a:lstStyle/>
          <a:p>
            <a:fld id="{EDC668D1-A957-41CE-BC10-30D4C7012371}" type="datetimeFigureOut">
              <a:rPr lang="en-US" smtClean="0"/>
              <a:t>2/27/2023</a:t>
            </a:fld>
            <a:endParaRPr lang="en-US"/>
          </a:p>
        </p:txBody>
      </p:sp>
      <p:sp>
        <p:nvSpPr>
          <p:cNvPr id="6" name="Footer Placeholder 5">
            <a:extLst>
              <a:ext uri="{FF2B5EF4-FFF2-40B4-BE49-F238E27FC236}">
                <a16:creationId xmlns:a16="http://schemas.microsoft.com/office/drawing/2014/main" id="{F956FAFC-28C7-0510-3171-78DB65A8E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F4548-F2B2-5E2B-FA61-3CDC485166B2}"/>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2876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8EB4D-A5AE-A086-617B-5774D269D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856ED5-99ED-9696-4D1E-2457C9863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96D16-AC1F-7B14-A761-FEA91DE7B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668D1-A957-41CE-BC10-30D4C7012371}" type="datetimeFigureOut">
              <a:rPr lang="en-US" smtClean="0"/>
              <a:t>2/27/2023</a:t>
            </a:fld>
            <a:endParaRPr lang="en-US"/>
          </a:p>
        </p:txBody>
      </p:sp>
      <p:sp>
        <p:nvSpPr>
          <p:cNvPr id="5" name="Footer Placeholder 4">
            <a:extLst>
              <a:ext uri="{FF2B5EF4-FFF2-40B4-BE49-F238E27FC236}">
                <a16:creationId xmlns:a16="http://schemas.microsoft.com/office/drawing/2014/main" id="{6ADAED15-6182-6B0D-9530-C700C5332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0CA7D8-C86B-E965-4C27-59A89E707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56587-7D3F-467D-A82C-B3CCDB48FFE5}" type="slidenum">
              <a:rPr lang="en-US" smtClean="0"/>
              <a:t>‹#›</a:t>
            </a:fld>
            <a:endParaRPr lang="en-US"/>
          </a:p>
        </p:txBody>
      </p:sp>
    </p:spTree>
    <p:extLst>
      <p:ext uri="{BB962C8B-B14F-4D97-AF65-F5344CB8AC3E}">
        <p14:creationId xmlns:p14="http://schemas.microsoft.com/office/powerpoint/2010/main" val="183451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32C72F-1CB4-9620-93E3-C8D961078317}"/>
              </a:ext>
            </a:extLst>
          </p:cNvPr>
          <p:cNvPicPr>
            <a:picLocks noChangeAspect="1"/>
          </p:cNvPicPr>
          <p:nvPr/>
        </p:nvPicPr>
        <p:blipFill rotWithShape="1">
          <a:blip r:embed="rId2"/>
          <a:srcRect t="26948"/>
          <a:stretch/>
        </p:blipFill>
        <p:spPr>
          <a:xfrm>
            <a:off x="30480"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1FA33-D4BB-9DDA-1B76-2E105D3EF83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Gym accessibility at the National Orthodox School</a:t>
            </a:r>
          </a:p>
        </p:txBody>
      </p:sp>
      <p:sp>
        <p:nvSpPr>
          <p:cNvPr id="3" name="Subtitle 2">
            <a:extLst>
              <a:ext uri="{FF2B5EF4-FFF2-40B4-BE49-F238E27FC236}">
                <a16:creationId xmlns:a16="http://schemas.microsoft.com/office/drawing/2014/main" id="{5D951753-24D2-CC00-6DB0-A425EFA3AC48}"/>
              </a:ext>
            </a:extLst>
          </p:cNvPr>
          <p:cNvSpPr>
            <a:spLocks noGrp="1"/>
          </p:cNvSpPr>
          <p:nvPr>
            <p:ph type="subTitle" idx="1"/>
          </p:nvPr>
        </p:nvSpPr>
        <p:spPr>
          <a:xfrm>
            <a:off x="4040632" y="6107920"/>
            <a:ext cx="10058400" cy="1282707"/>
          </a:xfrm>
          <a:effectLst>
            <a:outerShdw blurRad="50800" dist="38100" dir="2700000" algn="tl" rotWithShape="0">
              <a:prstClr val="black">
                <a:alpha val="40000"/>
              </a:prstClr>
            </a:outerShdw>
          </a:effectLst>
        </p:spPr>
        <p:txBody>
          <a:bodyPr>
            <a:normAutofit/>
          </a:bodyPr>
          <a:lstStyle/>
          <a:p>
            <a:r>
              <a:rPr lang="en-US" sz="2800" dirty="0">
                <a:solidFill>
                  <a:schemeClr val="tx1">
                    <a:lumMod val="95000"/>
                    <a:lumOff val="5000"/>
                  </a:schemeClr>
                </a:solidFill>
              </a:rPr>
              <a:t>Made by Marwan kakish and Andre kakish</a:t>
            </a:r>
          </a:p>
        </p:txBody>
      </p:sp>
    </p:spTree>
    <p:extLst>
      <p:ext uri="{BB962C8B-B14F-4D97-AF65-F5344CB8AC3E}">
        <p14:creationId xmlns:p14="http://schemas.microsoft.com/office/powerpoint/2010/main" val="80390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E9EB-F76E-74C9-78D0-BEA9D5787B5E}"/>
              </a:ext>
            </a:extLst>
          </p:cNvPr>
          <p:cNvSpPr>
            <a:spLocks noGrp="1"/>
          </p:cNvSpPr>
          <p:nvPr>
            <p:ph type="title"/>
          </p:nvPr>
        </p:nvSpPr>
        <p:spPr/>
        <p:txBody>
          <a:bodyPr>
            <a:normAutofit/>
          </a:bodyPr>
          <a:lstStyle/>
          <a:p>
            <a:r>
              <a:rPr lang="en-US" sz="2800" dirty="0"/>
              <a:t>The survey shows that students think that school does not pay much attention to sport activities sue to lack of sport accessibility.</a:t>
            </a:r>
          </a:p>
        </p:txBody>
      </p:sp>
      <p:pic>
        <p:nvPicPr>
          <p:cNvPr id="6146" name="Picture 2" descr="Forms response chart. Question title: Does the NOS give too much, the right amount or too little attention to its sports programs? please explain your answer.. Number of responses: 29 responses.">
            <a:extLst>
              <a:ext uri="{FF2B5EF4-FFF2-40B4-BE49-F238E27FC236}">
                <a16:creationId xmlns:a16="http://schemas.microsoft.com/office/drawing/2014/main" id="{A159C3FE-0DB0-36C0-FFB8-3E635AA5F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63272"/>
            <a:ext cx="10289309" cy="331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1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889A-BB8C-F307-B88C-44CBF947F241}"/>
              </a:ext>
            </a:extLst>
          </p:cNvPr>
          <p:cNvSpPr>
            <a:spLocks noGrp="1"/>
          </p:cNvSpPr>
          <p:nvPr>
            <p:ph type="title"/>
          </p:nvPr>
        </p:nvSpPr>
        <p:spPr/>
        <p:txBody>
          <a:bodyPr>
            <a:normAutofit fontScale="90000"/>
          </a:bodyPr>
          <a:lstStyle/>
          <a:p>
            <a:r>
              <a:rPr lang="en-US" sz="2800" dirty="0"/>
              <a:t>Last but no least, I think a gym would not only affect us but also our school positively since it would increase the memory and focus of the students allowing them to get higher grades making the school seen as motivational and thoughtful of what the students might want which will get more people willing to join the NOS school.</a:t>
            </a:r>
          </a:p>
        </p:txBody>
      </p:sp>
      <p:pic>
        <p:nvPicPr>
          <p:cNvPr id="5122" name="Picture 2" descr="Forms response chart. Question title: Would having a gym in the NOS affect the reputation  of the school positively? justify your answer.. Number of responses: 29 responses.">
            <a:extLst>
              <a:ext uri="{FF2B5EF4-FFF2-40B4-BE49-F238E27FC236}">
                <a16:creationId xmlns:a16="http://schemas.microsoft.com/office/drawing/2014/main" id="{357E3395-0FF0-C5C7-AB38-D482D16143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781" y="2389043"/>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1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6B006-3813-670A-F22F-5CA5A2A98F91}"/>
              </a:ext>
            </a:extLst>
          </p:cNvPr>
          <p:cNvSpPr>
            <a:spLocks noGrp="1"/>
          </p:cNvSpPr>
          <p:nvPr>
            <p:ph idx="1"/>
          </p:nvPr>
        </p:nvSpPr>
        <p:spPr>
          <a:xfrm>
            <a:off x="713913" y="520608"/>
            <a:ext cx="10515600" cy="1317070"/>
          </a:xfrm>
        </p:spPr>
        <p:txBody>
          <a:bodyPr/>
          <a:lstStyle/>
          <a:p>
            <a:r>
              <a:rPr lang="en-US" dirty="0"/>
              <a:t>Finally, we estimate about 12-18 weeks to build the gym and it would take 3000$ to make the room and about 60,000$ to get equipment and tools for the gym.</a:t>
            </a:r>
          </a:p>
        </p:txBody>
      </p:sp>
      <p:sp>
        <p:nvSpPr>
          <p:cNvPr id="5" name="TextBox 4">
            <a:extLst>
              <a:ext uri="{FF2B5EF4-FFF2-40B4-BE49-F238E27FC236}">
                <a16:creationId xmlns:a16="http://schemas.microsoft.com/office/drawing/2014/main" id="{EF9C1F14-6E11-D21F-0008-43F76B185169}"/>
              </a:ext>
            </a:extLst>
          </p:cNvPr>
          <p:cNvSpPr txBox="1"/>
          <p:nvPr/>
        </p:nvSpPr>
        <p:spPr>
          <a:xfrm>
            <a:off x="861135" y="2077375"/>
            <a:ext cx="9792070" cy="2246769"/>
          </a:xfrm>
          <a:prstGeom prst="rect">
            <a:avLst/>
          </a:prstGeom>
          <a:noFill/>
        </p:spPr>
        <p:txBody>
          <a:bodyPr wrap="square" rtlCol="0">
            <a:spAutoFit/>
          </a:bodyPr>
          <a:lstStyle/>
          <a:p>
            <a:r>
              <a:rPr lang="en-US" sz="2800" dirty="0"/>
              <a:t>Even after all this work it would still be worth the time and money because of all the reasons we have wrote in the previous slides.</a:t>
            </a:r>
          </a:p>
          <a:p>
            <a:endParaRPr lang="en-US" sz="2800" dirty="0"/>
          </a:p>
          <a:p>
            <a:r>
              <a:rPr lang="en-US" sz="2800" dirty="0"/>
              <a:t>This is why we recommend building a gym in the National Orthodox School.</a:t>
            </a:r>
          </a:p>
        </p:txBody>
      </p:sp>
    </p:spTree>
    <p:extLst>
      <p:ext uri="{BB962C8B-B14F-4D97-AF65-F5344CB8AC3E}">
        <p14:creationId xmlns:p14="http://schemas.microsoft.com/office/powerpoint/2010/main" val="6338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DB520-F92E-DCB4-51D4-B8D22554A073}"/>
              </a:ext>
            </a:extLst>
          </p:cNvPr>
          <p:cNvSpPr>
            <a:spLocks noGrp="1"/>
          </p:cNvSpPr>
          <p:nvPr>
            <p:ph idx="1"/>
          </p:nvPr>
        </p:nvSpPr>
        <p:spPr>
          <a:xfrm>
            <a:off x="1870364" y="1432791"/>
            <a:ext cx="10515600" cy="4351338"/>
          </a:xfrm>
        </p:spPr>
        <p:txBody>
          <a:bodyPr>
            <a:normAutofit/>
          </a:bodyPr>
          <a:lstStyle/>
          <a:p>
            <a:r>
              <a:rPr lang="en-US" sz="4400" dirty="0"/>
              <a:t>Thank you for listening </a:t>
            </a:r>
          </a:p>
        </p:txBody>
      </p:sp>
      <p:pic>
        <p:nvPicPr>
          <p:cNvPr id="4" name="Picture 3">
            <a:extLst>
              <a:ext uri="{FF2B5EF4-FFF2-40B4-BE49-F238E27FC236}">
                <a16:creationId xmlns:a16="http://schemas.microsoft.com/office/drawing/2014/main" id="{EC2529A5-05FE-0C04-8C00-AB2E09B2C238}"/>
              </a:ext>
            </a:extLst>
          </p:cNvPr>
          <p:cNvPicPr>
            <a:picLocks noChangeAspect="1"/>
          </p:cNvPicPr>
          <p:nvPr/>
        </p:nvPicPr>
        <p:blipFill>
          <a:blip r:embed="rId2"/>
          <a:stretch>
            <a:fillRect/>
          </a:stretch>
        </p:blipFill>
        <p:spPr>
          <a:xfrm>
            <a:off x="1986107" y="2059709"/>
            <a:ext cx="7508874" cy="4798291"/>
          </a:xfrm>
          <a:prstGeom prst="rect">
            <a:avLst/>
          </a:prstGeom>
        </p:spPr>
      </p:pic>
    </p:spTree>
    <p:extLst>
      <p:ext uri="{BB962C8B-B14F-4D97-AF65-F5344CB8AC3E}">
        <p14:creationId xmlns:p14="http://schemas.microsoft.com/office/powerpoint/2010/main" val="142998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B3B9E-C337-7F29-3C62-16F94BA6514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“Take care of your body. It’s the only place you have to live.” – Jim Rohn</a:t>
            </a:r>
            <a:endParaRPr lang="en-US" sz="28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E99DF9DA-3409-B692-F696-8FBC108BEDFB}"/>
              </a:ext>
            </a:extLst>
          </p:cNvPr>
          <p:cNvPicPr>
            <a:picLocks noChangeAspect="1"/>
          </p:cNvPicPr>
          <p:nvPr/>
        </p:nvPicPr>
        <p:blipFill>
          <a:blip r:embed="rId2"/>
          <a:stretch>
            <a:fillRect/>
          </a:stretch>
        </p:blipFill>
        <p:spPr>
          <a:xfrm>
            <a:off x="4777316" y="834218"/>
            <a:ext cx="6780700" cy="5187235"/>
          </a:xfrm>
          <a:prstGeom prst="rect">
            <a:avLst/>
          </a:prstGeom>
        </p:spPr>
      </p:pic>
    </p:spTree>
    <p:extLst>
      <p:ext uri="{BB962C8B-B14F-4D97-AF65-F5344CB8AC3E}">
        <p14:creationId xmlns:p14="http://schemas.microsoft.com/office/powerpoint/2010/main" val="24458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73B79-C22B-0F06-AB88-38AF3497AF5C}"/>
              </a:ext>
            </a:extLst>
          </p:cNvPr>
          <p:cNvSpPr>
            <a:spLocks noGrp="1"/>
          </p:cNvSpPr>
          <p:nvPr>
            <p:ph idx="1"/>
          </p:nvPr>
        </p:nvSpPr>
        <p:spPr>
          <a:xfrm>
            <a:off x="20320" y="782320"/>
            <a:ext cx="5334000" cy="5730240"/>
          </a:xfrm>
        </p:spPr>
        <p:txBody>
          <a:bodyPr>
            <a:normAutofit/>
          </a:bodyPr>
          <a:lstStyle/>
          <a:p>
            <a:r>
              <a:rPr lang="en-US" dirty="0"/>
              <a:t>Hello, we are students from the 6-8 department in the National Orthodox School.</a:t>
            </a:r>
          </a:p>
          <a:p>
            <a:r>
              <a:rPr lang="en-US" dirty="0"/>
              <a:t>We are trying to improve the accessibility of sports in our school by having a gym.</a:t>
            </a:r>
          </a:p>
          <a:p>
            <a:r>
              <a:rPr lang="en-US" dirty="0"/>
              <a:t>Do you agree that a gym would help students?</a:t>
            </a:r>
          </a:p>
          <a:p>
            <a:r>
              <a:rPr lang="en-US" dirty="0"/>
              <a:t> Well, we do believe that exercising helps students get better grades, improves their memory, school attendance and on-task class behaviors.</a:t>
            </a:r>
          </a:p>
        </p:txBody>
      </p:sp>
      <p:pic>
        <p:nvPicPr>
          <p:cNvPr id="6" name="Picture 5">
            <a:extLst>
              <a:ext uri="{FF2B5EF4-FFF2-40B4-BE49-F238E27FC236}">
                <a16:creationId xmlns:a16="http://schemas.microsoft.com/office/drawing/2014/main" id="{93B5B656-1CD2-7BFF-08E7-FA56F495056C}"/>
              </a:ext>
            </a:extLst>
          </p:cNvPr>
          <p:cNvPicPr>
            <a:picLocks noChangeAspect="1"/>
          </p:cNvPicPr>
          <p:nvPr/>
        </p:nvPicPr>
        <p:blipFill>
          <a:blip r:embed="rId2"/>
          <a:stretch>
            <a:fillRect/>
          </a:stretch>
        </p:blipFill>
        <p:spPr>
          <a:xfrm>
            <a:off x="5354319" y="0"/>
            <a:ext cx="6837681" cy="6858000"/>
          </a:xfrm>
          <a:prstGeom prst="rect">
            <a:avLst/>
          </a:prstGeom>
        </p:spPr>
      </p:pic>
    </p:spTree>
    <p:extLst>
      <p:ext uri="{BB962C8B-B14F-4D97-AF65-F5344CB8AC3E}">
        <p14:creationId xmlns:p14="http://schemas.microsoft.com/office/powerpoint/2010/main" val="283598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6" name="Content Placeholder 2">
            <a:extLst>
              <a:ext uri="{FF2B5EF4-FFF2-40B4-BE49-F238E27FC236}">
                <a16:creationId xmlns:a16="http://schemas.microsoft.com/office/drawing/2014/main" id="{0B23AE0F-342F-5375-BA51-CD769EF49F07}"/>
              </a:ext>
            </a:extLst>
          </p:cNvPr>
          <p:cNvSpPr>
            <a:spLocks noGrp="1"/>
          </p:cNvSpPr>
          <p:nvPr>
            <p:ph idx="1"/>
          </p:nvPr>
        </p:nvSpPr>
        <p:spPr>
          <a:xfrm>
            <a:off x="380290" y="711200"/>
            <a:ext cx="5848927" cy="3553581"/>
          </a:xfrm>
        </p:spPr>
        <p:txBody>
          <a:bodyPr>
            <a:noAutofit/>
          </a:bodyPr>
          <a:lstStyle/>
          <a:p>
            <a:r>
              <a:rPr lang="en-US" dirty="0"/>
              <a:t>Mental and physical health are the most important things in our life.</a:t>
            </a:r>
          </a:p>
          <a:p>
            <a:r>
              <a:rPr lang="en-US" dirty="0"/>
              <a:t>Exercising is food for the mind and soul, it improves our brain health and nourishes our soul.</a:t>
            </a:r>
          </a:p>
          <a:p>
            <a:r>
              <a:rPr lang="en-US" dirty="0"/>
              <a:t>Exercising regularly helps us manage weight, reduces the risk of disease, strengthens our bones and muscles, and improves our ability to do everyday activities.</a:t>
            </a:r>
          </a:p>
          <a:p>
            <a:r>
              <a:rPr lang="en-US" dirty="0"/>
              <a:t>Therefore, it is highly recommended to exercise on regular basis.</a:t>
            </a:r>
          </a:p>
        </p:txBody>
      </p:sp>
      <p:pic>
        <p:nvPicPr>
          <p:cNvPr id="6" name="Picture 5">
            <a:extLst>
              <a:ext uri="{FF2B5EF4-FFF2-40B4-BE49-F238E27FC236}">
                <a16:creationId xmlns:a16="http://schemas.microsoft.com/office/drawing/2014/main" id="{86A2FDEA-2122-48DE-AF01-5F75AE1E58C7}"/>
              </a:ext>
            </a:extLst>
          </p:cNvPr>
          <p:cNvPicPr>
            <a:picLocks noChangeAspect="1"/>
          </p:cNvPicPr>
          <p:nvPr/>
        </p:nvPicPr>
        <p:blipFill>
          <a:blip r:embed="rId2"/>
          <a:stretch>
            <a:fillRect/>
          </a:stretch>
        </p:blipFill>
        <p:spPr>
          <a:xfrm>
            <a:off x="6800986" y="2208810"/>
            <a:ext cx="4747547" cy="2468724"/>
          </a:xfrm>
          <a:prstGeom prst="rect">
            <a:avLst/>
          </a:prstGeom>
        </p:spPr>
      </p:pic>
    </p:spTree>
    <p:extLst>
      <p:ext uri="{BB962C8B-B14F-4D97-AF65-F5344CB8AC3E}">
        <p14:creationId xmlns:p14="http://schemas.microsoft.com/office/powerpoint/2010/main" val="347743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1D2FE-3BB0-C89A-6F2D-C212F7297FD8}"/>
              </a:ext>
            </a:extLst>
          </p:cNvPr>
          <p:cNvSpPr>
            <a:spLocks noGrp="1"/>
          </p:cNvSpPr>
          <p:nvPr>
            <p:ph type="title"/>
          </p:nvPr>
        </p:nvSpPr>
        <p:spPr>
          <a:xfrm>
            <a:off x="640080" y="325369"/>
            <a:ext cx="4368602" cy="1956841"/>
          </a:xfrm>
        </p:spPr>
        <p:txBody>
          <a:bodyPr anchor="b">
            <a:normAutofit/>
          </a:bodyPr>
          <a:lstStyle/>
          <a:p>
            <a:br>
              <a:rPr lang="en-US" sz="4200"/>
            </a:br>
            <a:br>
              <a:rPr lang="en-US" sz="4200"/>
            </a:b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4D665B-30F2-C335-CA18-077D7284EC64}"/>
              </a:ext>
            </a:extLst>
          </p:cNvPr>
          <p:cNvSpPr>
            <a:spLocks noGrp="1"/>
          </p:cNvSpPr>
          <p:nvPr>
            <p:ph idx="1"/>
          </p:nvPr>
        </p:nvSpPr>
        <p:spPr>
          <a:xfrm>
            <a:off x="255645" y="2695727"/>
            <a:ext cx="4243589" cy="4300112"/>
          </a:xfrm>
        </p:spPr>
        <p:txBody>
          <a:bodyPr>
            <a:normAutofit/>
          </a:bodyPr>
          <a:lstStyle/>
          <a:p>
            <a:r>
              <a:rPr lang="en-US" sz="2200" dirty="0"/>
              <a:t>We have made a survey to collect information about having a gym in the school.</a:t>
            </a:r>
          </a:p>
          <a:p>
            <a:endParaRPr lang="en-US" sz="2200" dirty="0"/>
          </a:p>
          <a:p>
            <a:r>
              <a:rPr lang="en-US" sz="2200" dirty="0"/>
              <a:t>Here are the results for the survey which shows that most students wanted a gym..</a:t>
            </a:r>
          </a:p>
        </p:txBody>
      </p:sp>
      <p:pic>
        <p:nvPicPr>
          <p:cNvPr id="4" name="Picture 3">
            <a:extLst>
              <a:ext uri="{FF2B5EF4-FFF2-40B4-BE49-F238E27FC236}">
                <a16:creationId xmlns:a16="http://schemas.microsoft.com/office/drawing/2014/main" id="{9F430E07-868A-E46B-0EDE-19EB6668E25C}"/>
              </a:ext>
            </a:extLst>
          </p:cNvPr>
          <p:cNvPicPr>
            <a:picLocks noChangeAspect="1"/>
          </p:cNvPicPr>
          <p:nvPr/>
        </p:nvPicPr>
        <p:blipFill rotWithShape="1">
          <a:blip r:embed="rId2"/>
          <a:srcRect l="19813" r="220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7454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what is your gender?. Number of responses: 29 responses.">
            <a:extLst>
              <a:ext uri="{FF2B5EF4-FFF2-40B4-BE49-F238E27FC236}">
                <a16:creationId xmlns:a16="http://schemas.microsoft.com/office/drawing/2014/main" id="{005D9403-4829-8E3A-3CB6-3A30E41BE1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055" y="2333625"/>
            <a:ext cx="11386818"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4AA831-38F6-AA0E-9810-21B9BD87088E}"/>
              </a:ext>
            </a:extLst>
          </p:cNvPr>
          <p:cNvSpPr txBox="1"/>
          <p:nvPr/>
        </p:nvSpPr>
        <p:spPr>
          <a:xfrm>
            <a:off x="1953087" y="736847"/>
            <a:ext cx="7075503" cy="954107"/>
          </a:xfrm>
          <a:prstGeom prst="rect">
            <a:avLst/>
          </a:prstGeom>
          <a:noFill/>
        </p:spPr>
        <p:txBody>
          <a:bodyPr wrap="square" rtlCol="0">
            <a:spAutoFit/>
          </a:bodyPr>
          <a:lstStyle/>
          <a:p>
            <a:r>
              <a:rPr lang="en-US" sz="2800" dirty="0"/>
              <a:t>Most of the people that participated in this survey were males and the others were female.</a:t>
            </a:r>
          </a:p>
        </p:txBody>
      </p:sp>
    </p:spTree>
    <p:extLst>
      <p:ext uri="{BB962C8B-B14F-4D97-AF65-F5344CB8AC3E}">
        <p14:creationId xmlns:p14="http://schemas.microsoft.com/office/powerpoint/2010/main" val="300819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3E33F-D2F2-A4B6-F90D-ED0A69ED8322}"/>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2800" dirty="0"/>
              <a:t>Many people that answered this survey were 13 years old and in the 8</a:t>
            </a:r>
            <a:r>
              <a:rPr lang="en-US" sz="2800" baseline="30000" dirty="0"/>
              <a:t>th</a:t>
            </a:r>
            <a:r>
              <a:rPr lang="en-US" sz="2800" dirty="0"/>
              <a:t> grade which is a great age for sports.</a:t>
            </a:r>
          </a:p>
        </p:txBody>
      </p:sp>
      <p:pic>
        <p:nvPicPr>
          <p:cNvPr id="2050" name="Picture 2" descr="Forms response chart. Question title:  age?. Number of responses: 29 responses.">
            <a:extLst>
              <a:ext uri="{FF2B5EF4-FFF2-40B4-BE49-F238E27FC236}">
                <a16:creationId xmlns:a16="http://schemas.microsoft.com/office/drawing/2014/main" id="{A105F48D-7010-7D1F-8465-3589A95E5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234" y="3246641"/>
            <a:ext cx="5828261" cy="2768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What grade are you in ?. Number of responses: 29 responses.">
            <a:extLst>
              <a:ext uri="{FF2B5EF4-FFF2-40B4-BE49-F238E27FC236}">
                <a16:creationId xmlns:a16="http://schemas.microsoft.com/office/drawing/2014/main" id="{482B79A7-5E4B-19C1-3905-0C1F770C88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505" y="3406919"/>
            <a:ext cx="5828261" cy="244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2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39DE0-A99B-6E13-5EDF-8A796C7B5D5C}"/>
              </a:ext>
            </a:extLst>
          </p:cNvPr>
          <p:cNvSpPr>
            <a:spLocks noGrp="1"/>
          </p:cNvSpPr>
          <p:nvPr>
            <p:ph type="title"/>
          </p:nvPr>
        </p:nvSpPr>
        <p:spPr>
          <a:xfrm>
            <a:off x="804672" y="457200"/>
            <a:ext cx="10579398" cy="1299411"/>
          </a:xfrm>
        </p:spPr>
        <p:txBody>
          <a:bodyPr>
            <a:normAutofit/>
          </a:bodyPr>
          <a:lstStyle/>
          <a:p>
            <a:r>
              <a:rPr lang="en-US" sz="2800" dirty="0">
                <a:solidFill>
                  <a:schemeClr val="tx2"/>
                </a:solidFill>
              </a:rPr>
              <a:t>A lot of people that contributed to this survey participate in school sport activities very often which indicates that students in the NOS school love having a wide variety of activities to choose from.</a:t>
            </a:r>
          </a:p>
        </p:txBody>
      </p:sp>
      <p:sp>
        <p:nvSpPr>
          <p:cNvPr id="3078" name="Content Placeholder 3077">
            <a:extLst>
              <a:ext uri="{FF2B5EF4-FFF2-40B4-BE49-F238E27FC236}">
                <a16:creationId xmlns:a16="http://schemas.microsoft.com/office/drawing/2014/main" id="{9EB5D14E-51E5-ED0F-F2E9-927327BE9C25}"/>
              </a:ext>
            </a:extLst>
          </p:cNvPr>
          <p:cNvSpPr>
            <a:spLocks noGrp="1"/>
          </p:cNvSpPr>
          <p:nvPr>
            <p:ph idx="1"/>
          </p:nvPr>
        </p:nvSpPr>
        <p:spPr>
          <a:xfrm>
            <a:off x="6354871" y="2827419"/>
            <a:ext cx="5029200" cy="3227626"/>
          </a:xfrm>
        </p:spPr>
        <p:txBody>
          <a:bodyPr anchor="ctr">
            <a:normAutofit/>
          </a:bodyPr>
          <a:lstStyle/>
          <a:p>
            <a:endParaRPr lang="en-US" sz="1800">
              <a:solidFill>
                <a:schemeClr val="tx2"/>
              </a:solidFill>
            </a:endParaRPr>
          </a:p>
        </p:txBody>
      </p:sp>
      <p:grpSp>
        <p:nvGrpSpPr>
          <p:cNvPr id="3085" name="Group 3084">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3086" name="Freeform: Shape 3085">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Freeform: Shape 3087">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Forms response chart. Question title: how often do you  participate in the schools sports activities?. Number of responses: 23 responses.">
            <a:extLst>
              <a:ext uri="{FF2B5EF4-FFF2-40B4-BE49-F238E27FC236}">
                <a16:creationId xmlns:a16="http://schemas.microsoft.com/office/drawing/2014/main" id="{18BA49FF-9D7D-73C8-F832-61798C2A69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 y="1865746"/>
            <a:ext cx="11184129" cy="4997678"/>
          </a:xfrm>
          <a:prstGeom prst="rect">
            <a:avLst/>
          </a:prstGeom>
          <a:noFill/>
          <a:extLst>
            <a:ext uri="{909E8E84-426E-40DD-AFC4-6F175D3DCCD1}">
              <a14:hiddenFill xmlns:a14="http://schemas.microsoft.com/office/drawing/2010/main">
                <a:solidFill>
                  <a:srgbClr val="FFFFFF"/>
                </a:solidFill>
              </a14:hiddenFill>
            </a:ext>
          </a:extLst>
        </p:spPr>
      </p:pic>
      <p:grpSp>
        <p:nvGrpSpPr>
          <p:cNvPr id="3091" name="Group 3090">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3092" name="Freeform: Shape 3091">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Shape 3092">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95" name="Freeform: Shape 3094">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15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E58B4-732C-55B0-48C1-DC6F56FA61ED}"/>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2800" dirty="0"/>
              <a:t>About 96.6% of students in the NOS school would love to have a gym in their school knowing that it would boost their mental and physical health.</a:t>
            </a:r>
          </a:p>
        </p:txBody>
      </p:sp>
      <p:pic>
        <p:nvPicPr>
          <p:cNvPr id="4100" name="Picture 4" descr="Forms response chart. Question title: Do you think a gym would boost your mental and physical health after a bunch of tiering classes?. Number of responses: 29 responses.">
            <a:extLst>
              <a:ext uri="{FF2B5EF4-FFF2-40B4-BE49-F238E27FC236}">
                <a16:creationId xmlns:a16="http://schemas.microsoft.com/office/drawing/2014/main" id="{84D5DF92-BEF0-2C1F-EAC9-79FE1D91B9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214" y="2770910"/>
            <a:ext cx="5828261" cy="36945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rms response chart. Question title:  Would you like to have a gym in the National Orthodox School ?. Number of responses: 29 responses.">
            <a:extLst>
              <a:ext uri="{FF2B5EF4-FFF2-40B4-BE49-F238E27FC236}">
                <a16:creationId xmlns:a16="http://schemas.microsoft.com/office/drawing/2014/main" id="{93FD7386-C8DF-615C-BB68-333F6DA6B5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27582" y="2854037"/>
            <a:ext cx="5828261" cy="36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9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TotalTime>
  <Words>474</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Gym accessibility at the National Orthodox School</vt:lpstr>
      <vt:lpstr>“Take care of your body. It’s the only place you have to live.” – Jim Rohn</vt:lpstr>
      <vt:lpstr>PowerPoint Presentation</vt:lpstr>
      <vt:lpstr>PowerPoint Presentation</vt:lpstr>
      <vt:lpstr>  </vt:lpstr>
      <vt:lpstr>PowerPoint Presentation</vt:lpstr>
      <vt:lpstr>Many people that answered this survey were 13 years old and in the 8th grade which is a great age for sports.</vt:lpstr>
      <vt:lpstr>A lot of people that contributed to this survey participate in school sport activities very often which indicates that students in the NOS school love having a wide variety of activities to choose from.</vt:lpstr>
      <vt:lpstr>About 96.6% of students in the NOS school would love to have a gym in their school knowing that it would boost their mental and physical health.</vt:lpstr>
      <vt:lpstr>The survey shows that students think that school does not pay much attention to sport activities sue to lack of sport accessibility.</vt:lpstr>
      <vt:lpstr>Last but no least, I think a gym would not only affect us but also our school positively since it would increase the memory and focus of the students allowing them to get higher grades making the school seen as motivational and thoughtful of what the students might want which will get more people willing to join the NOS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accessibility at the National Orthodox School</dc:title>
  <dc:creator>Yacoub Kakish</dc:creator>
  <cp:lastModifiedBy>Yacoub Kakish</cp:lastModifiedBy>
  <cp:revision>2</cp:revision>
  <dcterms:created xsi:type="dcterms:W3CDTF">2023-02-20T18:24:49Z</dcterms:created>
  <dcterms:modified xsi:type="dcterms:W3CDTF">2023-02-26T23:31:38Z</dcterms:modified>
</cp:coreProperties>
</file>