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  <p:sldMasterId id="21474839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1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67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9390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38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9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05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21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77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11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74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01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838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598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88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789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28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029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7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112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0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7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4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7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1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6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  <p:sldLayoutId id="214748394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CD00255-93E3-4C52-852C-2952825AD1AA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FA2F0A-8474-4799-A27F-5F2F2E82ABA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75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66554"/>
          </a:xfrm>
          <a:noFill/>
        </p:spPr>
        <p:txBody>
          <a:bodyPr>
            <a:normAutofit/>
          </a:bodyPr>
          <a:lstStyle/>
          <a:p>
            <a:pPr algn="ctr"/>
            <a:r>
              <a:rPr lang="ar-JO" sz="4400" dirty="0" smtClean="0"/>
              <a:t>أنواعُ التفكيرِ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1885071"/>
            <a:ext cx="10364452" cy="4670474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JO" sz="2400" dirty="0" smtClean="0"/>
              <a:t>يمكن تعرُّف ثلاثة أنواعٍ من التفكيرِ:</a:t>
            </a:r>
          </a:p>
          <a:p>
            <a:pPr marL="0" indent="0" algn="r">
              <a:buNone/>
            </a:pPr>
            <a:r>
              <a:rPr lang="ar-JO" dirty="0" smtClean="0"/>
              <a:t>أ - </a:t>
            </a:r>
            <a:r>
              <a:rPr lang="ar-JO" sz="2400" dirty="0" smtClean="0"/>
              <a:t>التفكير المجرَّد</a:t>
            </a:r>
            <a:r>
              <a:rPr lang="ar-JO" dirty="0" smtClean="0"/>
              <a:t>: ويقصد به التفكير في الأشياء غير المحسوسة التي لا يمكن رؤيتها، أو سماعها، أو مشاهدتها، أوْ وزنها، ولذا فهو </a:t>
            </a:r>
            <a:r>
              <a:rPr lang="ar-JO" dirty="0" smtClean="0"/>
              <a:t>يدور </a:t>
            </a:r>
            <a:r>
              <a:rPr lang="ar-JO" dirty="0" smtClean="0"/>
              <a:t>حول المفاهيم المجردة، كالتفكير في اليوم الآخر، والجنّة </a:t>
            </a:r>
            <a:r>
              <a:rPr lang="ar-JO" dirty="0" smtClean="0"/>
              <a:t>والنّار.</a:t>
            </a:r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ب - </a:t>
            </a:r>
            <a:r>
              <a:rPr lang="ar-JO" sz="2400" dirty="0" smtClean="0"/>
              <a:t>التفكير العلمي الموضوعي</a:t>
            </a:r>
            <a:r>
              <a:rPr lang="ar-JO" dirty="0" smtClean="0"/>
              <a:t>: يقصد به التفكير في الأشياء الموجودة في العالم المشاهد، وله ثلاث ركائز، هي:</a:t>
            </a:r>
          </a:p>
          <a:p>
            <a:pPr marL="514350" indent="-514350" algn="r" rtl="1">
              <a:buSzPct val="100000"/>
              <a:buFont typeface="+mj-lt"/>
              <a:buAutoNum type="arabicPeriod"/>
            </a:pPr>
            <a:r>
              <a:rPr lang="ar-JO" dirty="0" smtClean="0"/>
              <a:t>الفهم: إدراك العلاقات بين الأجزاء والكل. </a:t>
            </a:r>
          </a:p>
          <a:p>
            <a:pPr marL="514350" indent="-514350" algn="r" rtl="1">
              <a:buSzPct val="100000"/>
              <a:buFont typeface="+mj-lt"/>
              <a:buAutoNum type="arabicPeriod"/>
            </a:pPr>
            <a:r>
              <a:rPr lang="ar-JO" dirty="0" smtClean="0"/>
              <a:t>التنبؤ: الوصول الى علاقات جديدة.</a:t>
            </a:r>
          </a:p>
          <a:p>
            <a:pPr marL="514350" indent="-514350" algn="r" rtl="1">
              <a:buSzPct val="100000"/>
              <a:buFont typeface="+mj-lt"/>
              <a:buAutoNum type="arabicPeriod"/>
            </a:pPr>
            <a:r>
              <a:rPr lang="ar-JO" dirty="0" smtClean="0"/>
              <a:t>التحكم: القدرة على التحكم في الفروق المحيطة، لإحداث العلاقة الجديدة المراد تحقيقها.</a:t>
            </a:r>
          </a:p>
          <a:p>
            <a:pPr marL="0" indent="0" algn="r">
              <a:buNone/>
            </a:pPr>
            <a:r>
              <a:rPr lang="ar-JO" dirty="0" smtClean="0"/>
              <a:t>ج </a:t>
            </a:r>
            <a:r>
              <a:rPr lang="ar-JO" sz="2400" dirty="0" smtClean="0"/>
              <a:t>- التفكير الذاتي</a:t>
            </a:r>
            <a:r>
              <a:rPr lang="ar-JO" dirty="0" smtClean="0"/>
              <a:t>: هو التفكير الذي يدور حول أشياء لا وجود لها، إلا في ذهن الشخص وخياله، وتتعلق بذاته شخصيا، سواء أكان التفكير إيجابيا أم سلبيا، وهي أشبه بأحلام اليقظة.</a:t>
            </a:r>
          </a:p>
        </p:txBody>
      </p:sp>
    </p:spTree>
    <p:extLst>
      <p:ext uri="{BB962C8B-B14F-4D97-AF65-F5344CB8AC3E}">
        <p14:creationId xmlns:p14="http://schemas.microsoft.com/office/powerpoint/2010/main" val="19114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مهارات التفكير الناقد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sz="2400" dirty="0" smtClean="0"/>
              <a:t>أ </a:t>
            </a:r>
            <a:r>
              <a:rPr lang="ar-JO" sz="2400" dirty="0" smtClean="0"/>
              <a:t>– التمييز بين الحقائق التي يمكن إثباتها أو التحقق من صحتها والادعاءات غير الصحيحة أو المزاعم الذاتية أو القيمية.</a:t>
            </a:r>
          </a:p>
          <a:p>
            <a:pPr marL="0" indent="0" algn="r">
              <a:buNone/>
            </a:pPr>
            <a:r>
              <a:rPr lang="ar-JO" sz="2400" dirty="0" smtClean="0"/>
              <a:t>ب -  تحديد مصداقية مصادر المعلومات ومراجعها.</a:t>
            </a:r>
          </a:p>
          <a:p>
            <a:pPr marL="0" indent="0" algn="r">
              <a:buNone/>
            </a:pPr>
            <a:r>
              <a:rPr lang="ar-JO" sz="2400" dirty="0" smtClean="0"/>
              <a:t>ج – التمييز بين الاستدلال ووالتبرير.</a:t>
            </a:r>
          </a:p>
          <a:p>
            <a:pPr marL="0" indent="0" algn="r">
              <a:buNone/>
            </a:pPr>
            <a:r>
              <a:rPr lang="ar-JO" sz="2400" dirty="0" smtClean="0"/>
              <a:t>د – تعرف الادعاءات أو البراهين الغامضة.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495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165</TotalTime>
  <Words>186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Tw Cen MT</vt:lpstr>
      <vt:lpstr>Droplet</vt:lpstr>
      <vt:lpstr>Retrospect</vt:lpstr>
      <vt:lpstr>أنواعُ التفكيرِ</vt:lpstr>
      <vt:lpstr>مهارات التفكير الناقد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أنواعُ التفكيرِ</dc:title>
  <dc:creator>Joumana ALasmar</dc:creator>
  <cp:lastModifiedBy>Joumana ALasmar</cp:lastModifiedBy>
  <cp:revision>11</cp:revision>
  <dcterms:created xsi:type="dcterms:W3CDTF">2023-03-08T06:02:16Z</dcterms:created>
  <dcterms:modified xsi:type="dcterms:W3CDTF">2023-03-08T10:45:30Z</dcterms:modified>
</cp:coreProperties>
</file>