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4A14F1-E2D2-4D6E-9E13-429E655B4206}" type="datetimeFigureOut">
              <a:rPr lang="en-US" smtClean="0"/>
              <a:t>07-Mar-23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49A4CD-732F-449D-BE20-174349D5DEF8}" type="slidenum">
              <a:rPr lang="en-US" smtClean="0"/>
              <a:t>‹#›</a:t>
            </a:fld>
            <a:endParaRPr lang="en-US"/>
          </a:p>
        </p:txBody>
      </p:sp>
    </p:spTree>
    <p:extLst>
      <p:ext uri="{BB962C8B-B14F-4D97-AF65-F5344CB8AC3E}">
        <p14:creationId xmlns:p14="http://schemas.microsoft.com/office/powerpoint/2010/main" val="1262773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49A4CD-732F-449D-BE20-174349D5DEF8}" type="slidenum">
              <a:rPr lang="en-US" smtClean="0"/>
              <a:t>1</a:t>
            </a:fld>
            <a:endParaRPr lang="en-US"/>
          </a:p>
        </p:txBody>
      </p:sp>
    </p:spTree>
    <p:extLst>
      <p:ext uri="{BB962C8B-B14F-4D97-AF65-F5344CB8AC3E}">
        <p14:creationId xmlns:p14="http://schemas.microsoft.com/office/powerpoint/2010/main" val="31649113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05D49B90-12E8-4A95-8CCC-3DBD605E1F80}" type="datetimeFigureOut">
              <a:rPr lang="en-US" smtClean="0"/>
              <a:t>07-Mar-23</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3967459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D49B90-12E8-4A95-8CCC-3DBD605E1F80}" type="datetimeFigureOut">
              <a:rPr lang="en-US" smtClean="0"/>
              <a:t>07-Mar-23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3458378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D49B90-12E8-4A95-8CCC-3DBD605E1F80}" type="datetimeFigureOut">
              <a:rPr lang="en-US" smtClean="0"/>
              <a:t>07-Mar-23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30601480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D49B90-12E8-4A95-8CCC-3DBD605E1F80}" type="datetimeFigureOut">
              <a:rPr lang="en-US" smtClean="0"/>
              <a:t>07-Mar-23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46706-A4A4-4F0E-B52C-B912073ADC14}"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6127642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D49B90-12E8-4A95-8CCC-3DBD605E1F80}" type="datetimeFigureOut">
              <a:rPr lang="en-US" smtClean="0"/>
              <a:t>07-Mar-23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23518152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05D49B90-12E8-4A95-8CCC-3DBD605E1F80}" type="datetimeFigureOut">
              <a:rPr lang="en-US" smtClean="0"/>
              <a:t>07-Mar-23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41481869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05D49B90-12E8-4A95-8CCC-3DBD605E1F80}" type="datetimeFigureOut">
              <a:rPr lang="en-US" smtClean="0"/>
              <a:t>07-Mar-23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36773650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D49B90-12E8-4A95-8CCC-3DBD605E1F80}" type="datetimeFigureOut">
              <a:rPr lang="en-US" smtClean="0"/>
              <a:t>07-Mar-23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23981266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D49B90-12E8-4A95-8CCC-3DBD605E1F80}" type="datetimeFigureOut">
              <a:rPr lang="en-US" smtClean="0"/>
              <a:t>07-Mar-23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304545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D49B90-12E8-4A95-8CCC-3DBD605E1F80}" type="datetimeFigureOut">
              <a:rPr lang="en-US" smtClean="0"/>
              <a:t>07-Mar-23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3113982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5D49B90-12E8-4A95-8CCC-3DBD605E1F80}" type="datetimeFigureOut">
              <a:rPr lang="en-US" smtClean="0"/>
              <a:t>07-Mar-23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3312700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D49B90-12E8-4A95-8CCC-3DBD605E1F80}" type="datetimeFigureOut">
              <a:rPr lang="en-US" smtClean="0"/>
              <a:t>07-Mar-23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3661244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D49B90-12E8-4A95-8CCC-3DBD605E1F80}" type="datetimeFigureOut">
              <a:rPr lang="en-US" smtClean="0"/>
              <a:t>07-Mar-23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2897293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D49B90-12E8-4A95-8CCC-3DBD605E1F80}" type="datetimeFigureOut">
              <a:rPr lang="en-US" smtClean="0"/>
              <a:t>07-Mar-23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920571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D49B90-12E8-4A95-8CCC-3DBD605E1F80}" type="datetimeFigureOut">
              <a:rPr lang="en-US" smtClean="0"/>
              <a:t>07-Mar-23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1488138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D49B90-12E8-4A95-8CCC-3DBD605E1F80}" type="datetimeFigureOut">
              <a:rPr lang="en-US" smtClean="0"/>
              <a:t>07-Mar-23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684621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5D49B90-12E8-4A95-8CCC-3DBD605E1F80}" type="datetimeFigureOut">
              <a:rPr lang="en-US" smtClean="0"/>
              <a:t>07-Mar-23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46706-A4A4-4F0E-B52C-B912073ADC14}" type="slidenum">
              <a:rPr lang="en-US" smtClean="0"/>
              <a:t>‹#›</a:t>
            </a:fld>
            <a:endParaRPr lang="en-US"/>
          </a:p>
        </p:txBody>
      </p:sp>
    </p:spTree>
    <p:extLst>
      <p:ext uri="{BB962C8B-B14F-4D97-AF65-F5344CB8AC3E}">
        <p14:creationId xmlns:p14="http://schemas.microsoft.com/office/powerpoint/2010/main" val="309618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5D49B90-12E8-4A95-8CCC-3DBD605E1F80}" type="datetimeFigureOut">
              <a:rPr lang="en-US" smtClean="0"/>
              <a:t>07-Mar-23</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646706-A4A4-4F0E-B52C-B912073ADC14}" type="slidenum">
              <a:rPr lang="en-US" smtClean="0"/>
              <a:t>‹#›</a:t>
            </a:fld>
            <a:endParaRPr lang="en-US"/>
          </a:p>
        </p:txBody>
      </p:sp>
    </p:spTree>
    <p:extLst>
      <p:ext uri="{BB962C8B-B14F-4D97-AF65-F5344CB8AC3E}">
        <p14:creationId xmlns:p14="http://schemas.microsoft.com/office/powerpoint/2010/main" val="15122157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EBC4F-9415-4A91-A788-B3A5615E3720}"/>
              </a:ext>
            </a:extLst>
          </p:cNvPr>
          <p:cNvSpPr>
            <a:spLocks noGrp="1"/>
          </p:cNvSpPr>
          <p:nvPr>
            <p:ph type="ctrTitle"/>
          </p:nvPr>
        </p:nvSpPr>
        <p:spPr>
          <a:xfrm>
            <a:off x="1876424" y="1122363"/>
            <a:ext cx="8791575" cy="861182"/>
          </a:xfrm>
        </p:spPr>
        <p:txBody>
          <a:bodyPr/>
          <a:lstStyle/>
          <a:p>
            <a:pPr algn="ctr"/>
            <a:r>
              <a:rPr lang="en-US" dirty="0"/>
              <a:t>Create your Business Plan </a:t>
            </a:r>
          </a:p>
        </p:txBody>
      </p:sp>
      <p:sp>
        <p:nvSpPr>
          <p:cNvPr id="3" name="Subtitle 2">
            <a:extLst>
              <a:ext uri="{FF2B5EF4-FFF2-40B4-BE49-F238E27FC236}">
                <a16:creationId xmlns:a16="http://schemas.microsoft.com/office/drawing/2014/main" id="{B9E86E37-F55A-4C33-A408-4169F3CD56EE}"/>
              </a:ext>
            </a:extLst>
          </p:cNvPr>
          <p:cNvSpPr>
            <a:spLocks noGrp="1"/>
          </p:cNvSpPr>
          <p:nvPr>
            <p:ph type="subTitle" idx="1"/>
          </p:nvPr>
        </p:nvSpPr>
        <p:spPr>
          <a:xfrm>
            <a:off x="1876424" y="1937825"/>
            <a:ext cx="8791575" cy="4023360"/>
          </a:xfrm>
        </p:spPr>
        <p:txBody>
          <a:bodyPr>
            <a:normAutofit/>
          </a:bodyPr>
          <a:lstStyle/>
          <a:p>
            <a:pPr algn="ctr"/>
            <a:r>
              <a:rPr lang="en-US" dirty="0">
                <a:solidFill>
                  <a:schemeClr val="tx1"/>
                </a:solidFill>
              </a:rPr>
              <a:t>and see how big dreams can be turned into reality.</a:t>
            </a:r>
          </a:p>
          <a:p>
            <a:pPr algn="ctr"/>
            <a:endParaRPr lang="en-US" dirty="0">
              <a:solidFill>
                <a:schemeClr val="tx1"/>
              </a:solidFill>
            </a:endParaRPr>
          </a:p>
          <a:p>
            <a:r>
              <a:rPr lang="en-US" dirty="0">
                <a:solidFill>
                  <a:schemeClr val="bg1"/>
                </a:solidFill>
              </a:rPr>
              <a:t>create a well- completed business plan for a company you admire  that convey information clearly and Accurately. use the template (next slide) to Help you creating your business plan. </a:t>
            </a:r>
          </a:p>
          <a:p>
            <a:endParaRPr lang="en-US" dirty="0"/>
          </a:p>
          <a:p>
            <a:pPr algn="ctr"/>
            <a:r>
              <a:rPr lang="en-US" dirty="0">
                <a:solidFill>
                  <a:schemeClr val="tx1"/>
                </a:solidFill>
              </a:rPr>
              <a:t>Always Remember :</a:t>
            </a:r>
          </a:p>
          <a:p>
            <a:pPr algn="ctr"/>
            <a:r>
              <a:rPr lang="en-US" dirty="0">
                <a:solidFill>
                  <a:schemeClr val="tx1"/>
                </a:solidFill>
              </a:rPr>
              <a:t>the better your plan IS—the more successful your business WELL BE!</a:t>
            </a:r>
          </a:p>
        </p:txBody>
      </p:sp>
    </p:spTree>
    <p:extLst>
      <p:ext uri="{BB962C8B-B14F-4D97-AF65-F5344CB8AC3E}">
        <p14:creationId xmlns:p14="http://schemas.microsoft.com/office/powerpoint/2010/main" val="3436348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able 21">
            <a:extLst>
              <a:ext uri="{FF2B5EF4-FFF2-40B4-BE49-F238E27FC236}">
                <a16:creationId xmlns:a16="http://schemas.microsoft.com/office/drawing/2014/main" id="{20023D33-D64D-41A4-85CF-34FF0BBD9C76}"/>
              </a:ext>
            </a:extLst>
          </p:cNvPr>
          <p:cNvGraphicFramePr>
            <a:graphicFrameLocks noGrp="1"/>
          </p:cNvGraphicFramePr>
          <p:nvPr>
            <p:extLst>
              <p:ext uri="{D42A27DB-BD31-4B8C-83A1-F6EECF244321}">
                <p14:modId xmlns:p14="http://schemas.microsoft.com/office/powerpoint/2010/main" val="1772064214"/>
              </p:ext>
            </p:extLst>
          </p:nvPr>
        </p:nvGraphicFramePr>
        <p:xfrm>
          <a:off x="1885071" y="0"/>
          <a:ext cx="8106117" cy="6827520"/>
        </p:xfrm>
        <a:graphic>
          <a:graphicData uri="http://schemas.openxmlformats.org/drawingml/2006/table">
            <a:tbl>
              <a:tblPr firstRow="1" bandRow="1">
                <a:tableStyleId>{7DF18680-E054-41AD-8BC1-D1AEF772440D}</a:tableStyleId>
              </a:tblPr>
              <a:tblGrid>
                <a:gridCol w="3727938">
                  <a:extLst>
                    <a:ext uri="{9D8B030D-6E8A-4147-A177-3AD203B41FA5}">
                      <a16:colId xmlns:a16="http://schemas.microsoft.com/office/drawing/2014/main" val="4294404408"/>
                    </a:ext>
                  </a:extLst>
                </a:gridCol>
                <a:gridCol w="4378179">
                  <a:extLst>
                    <a:ext uri="{9D8B030D-6E8A-4147-A177-3AD203B41FA5}">
                      <a16:colId xmlns:a16="http://schemas.microsoft.com/office/drawing/2014/main" val="1941912525"/>
                    </a:ext>
                  </a:extLst>
                </a:gridCol>
              </a:tblGrid>
              <a:tr h="658669">
                <a:tc gridSpan="2">
                  <a:txBody>
                    <a:bodyPr/>
                    <a:lstStyle/>
                    <a:p>
                      <a:pPr algn="ctr"/>
                      <a:r>
                        <a:rPr lang="en-US" sz="4000" dirty="0"/>
                        <a:t>My Business Plan </a:t>
                      </a:r>
                    </a:p>
                  </a:txBody>
                  <a:tcPr/>
                </a:tc>
                <a:tc hMerge="1">
                  <a:txBody>
                    <a:bodyPr/>
                    <a:lstStyle/>
                    <a:p>
                      <a:endParaRPr lang="en-US" dirty="0"/>
                    </a:p>
                  </a:txBody>
                  <a:tcPr/>
                </a:tc>
                <a:extLst>
                  <a:ext uri="{0D108BD9-81ED-4DB2-BD59-A6C34878D82A}">
                    <a16:rowId xmlns:a16="http://schemas.microsoft.com/office/drawing/2014/main" val="668659536"/>
                  </a:ext>
                </a:extLst>
              </a:tr>
              <a:tr h="15464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effectLst/>
                          <a:latin typeface="+mn-lt"/>
                          <a:ea typeface="+mn-ea"/>
                          <a:cs typeface="+mn-cs"/>
                        </a:rPr>
                        <a:t>Business idea (Description &amp;Name)</a:t>
                      </a:r>
                      <a:endParaRPr lang="en-US" sz="1800" kern="1200" dirty="0">
                        <a:solidFill>
                          <a:schemeClr val="dk1"/>
                        </a:solidFill>
                        <a:effectLst/>
                        <a:latin typeface="+mn-lt"/>
                        <a:ea typeface="+mn-ea"/>
                        <a:cs typeface="+mn-cs"/>
                      </a:endParaRPr>
                    </a:p>
                    <a:p>
                      <a:endParaRPr lang="en-US" dirty="0"/>
                    </a:p>
                  </a:txBody>
                  <a:tcPr/>
                </a:tc>
                <a:tc>
                  <a:txBody>
                    <a:bodyPr/>
                    <a:lstStyle/>
                    <a:p>
                      <a:r>
                        <a:rPr lang="en-US" sz="1400" b="1" kern="1200" dirty="0">
                          <a:solidFill>
                            <a:schemeClr val="dk1"/>
                          </a:solidFill>
                          <a:effectLst/>
                          <a:latin typeface="+mn-lt"/>
                          <a:ea typeface="+mn-ea"/>
                          <a:cs typeface="+mn-cs"/>
                        </a:rPr>
                        <a:t>What is your idea?</a:t>
                      </a:r>
                      <a:endParaRPr lang="en-US" sz="1400" kern="1200" dirty="0">
                        <a:solidFill>
                          <a:schemeClr val="dk1"/>
                        </a:solidFill>
                        <a:effectLst/>
                        <a:latin typeface="+mn-lt"/>
                        <a:ea typeface="+mn-ea"/>
                        <a:cs typeface="+mn-cs"/>
                      </a:endParaRPr>
                    </a:p>
                    <a:p>
                      <a:r>
                        <a:rPr lang="en-US" sz="1400" b="1" kern="1200" dirty="0">
                          <a:solidFill>
                            <a:schemeClr val="dk1"/>
                          </a:solidFill>
                          <a:effectLst/>
                          <a:latin typeface="+mn-lt"/>
                          <a:ea typeface="+mn-ea"/>
                          <a:cs typeface="+mn-cs"/>
                        </a:rPr>
                        <a:t>Is it a good or a service?</a:t>
                      </a:r>
                      <a:endParaRPr lang="en-US" sz="1400" kern="1200" dirty="0">
                        <a:solidFill>
                          <a:schemeClr val="dk1"/>
                        </a:solidFill>
                        <a:effectLst/>
                        <a:latin typeface="+mn-lt"/>
                        <a:ea typeface="+mn-ea"/>
                        <a:cs typeface="+mn-cs"/>
                      </a:endParaRPr>
                    </a:p>
                    <a:p>
                      <a:r>
                        <a:rPr lang="en-US" sz="1400" b="1" kern="1200" dirty="0">
                          <a:solidFill>
                            <a:schemeClr val="dk1"/>
                          </a:solidFill>
                          <a:effectLst/>
                          <a:latin typeface="+mn-lt"/>
                          <a:ea typeface="+mn-ea"/>
                          <a:cs typeface="+mn-cs"/>
                        </a:rPr>
                        <a:t>Why will people want to buy (objectives, mission &amp; vision)?</a:t>
                      </a:r>
                      <a:endParaRPr lang="en-US" sz="1400" kern="1200" dirty="0">
                        <a:solidFill>
                          <a:schemeClr val="dk1"/>
                        </a:solidFill>
                        <a:effectLst/>
                        <a:latin typeface="+mn-lt"/>
                        <a:ea typeface="+mn-ea"/>
                        <a:cs typeface="+mn-cs"/>
                      </a:endParaRPr>
                    </a:p>
                    <a:p>
                      <a:r>
                        <a:rPr lang="en-US" sz="1400" b="1" kern="1200" dirty="0">
                          <a:solidFill>
                            <a:schemeClr val="dk1"/>
                          </a:solidFill>
                          <a:effectLst/>
                          <a:latin typeface="+mn-lt"/>
                          <a:ea typeface="+mn-ea"/>
                          <a:cs typeface="+mn-cs"/>
                        </a:rPr>
                        <a:t>What does this name say about your business? Is it unique? Memorable? easy to pronounces?</a:t>
                      </a:r>
                      <a:endParaRPr lang="en-US" sz="1400" kern="1200" dirty="0">
                        <a:solidFill>
                          <a:schemeClr val="dk1"/>
                        </a:solidFill>
                        <a:effectLst/>
                        <a:latin typeface="+mn-lt"/>
                        <a:ea typeface="+mn-ea"/>
                        <a:cs typeface="+mn-cs"/>
                      </a:endParaRPr>
                    </a:p>
                    <a:p>
                      <a:endParaRPr lang="en-US" dirty="0"/>
                    </a:p>
                  </a:txBody>
                  <a:tcPr/>
                </a:tc>
                <a:extLst>
                  <a:ext uri="{0D108BD9-81ED-4DB2-BD59-A6C34878D82A}">
                    <a16:rowId xmlns:a16="http://schemas.microsoft.com/office/drawing/2014/main" val="2364327500"/>
                  </a:ext>
                </a:extLst>
              </a:tr>
              <a:tr h="134597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effectLst/>
                          <a:latin typeface="+mn-lt"/>
                          <a:ea typeface="+mn-ea"/>
                          <a:cs typeface="+mn-cs"/>
                        </a:rPr>
                        <a:t>Target market &amp; Demographics</a:t>
                      </a:r>
                      <a:endParaRPr lang="en-US" dirty="0"/>
                    </a:p>
                  </a:txBody>
                  <a:tcPr/>
                </a:tc>
                <a:tc>
                  <a:txBody>
                    <a:bodyPr/>
                    <a:lstStyle/>
                    <a:p>
                      <a:r>
                        <a:rPr lang="en-US" sz="1400" b="1" kern="1200" dirty="0">
                          <a:solidFill>
                            <a:schemeClr val="dk1"/>
                          </a:solidFill>
                          <a:effectLst/>
                          <a:latin typeface="+mn-lt"/>
                          <a:ea typeface="+mn-ea"/>
                          <a:cs typeface="+mn-cs"/>
                        </a:rPr>
                        <a:t>Who will your customers be? Kids? Teenagers? Men? Women? </a:t>
                      </a:r>
                    </a:p>
                    <a:p>
                      <a:r>
                        <a:rPr lang="en-US" sz="1400" b="1" kern="1200" dirty="0">
                          <a:solidFill>
                            <a:schemeClr val="dk1"/>
                          </a:solidFill>
                          <a:effectLst/>
                          <a:latin typeface="+mn-lt"/>
                          <a:ea typeface="+mn-ea"/>
                          <a:cs typeface="+mn-cs"/>
                        </a:rPr>
                        <a:t>Who are your competitors?</a:t>
                      </a:r>
                    </a:p>
                    <a:p>
                      <a:r>
                        <a:rPr lang="en-US" sz="1400" b="1" kern="1200" dirty="0">
                          <a:solidFill>
                            <a:schemeClr val="dk1"/>
                          </a:solidFill>
                          <a:effectLst/>
                          <a:latin typeface="+mn-lt"/>
                          <a:ea typeface="+mn-ea"/>
                          <a:cs typeface="+mn-cs"/>
                        </a:rPr>
                        <a:t>Business location and how products will reach customers</a:t>
                      </a:r>
                    </a:p>
                    <a:p>
                      <a:endParaRPr lang="en-US" dirty="0"/>
                    </a:p>
                  </a:txBody>
                  <a:tcPr/>
                </a:tc>
                <a:extLst>
                  <a:ext uri="{0D108BD9-81ED-4DB2-BD59-A6C34878D82A}">
                    <a16:rowId xmlns:a16="http://schemas.microsoft.com/office/drawing/2014/main" val="363040005"/>
                  </a:ext>
                </a:extLst>
              </a:tr>
              <a:tr h="11455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effectLst/>
                          <a:latin typeface="+mn-lt"/>
                          <a:ea typeface="+mn-ea"/>
                          <a:cs typeface="+mn-cs"/>
                        </a:rPr>
                        <a:t>Financial Information</a:t>
                      </a:r>
                      <a:endParaRPr lang="en-US" sz="1800" kern="1200" dirty="0">
                        <a:solidFill>
                          <a:schemeClr val="dk1"/>
                        </a:solidFill>
                        <a:effectLst/>
                        <a:latin typeface="+mn-lt"/>
                        <a:ea typeface="+mn-ea"/>
                        <a:cs typeface="+mn-cs"/>
                      </a:endParaRPr>
                    </a:p>
                    <a:p>
                      <a:endParaRPr lang="en-US" dirty="0"/>
                    </a:p>
                  </a:txBody>
                  <a:tcPr/>
                </a:tc>
                <a:tc>
                  <a:txBody>
                    <a:bodyPr/>
                    <a:lstStyle/>
                    <a:p>
                      <a:r>
                        <a:rPr lang="en-US" sz="1400" b="1" kern="1200" dirty="0">
                          <a:solidFill>
                            <a:schemeClr val="dk1"/>
                          </a:solidFill>
                          <a:effectLst/>
                          <a:latin typeface="+mn-lt"/>
                          <a:ea typeface="+mn-ea"/>
                          <a:cs typeface="+mn-cs"/>
                        </a:rPr>
                        <a:t>Sources of Capital.</a:t>
                      </a:r>
                    </a:p>
                    <a:p>
                      <a:r>
                        <a:rPr lang="en-US" sz="1400" b="1" kern="1200" dirty="0">
                          <a:solidFill>
                            <a:schemeClr val="dk1"/>
                          </a:solidFill>
                          <a:effectLst/>
                          <a:latin typeface="+mn-lt"/>
                          <a:ea typeface="+mn-ea"/>
                          <a:cs typeface="+mn-cs"/>
                        </a:rPr>
                        <a:t>How much you will Charge? And what’s your competitors charging?</a:t>
                      </a:r>
                    </a:p>
                    <a:p>
                      <a:r>
                        <a:rPr lang="en-US" sz="1400" b="1" kern="1200" dirty="0">
                          <a:solidFill>
                            <a:schemeClr val="dk1"/>
                          </a:solidFill>
                          <a:effectLst/>
                          <a:latin typeface="+mn-lt"/>
                          <a:ea typeface="+mn-ea"/>
                          <a:cs typeface="+mn-cs"/>
                        </a:rPr>
                        <a:t>Predicated Profit. (selling price – Total cost).</a:t>
                      </a:r>
                    </a:p>
                    <a:p>
                      <a:endParaRPr lang="en-US" dirty="0"/>
                    </a:p>
                  </a:txBody>
                  <a:tcPr/>
                </a:tc>
                <a:extLst>
                  <a:ext uri="{0D108BD9-81ED-4DB2-BD59-A6C34878D82A}">
                    <a16:rowId xmlns:a16="http://schemas.microsoft.com/office/drawing/2014/main" val="1633940381"/>
                  </a:ext>
                </a:extLst>
              </a:tr>
              <a:tr h="601394">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effectLst/>
                          <a:latin typeface="+mn-lt"/>
                          <a:ea typeface="+mn-ea"/>
                          <a:cs typeface="+mn-cs"/>
                        </a:rPr>
                        <a:t>Owners Details</a:t>
                      </a:r>
                      <a:endParaRPr lang="en-US" sz="1800" kern="1200" dirty="0">
                        <a:solidFill>
                          <a:schemeClr val="dk1"/>
                        </a:solidFill>
                        <a:effectLst/>
                        <a:latin typeface="+mn-lt"/>
                        <a:ea typeface="+mn-ea"/>
                        <a:cs typeface="+mn-cs"/>
                      </a:endParaRPr>
                    </a:p>
                    <a:p>
                      <a:endParaRPr lang="en-US" dirty="0"/>
                    </a:p>
                  </a:txBody>
                  <a:tcPr/>
                </a:tc>
                <a:tc hMerge="1">
                  <a:txBody>
                    <a:bodyPr/>
                    <a:lstStyle/>
                    <a:p>
                      <a:endParaRPr lang="en-US" dirty="0"/>
                    </a:p>
                  </a:txBody>
                  <a:tcPr/>
                </a:tc>
                <a:extLst>
                  <a:ext uri="{0D108BD9-81ED-4DB2-BD59-A6C34878D82A}">
                    <a16:rowId xmlns:a16="http://schemas.microsoft.com/office/drawing/2014/main" val="3356574447"/>
                  </a:ext>
                </a:extLst>
              </a:tr>
              <a:tr h="1116874">
                <a:tc gridSpan="2">
                  <a:txBody>
                    <a:bodyPr/>
                    <a:lstStyle/>
                    <a:p>
                      <a:r>
                        <a:rPr lang="en-US" sz="1800" kern="1200" dirty="0">
                          <a:solidFill>
                            <a:schemeClr val="dk1"/>
                          </a:solidFill>
                          <a:effectLst/>
                          <a:latin typeface="+mn-lt"/>
                          <a:ea typeface="+mn-ea"/>
                          <a:cs typeface="+mn-cs"/>
                        </a:rPr>
                        <a:t> </a:t>
                      </a:r>
                    </a:p>
                    <a:p>
                      <a:pPr algn="ctr"/>
                      <a:r>
                        <a:rPr lang="en-US" sz="1800" b="1" kern="1200" dirty="0">
                          <a:solidFill>
                            <a:schemeClr val="dk1"/>
                          </a:solidFill>
                          <a:effectLst/>
                          <a:latin typeface="+mn-lt"/>
                          <a:ea typeface="+mn-ea"/>
                          <a:cs typeface="+mn-cs"/>
                        </a:rPr>
                        <a:t>What you will do with the money you make if it was profitable? Reinvest in the Business? Save it for collage? Donate?</a:t>
                      </a:r>
                      <a:endParaRPr lang="en-US" sz="1800" kern="1200" dirty="0">
                        <a:solidFill>
                          <a:schemeClr val="dk1"/>
                        </a:solidFill>
                        <a:effectLst/>
                        <a:latin typeface="+mn-lt"/>
                        <a:ea typeface="+mn-ea"/>
                        <a:cs typeface="+mn-cs"/>
                      </a:endParaRPr>
                    </a:p>
                    <a:p>
                      <a:endParaRPr lang="en-US" dirty="0"/>
                    </a:p>
                  </a:txBody>
                  <a:tcPr/>
                </a:tc>
                <a:tc hMerge="1">
                  <a:txBody>
                    <a:bodyPr/>
                    <a:lstStyle/>
                    <a:p>
                      <a:endParaRPr lang="en-US"/>
                    </a:p>
                  </a:txBody>
                  <a:tcPr/>
                </a:tc>
                <a:extLst>
                  <a:ext uri="{0D108BD9-81ED-4DB2-BD59-A6C34878D82A}">
                    <a16:rowId xmlns:a16="http://schemas.microsoft.com/office/drawing/2014/main" val="1014270592"/>
                  </a:ext>
                </a:extLst>
              </a:tr>
            </a:tbl>
          </a:graphicData>
        </a:graphic>
      </p:graphicFrame>
      <p:pic>
        <p:nvPicPr>
          <p:cNvPr id="25" name="Picture 24" descr="C:\Users\y.qaddoumi\AppData\Local\Microsoft\Windows\INetCache\Content.MSO\83A652B5.tmp">
            <a:extLst>
              <a:ext uri="{FF2B5EF4-FFF2-40B4-BE49-F238E27FC236}">
                <a16:creationId xmlns:a16="http://schemas.microsoft.com/office/drawing/2014/main" id="{FFD9E7EE-A464-4D30-88C1-EBF9EFCA767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991188" y="5676265"/>
            <a:ext cx="1164492" cy="1151255"/>
          </a:xfrm>
          <a:prstGeom prst="rect">
            <a:avLst/>
          </a:prstGeom>
          <a:noFill/>
          <a:ln>
            <a:noFill/>
          </a:ln>
        </p:spPr>
      </p:pic>
    </p:spTree>
    <p:extLst>
      <p:ext uri="{BB962C8B-B14F-4D97-AF65-F5344CB8AC3E}">
        <p14:creationId xmlns:p14="http://schemas.microsoft.com/office/powerpoint/2010/main" val="2949747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277FB-658F-472C-BA7F-A87FFA5E1F8C}"/>
              </a:ext>
            </a:extLst>
          </p:cNvPr>
          <p:cNvSpPr>
            <a:spLocks noGrp="1"/>
          </p:cNvSpPr>
          <p:nvPr>
            <p:ph type="title"/>
          </p:nvPr>
        </p:nvSpPr>
        <p:spPr>
          <a:xfrm>
            <a:off x="1141413" y="618517"/>
            <a:ext cx="9905998" cy="4825679"/>
          </a:xfrm>
        </p:spPr>
        <p:txBody>
          <a:bodyPr/>
          <a:lstStyle/>
          <a:p>
            <a:pPr algn="ctr"/>
            <a:br>
              <a:rPr lang="en-US" dirty="0"/>
            </a:br>
            <a:r>
              <a:rPr lang="en-US" sz="4800" dirty="0"/>
              <a:t>good luck future entrepreneurs </a:t>
            </a:r>
          </a:p>
        </p:txBody>
      </p:sp>
    </p:spTree>
    <p:extLst>
      <p:ext uri="{BB962C8B-B14F-4D97-AF65-F5344CB8AC3E}">
        <p14:creationId xmlns:p14="http://schemas.microsoft.com/office/powerpoint/2010/main" val="3174362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A94F6-1B2A-4005-ABB6-A4383368C93C}"/>
              </a:ext>
            </a:extLst>
          </p:cNvPr>
          <p:cNvSpPr>
            <a:spLocks noGrp="1"/>
          </p:cNvSpPr>
          <p:nvPr>
            <p:ph type="title"/>
          </p:nvPr>
        </p:nvSpPr>
        <p:spPr/>
        <p:txBody>
          <a:bodyPr/>
          <a:lstStyle/>
          <a:p>
            <a:r>
              <a:rPr lang="en-US" b="1" dirty="0">
                <a:solidFill>
                  <a:schemeClr val="dk1"/>
                </a:solidFill>
              </a:rPr>
              <a:t>Business idea (Description &amp;Name)</a:t>
            </a:r>
            <a:br>
              <a:rPr lang="en-US" dirty="0">
                <a:solidFill>
                  <a:schemeClr val="dk1"/>
                </a:solidFill>
              </a:rPr>
            </a:br>
            <a:r>
              <a:rPr lang="en-US" dirty="0">
                <a:solidFill>
                  <a:schemeClr val="dk1"/>
                </a:solidFill>
              </a:rPr>
              <a:t>                </a:t>
            </a:r>
            <a:r>
              <a:rPr lang="en-US" b="1" dirty="0" err="1">
                <a:solidFill>
                  <a:schemeClr val="dk1"/>
                </a:solidFill>
                <a:latin typeface="Blackadder ITC" panose="04020505051007020D02" pitchFamily="82" charset="0"/>
              </a:rPr>
              <a:t>Gamestop</a:t>
            </a:r>
            <a:endParaRPr lang="en-US" b="1" dirty="0">
              <a:latin typeface="Blackadder ITC" panose="04020505051007020D02" pitchFamily="82" charset="0"/>
            </a:endParaRPr>
          </a:p>
        </p:txBody>
      </p:sp>
      <p:sp>
        <p:nvSpPr>
          <p:cNvPr id="4" name="Text Placeholder 3">
            <a:extLst>
              <a:ext uri="{FF2B5EF4-FFF2-40B4-BE49-F238E27FC236}">
                <a16:creationId xmlns:a16="http://schemas.microsoft.com/office/drawing/2014/main" id="{AB2D4E31-91F6-40CC-BE87-536756D62C40}"/>
              </a:ext>
            </a:extLst>
          </p:cNvPr>
          <p:cNvSpPr>
            <a:spLocks noGrp="1"/>
          </p:cNvSpPr>
          <p:nvPr>
            <p:ph type="body" sz="half" idx="2"/>
          </p:nvPr>
        </p:nvSpPr>
        <p:spPr/>
        <p:txBody>
          <a:bodyPr>
            <a:normAutofit lnSpcReduction="10000"/>
          </a:bodyPr>
          <a:lstStyle/>
          <a:p>
            <a:r>
              <a:rPr lang="en-US" b="1" dirty="0">
                <a:solidFill>
                  <a:schemeClr val="dk1"/>
                </a:solidFill>
                <a:highlight>
                  <a:srgbClr val="FFFF00"/>
                </a:highlight>
              </a:rPr>
              <a:t>What is your idea?:</a:t>
            </a:r>
            <a:r>
              <a:rPr lang="en-US" sz="1800" b="1" dirty="0">
                <a:solidFill>
                  <a:schemeClr val="dk1"/>
                </a:solidFill>
              </a:rPr>
              <a:t> my idea is a clean, famous street shop that sells game, consoles and other electronics.</a:t>
            </a:r>
          </a:p>
          <a:p>
            <a:r>
              <a:rPr lang="en-US" b="1" dirty="0">
                <a:solidFill>
                  <a:schemeClr val="dk1"/>
                </a:solidFill>
                <a:highlight>
                  <a:srgbClr val="FFFF00"/>
                </a:highlight>
              </a:rPr>
              <a:t>Is it a good or a service?:</a:t>
            </a:r>
            <a:r>
              <a:rPr lang="en-US" b="1" dirty="0">
                <a:solidFill>
                  <a:schemeClr val="dk1"/>
                </a:solidFill>
              </a:rPr>
              <a:t> </a:t>
            </a:r>
            <a:r>
              <a:rPr lang="en-US" sz="1800" b="1" dirty="0">
                <a:solidFill>
                  <a:schemeClr val="dk1"/>
                </a:solidFill>
              </a:rPr>
              <a:t>game stop is a service.</a:t>
            </a:r>
          </a:p>
          <a:p>
            <a:r>
              <a:rPr lang="en-US" b="1" dirty="0">
                <a:solidFill>
                  <a:schemeClr val="dk1"/>
                </a:solidFill>
                <a:highlight>
                  <a:srgbClr val="FFFF00"/>
                </a:highlight>
              </a:rPr>
              <a:t>Why will people want to buy (objectives, mission &amp; vision)?: </a:t>
            </a:r>
            <a:r>
              <a:rPr lang="en-US" sz="1800" b="1" dirty="0">
                <a:solidFill>
                  <a:schemeClr val="dk1"/>
                </a:solidFill>
              </a:rPr>
              <a:t>my vision and objective is to be the “</a:t>
            </a:r>
            <a:r>
              <a:rPr lang="en-US" sz="1800" b="1" dirty="0"/>
              <a:t> </a:t>
            </a:r>
            <a:r>
              <a:rPr lang="en-US" sz="1800" b="1" dirty="0">
                <a:solidFill>
                  <a:schemeClr val="bg1"/>
                </a:solidFill>
              </a:rPr>
              <a:t>world's most trusted video game retailer through customer and store engagement.” and our missions is to create great customer experiences &amp; have fun.</a:t>
            </a:r>
          </a:p>
          <a:p>
            <a:r>
              <a:rPr lang="en-US" sz="2000" b="1" dirty="0">
                <a:solidFill>
                  <a:schemeClr val="bg1"/>
                </a:solidFill>
              </a:rPr>
              <a:t>                                   </a:t>
            </a:r>
            <a:r>
              <a:rPr lang="en-US" sz="3600" b="1" dirty="0">
                <a:solidFill>
                  <a:schemeClr val="bg1"/>
                </a:solidFill>
                <a:latin typeface="Brush Script MT" panose="03060802040406070304" pitchFamily="66" charset="0"/>
              </a:rPr>
              <a:t>Next slide</a:t>
            </a:r>
          </a:p>
          <a:p>
            <a:endParaRPr lang="en-US" sz="1800" dirty="0">
              <a:solidFill>
                <a:schemeClr val="dk1"/>
              </a:solidFill>
            </a:endParaRPr>
          </a:p>
          <a:p>
            <a:endParaRPr lang="en-US" sz="1800" dirty="0">
              <a:solidFill>
                <a:schemeClr val="dk1"/>
              </a:solidFill>
            </a:endParaRPr>
          </a:p>
          <a:p>
            <a:endParaRPr lang="en-US" sz="1800" b="1" dirty="0">
              <a:solidFill>
                <a:schemeClr val="dk1"/>
              </a:solidFill>
            </a:endParaRPr>
          </a:p>
          <a:p>
            <a:endParaRPr lang="en-US" dirty="0"/>
          </a:p>
        </p:txBody>
      </p:sp>
      <p:pic>
        <p:nvPicPr>
          <p:cNvPr id="10" name="Picture Placeholder 9">
            <a:extLst>
              <a:ext uri="{FF2B5EF4-FFF2-40B4-BE49-F238E27FC236}">
                <a16:creationId xmlns:a16="http://schemas.microsoft.com/office/drawing/2014/main" id="{6150F967-E33D-4E6E-8394-0B9733C36A49}"/>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l="-517" r="85"/>
          <a:stretch/>
        </p:blipFill>
        <p:spPr>
          <a:xfrm>
            <a:off x="7075920" y="609601"/>
            <a:ext cx="4825347" cy="5638800"/>
          </a:xfrm>
        </p:spPr>
      </p:pic>
    </p:spTree>
    <p:extLst>
      <p:ext uri="{BB962C8B-B14F-4D97-AF65-F5344CB8AC3E}">
        <p14:creationId xmlns:p14="http://schemas.microsoft.com/office/powerpoint/2010/main" val="3961668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32C75-5C4C-4A61-980B-2A7F3C88BCEE}"/>
              </a:ext>
            </a:extLst>
          </p:cNvPr>
          <p:cNvSpPr>
            <a:spLocks noGrp="1"/>
          </p:cNvSpPr>
          <p:nvPr>
            <p:ph type="title"/>
          </p:nvPr>
        </p:nvSpPr>
        <p:spPr/>
        <p:txBody>
          <a:bodyPr/>
          <a:lstStyle/>
          <a:p>
            <a:pPr algn="ctr"/>
            <a:r>
              <a:rPr lang="en-US" b="1" dirty="0">
                <a:solidFill>
                  <a:schemeClr val="dk1"/>
                </a:solidFill>
              </a:rPr>
              <a:t>Target market &amp; Demographics</a:t>
            </a:r>
            <a:br>
              <a:rPr lang="en-US" dirty="0"/>
            </a:br>
            <a:endParaRPr lang="en-US" dirty="0"/>
          </a:p>
        </p:txBody>
      </p:sp>
      <p:pic>
        <p:nvPicPr>
          <p:cNvPr id="6" name="Picture Placeholder 5">
            <a:extLst>
              <a:ext uri="{FF2B5EF4-FFF2-40B4-BE49-F238E27FC236}">
                <a16:creationId xmlns:a16="http://schemas.microsoft.com/office/drawing/2014/main" id="{03156136-402B-4752-9538-BCC5AA885CD2}"/>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l="-127" r="2872"/>
          <a:stretch/>
        </p:blipFill>
        <p:spPr>
          <a:xfrm>
            <a:off x="6963508" y="609601"/>
            <a:ext cx="4515729" cy="5638799"/>
          </a:xfrm>
        </p:spPr>
      </p:pic>
      <p:sp>
        <p:nvSpPr>
          <p:cNvPr id="4" name="Text Placeholder 3">
            <a:extLst>
              <a:ext uri="{FF2B5EF4-FFF2-40B4-BE49-F238E27FC236}">
                <a16:creationId xmlns:a16="http://schemas.microsoft.com/office/drawing/2014/main" id="{206F4DC4-25AF-49A0-93DA-D532DE02D5A7}"/>
              </a:ext>
            </a:extLst>
          </p:cNvPr>
          <p:cNvSpPr>
            <a:spLocks noGrp="1"/>
          </p:cNvSpPr>
          <p:nvPr>
            <p:ph type="body" sz="half" idx="2"/>
          </p:nvPr>
        </p:nvSpPr>
        <p:spPr>
          <a:xfrm>
            <a:off x="534572" y="1997611"/>
            <a:ext cx="6288259" cy="4642339"/>
          </a:xfrm>
        </p:spPr>
        <p:txBody>
          <a:bodyPr>
            <a:normAutofit lnSpcReduction="10000"/>
          </a:bodyPr>
          <a:lstStyle/>
          <a:p>
            <a:r>
              <a:rPr lang="en-US" b="1" dirty="0">
                <a:solidFill>
                  <a:schemeClr val="dk1"/>
                </a:solidFill>
                <a:highlight>
                  <a:srgbClr val="FFFF00"/>
                </a:highlight>
              </a:rPr>
              <a:t>Who will your customers be? Kids? Teenagers? Men? Women?:</a:t>
            </a:r>
            <a:r>
              <a:rPr lang="en-US" b="1" dirty="0">
                <a:solidFill>
                  <a:schemeClr val="dk1"/>
                </a:solidFill>
              </a:rPr>
              <a:t> </a:t>
            </a:r>
            <a:r>
              <a:rPr lang="en-US" sz="1800" b="1" dirty="0">
                <a:solidFill>
                  <a:schemeClr val="bg1"/>
                </a:solidFill>
              </a:rPr>
              <a:t>my businesses target customer is a young male with considerable free time. </a:t>
            </a:r>
          </a:p>
          <a:p>
            <a:r>
              <a:rPr lang="en-US" sz="1800" b="1" dirty="0">
                <a:solidFill>
                  <a:schemeClr val="dk1"/>
                </a:solidFill>
                <a:highlight>
                  <a:srgbClr val="FFFF00"/>
                </a:highlight>
              </a:rPr>
              <a:t>W</a:t>
            </a:r>
            <a:r>
              <a:rPr lang="en-US" b="1" dirty="0">
                <a:solidFill>
                  <a:schemeClr val="dk1"/>
                </a:solidFill>
                <a:highlight>
                  <a:srgbClr val="FFFF00"/>
                </a:highlight>
              </a:rPr>
              <a:t>ho are your competitors?:</a:t>
            </a:r>
            <a:r>
              <a:rPr lang="en-US" b="1" dirty="0">
                <a:solidFill>
                  <a:schemeClr val="dk1"/>
                </a:solidFill>
              </a:rPr>
              <a:t> </a:t>
            </a:r>
            <a:r>
              <a:rPr lang="en-US" sz="1800" b="1" dirty="0">
                <a:solidFill>
                  <a:schemeClr val="dk1"/>
                </a:solidFill>
              </a:rPr>
              <a:t>there's a lot of good places in the gaming industry however, Microsoft would be our top competitor </a:t>
            </a:r>
          </a:p>
          <a:p>
            <a:r>
              <a:rPr lang="en-US" b="1" dirty="0">
                <a:solidFill>
                  <a:schemeClr val="dk1"/>
                </a:solidFill>
                <a:highlight>
                  <a:srgbClr val="FFFF00"/>
                </a:highlight>
              </a:rPr>
              <a:t>Business location and how products will reach customers?:</a:t>
            </a:r>
            <a:r>
              <a:rPr lang="en-US" b="1" dirty="0">
                <a:solidFill>
                  <a:schemeClr val="dk1"/>
                </a:solidFill>
              </a:rPr>
              <a:t> </a:t>
            </a:r>
            <a:r>
              <a:rPr lang="en-US" sz="1800" b="1" dirty="0">
                <a:solidFill>
                  <a:schemeClr val="dk1"/>
                </a:solidFill>
              </a:rPr>
              <a:t>my business would be all over the world such as: America, Jordan ETC. Moreover</a:t>
            </a:r>
            <a:r>
              <a:rPr lang="en-US" sz="2000" b="1" dirty="0">
                <a:solidFill>
                  <a:schemeClr val="bg1"/>
                </a:solidFill>
              </a:rPr>
              <a:t>, </a:t>
            </a:r>
            <a:r>
              <a:rPr lang="en-US" sz="1800" b="1" dirty="0">
                <a:solidFill>
                  <a:schemeClr val="bg1"/>
                </a:solidFill>
              </a:rPr>
              <a:t>Most of the my promotions are done online through the use of my site through gift cards, weekly ads, discounts and deals.</a:t>
            </a:r>
            <a:endParaRPr lang="en-US" dirty="0"/>
          </a:p>
          <a:p>
            <a:r>
              <a:rPr lang="en-US" sz="3200" b="1" dirty="0">
                <a:solidFill>
                  <a:schemeClr val="dk1"/>
                </a:solidFill>
                <a:latin typeface="Blackadder ITC" panose="04020505051007020D02" pitchFamily="82" charset="0"/>
              </a:rPr>
              <a:t>                                 </a:t>
            </a:r>
            <a:r>
              <a:rPr lang="en-US" sz="3600" b="1" dirty="0">
                <a:solidFill>
                  <a:schemeClr val="dk1"/>
                </a:solidFill>
                <a:latin typeface="Blackadder ITC" panose="04020505051007020D02" pitchFamily="82" charset="0"/>
              </a:rPr>
              <a:t>next slide</a:t>
            </a:r>
          </a:p>
          <a:p>
            <a:endParaRPr lang="en-US" sz="1800" b="1"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993712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033D6-9E09-4F5A-A41A-22C8D0061EE5}"/>
              </a:ext>
            </a:extLst>
          </p:cNvPr>
          <p:cNvSpPr>
            <a:spLocks noGrp="1"/>
          </p:cNvSpPr>
          <p:nvPr>
            <p:ph type="title"/>
          </p:nvPr>
        </p:nvSpPr>
        <p:spPr/>
        <p:txBody>
          <a:bodyPr/>
          <a:lstStyle/>
          <a:p>
            <a:pPr algn="ctr"/>
            <a:r>
              <a:rPr lang="en-US" b="1" dirty="0">
                <a:solidFill>
                  <a:schemeClr val="dk1"/>
                </a:solidFill>
              </a:rPr>
              <a:t>Financial Information</a:t>
            </a:r>
            <a:br>
              <a:rPr lang="en-US" dirty="0">
                <a:solidFill>
                  <a:schemeClr val="dk1"/>
                </a:solidFill>
              </a:rPr>
            </a:br>
            <a:endParaRPr lang="en-US" dirty="0"/>
          </a:p>
        </p:txBody>
      </p:sp>
      <p:pic>
        <p:nvPicPr>
          <p:cNvPr id="6" name="Picture Placeholder 5">
            <a:extLst>
              <a:ext uri="{FF2B5EF4-FFF2-40B4-BE49-F238E27FC236}">
                <a16:creationId xmlns:a16="http://schemas.microsoft.com/office/drawing/2014/main" id="{8DFF0B17-53DE-4669-9A5E-796A5147B39C}"/>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l="253" r="86"/>
          <a:stretch/>
        </p:blipFill>
        <p:spPr>
          <a:xfrm>
            <a:off x="7075922" y="609600"/>
            <a:ext cx="4698736" cy="5369169"/>
          </a:xfrm>
        </p:spPr>
      </p:pic>
      <p:sp>
        <p:nvSpPr>
          <p:cNvPr id="4" name="Text Placeholder 3">
            <a:extLst>
              <a:ext uri="{FF2B5EF4-FFF2-40B4-BE49-F238E27FC236}">
                <a16:creationId xmlns:a16="http://schemas.microsoft.com/office/drawing/2014/main" id="{D12C43CB-A235-42B7-A21E-43E4346B9292}"/>
              </a:ext>
            </a:extLst>
          </p:cNvPr>
          <p:cNvSpPr>
            <a:spLocks noGrp="1"/>
          </p:cNvSpPr>
          <p:nvPr>
            <p:ph type="body" sz="half" idx="2"/>
          </p:nvPr>
        </p:nvSpPr>
        <p:spPr>
          <a:xfrm>
            <a:off x="1141410" y="2249486"/>
            <a:ext cx="5934511" cy="4165382"/>
          </a:xfrm>
        </p:spPr>
        <p:txBody>
          <a:bodyPr>
            <a:normAutofit fontScale="92500" lnSpcReduction="10000"/>
          </a:bodyPr>
          <a:lstStyle/>
          <a:p>
            <a:r>
              <a:rPr lang="en-US" sz="1700" b="1" dirty="0">
                <a:solidFill>
                  <a:schemeClr val="dk1"/>
                </a:solidFill>
                <a:highlight>
                  <a:srgbClr val="FFFF00"/>
                </a:highlight>
              </a:rPr>
              <a:t>Sources of Capital?:</a:t>
            </a:r>
            <a:r>
              <a:rPr lang="en-US" sz="1700" b="1" dirty="0">
                <a:solidFill>
                  <a:schemeClr val="dk1"/>
                </a:solidFill>
              </a:rPr>
              <a:t> </a:t>
            </a:r>
            <a:r>
              <a:rPr lang="en-US" sz="1900" b="1" dirty="0">
                <a:solidFill>
                  <a:schemeClr val="dk1"/>
                </a:solidFill>
              </a:rPr>
              <a:t>my sources are </a:t>
            </a:r>
            <a:r>
              <a:rPr lang="en-US" sz="1900" b="1" dirty="0">
                <a:solidFill>
                  <a:schemeClr val="bg1"/>
                </a:solidFill>
              </a:rPr>
              <a:t>equity, debt, grants and sales/revenue.</a:t>
            </a:r>
          </a:p>
          <a:p>
            <a:r>
              <a:rPr lang="en-US" sz="1700" b="1" dirty="0">
                <a:solidFill>
                  <a:schemeClr val="dk1"/>
                </a:solidFill>
                <a:highlight>
                  <a:srgbClr val="FFFF00"/>
                </a:highlight>
              </a:rPr>
              <a:t>How much you will Charge? And what’s your competitors charging?:</a:t>
            </a:r>
            <a:r>
              <a:rPr lang="en-US" sz="1800" b="1" dirty="0">
                <a:solidFill>
                  <a:schemeClr val="bg1"/>
                </a:solidFill>
              </a:rPr>
              <a:t> </a:t>
            </a:r>
            <a:r>
              <a:rPr lang="en-US" sz="1900" b="1" dirty="0">
                <a:solidFill>
                  <a:schemeClr val="bg1"/>
                </a:solidFill>
              </a:rPr>
              <a:t>Prices do not reflect applicable state taxes and fees, if any. Also, if your want to trade the electronic must be in full working condition to receive full value. Since all of the gaming industry have the same ideas the prices are similar to each other</a:t>
            </a:r>
          </a:p>
          <a:p>
            <a:r>
              <a:rPr lang="en-US" sz="1800" b="1" dirty="0">
                <a:solidFill>
                  <a:schemeClr val="bg1"/>
                </a:solidFill>
              </a:rPr>
              <a:t>                                             </a:t>
            </a:r>
          </a:p>
          <a:p>
            <a:r>
              <a:rPr lang="en-US" sz="3900" b="1" dirty="0">
                <a:solidFill>
                  <a:schemeClr val="bg1"/>
                </a:solidFill>
                <a:latin typeface="Brush Script MT" panose="03060802040406070304" pitchFamily="66" charset="0"/>
              </a:rPr>
              <a:t>                 Next slide</a:t>
            </a:r>
          </a:p>
          <a:p>
            <a:r>
              <a:rPr lang="en-US" b="1" dirty="0">
                <a:solidFill>
                  <a:schemeClr val="dk1"/>
                </a:solidFill>
                <a:highlight>
                  <a:srgbClr val="FFFF00"/>
                </a:highlight>
              </a:rPr>
              <a:t> </a:t>
            </a:r>
          </a:p>
          <a:p>
            <a:endParaRPr lang="en-US" dirty="0"/>
          </a:p>
        </p:txBody>
      </p:sp>
    </p:spTree>
    <p:extLst>
      <p:ext uri="{BB962C8B-B14F-4D97-AF65-F5344CB8AC3E}">
        <p14:creationId xmlns:p14="http://schemas.microsoft.com/office/powerpoint/2010/main" val="1938074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EE125-3BED-45EA-AE2C-82A90114C63A}"/>
              </a:ext>
            </a:extLst>
          </p:cNvPr>
          <p:cNvSpPr>
            <a:spLocks noGrp="1"/>
          </p:cNvSpPr>
          <p:nvPr>
            <p:ph type="title"/>
          </p:nvPr>
        </p:nvSpPr>
        <p:spPr/>
        <p:txBody>
          <a:bodyPr>
            <a:normAutofit/>
          </a:bodyPr>
          <a:lstStyle/>
          <a:p>
            <a:pPr algn="ctr"/>
            <a:r>
              <a:rPr lang="en-US" sz="2200" b="1" dirty="0">
                <a:solidFill>
                  <a:schemeClr val="dk1"/>
                </a:solidFill>
              </a:rPr>
              <a:t>What you will do with the money you make if it was profitable? Reinvest in the Business? Save it for collage? Donate?</a:t>
            </a:r>
            <a:br>
              <a:rPr lang="en-US" dirty="0">
                <a:solidFill>
                  <a:schemeClr val="dk1"/>
                </a:solidFill>
              </a:rPr>
            </a:br>
            <a:endParaRPr lang="en-US" dirty="0"/>
          </a:p>
        </p:txBody>
      </p:sp>
      <p:pic>
        <p:nvPicPr>
          <p:cNvPr id="6" name="Picture Placeholder 5">
            <a:extLst>
              <a:ext uri="{FF2B5EF4-FFF2-40B4-BE49-F238E27FC236}">
                <a16:creationId xmlns:a16="http://schemas.microsoft.com/office/drawing/2014/main" id="{981A8C0C-06FF-456A-8FE7-DD2C8F67B800}"/>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l="250" r="87"/>
          <a:stretch/>
        </p:blipFill>
        <p:spPr>
          <a:xfrm>
            <a:off x="7272998" y="609601"/>
            <a:ext cx="4332848" cy="5383236"/>
          </a:xfrm>
        </p:spPr>
      </p:pic>
      <p:sp>
        <p:nvSpPr>
          <p:cNvPr id="4" name="Text Placeholder 3">
            <a:extLst>
              <a:ext uri="{FF2B5EF4-FFF2-40B4-BE49-F238E27FC236}">
                <a16:creationId xmlns:a16="http://schemas.microsoft.com/office/drawing/2014/main" id="{90DDC022-FA53-49AB-B7DC-038CD40C15D5}"/>
              </a:ext>
            </a:extLst>
          </p:cNvPr>
          <p:cNvSpPr>
            <a:spLocks noGrp="1"/>
          </p:cNvSpPr>
          <p:nvPr>
            <p:ph type="body" sz="half" idx="2"/>
          </p:nvPr>
        </p:nvSpPr>
        <p:spPr>
          <a:xfrm>
            <a:off x="1141410" y="2249486"/>
            <a:ext cx="5934511" cy="2955560"/>
          </a:xfrm>
        </p:spPr>
        <p:txBody>
          <a:bodyPr/>
          <a:lstStyle/>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sz="1800" b="1" dirty="0">
                <a:solidFill>
                  <a:schemeClr val="bg1"/>
                </a:solidFill>
              </a:rPr>
              <a:t>Firstly, I would invest in my businesses that are around the world</a:t>
            </a:r>
          </a:p>
          <a:p>
            <a:pPr marL="285750" indent="-285750">
              <a:buFont typeface="Arial" panose="020B0604020202020204" pitchFamily="34" charset="0"/>
              <a:buChar char="•"/>
            </a:pPr>
            <a:r>
              <a:rPr lang="en-US" sz="1800" b="1" dirty="0">
                <a:solidFill>
                  <a:schemeClr val="bg1"/>
                </a:solidFill>
              </a:rPr>
              <a:t>Secondly, if I have some extra cash I would donate to a charity of our customers choices</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2769461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Circuit</Template>
  <TotalTime>117</TotalTime>
  <Words>387</Words>
  <Application>Microsoft Office PowerPoint</Application>
  <PresentationFormat>Widescreen</PresentationFormat>
  <Paragraphs>49</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Blackadder ITC</vt:lpstr>
      <vt:lpstr>Brush Script MT</vt:lpstr>
      <vt:lpstr>Calibri</vt:lpstr>
      <vt:lpstr>Tw Cen MT</vt:lpstr>
      <vt:lpstr>Circuit</vt:lpstr>
      <vt:lpstr>Create your Business Plan </vt:lpstr>
      <vt:lpstr>PowerPoint Presentation</vt:lpstr>
      <vt:lpstr> good luck future entrepreneurs </vt:lpstr>
      <vt:lpstr>Business idea (Description &amp;Name)                 Gamestop</vt:lpstr>
      <vt:lpstr>Target market &amp; Demographics </vt:lpstr>
      <vt:lpstr>Financial Information </vt:lpstr>
      <vt:lpstr>What you will do with the money you make if it was profitable? Reinvest in the Business? Save it for collage? Donate?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Create your Business Plan</dc:title>
  <dc:creator>Yasmin Qaddoumi</dc:creator>
  <cp:lastModifiedBy>Bashar Kfouf</cp:lastModifiedBy>
  <cp:revision>18</cp:revision>
  <dcterms:created xsi:type="dcterms:W3CDTF">2022-03-09T13:57:46Z</dcterms:created>
  <dcterms:modified xsi:type="dcterms:W3CDTF">2023-03-07T16:46:13Z</dcterms:modified>
</cp:coreProperties>
</file>