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7" r:id="rId4"/>
    <p:sldId id="257" r:id="rId5"/>
    <p:sldId id="258" r:id="rId6"/>
    <p:sldId id="259" r:id="rId7"/>
    <p:sldId id="264" r:id="rId8"/>
    <p:sldId id="261" r:id="rId9"/>
    <p:sldId id="262" r:id="rId10"/>
    <p:sldId id="266" r:id="rId11"/>
    <p:sldId id="265" r:id="rId12"/>
    <p:sldId id="276" r:id="rId13"/>
    <p:sldId id="263" r:id="rId14"/>
    <p:sldId id="267" r:id="rId15"/>
    <p:sldId id="268" r:id="rId16"/>
    <p:sldId id="269" r:id="rId17"/>
    <p:sldId id="270" r:id="rId18"/>
    <p:sldId id="271" r:id="rId19"/>
    <p:sldId id="274" r:id="rId20"/>
    <p:sldId id="272" r:id="rId21"/>
    <p:sldId id="273" r:id="rId22"/>
    <p:sldId id="275"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87" d="100"/>
          <a:sy n="87" d="100"/>
        </p:scale>
        <p:origin x="4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fcGDUcGjcy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Reproduction in plants</a:t>
            </a:r>
            <a:endParaRPr lang="en-US" dirty="0"/>
          </a:p>
        </p:txBody>
      </p:sp>
      <p:sp>
        <p:nvSpPr>
          <p:cNvPr id="3" name="Subtitle 2"/>
          <p:cNvSpPr>
            <a:spLocks noGrp="1"/>
          </p:cNvSpPr>
          <p:nvPr>
            <p:ph type="subTitle" idx="1"/>
          </p:nvPr>
        </p:nvSpPr>
        <p:spPr/>
        <p:txBody>
          <a:bodyPr/>
          <a:lstStyle/>
          <a:p>
            <a:pPr algn="ctr"/>
            <a:r>
              <a:rPr lang="en-US" dirty="0" smtClean="0">
                <a:solidFill>
                  <a:schemeClr val="accent1">
                    <a:lumMod val="75000"/>
                  </a:schemeClr>
                </a:solidFill>
              </a:rPr>
              <a:t>Made by: Tariq Tubeileh,Fadi Emseih,Mahmoud albaw</a:t>
            </a:r>
            <a:endParaRPr lang="en-US" dirty="0">
              <a:solidFill>
                <a:schemeClr val="accent1">
                  <a:lumMod val="75000"/>
                </a:schemeClr>
              </a:solidFill>
            </a:endParaRPr>
          </a:p>
        </p:txBody>
      </p:sp>
    </p:spTree>
    <p:extLst>
      <p:ext uri="{BB962C8B-B14F-4D97-AF65-F5344CB8AC3E}">
        <p14:creationId xmlns:p14="http://schemas.microsoft.com/office/powerpoint/2010/main" val="54813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45" y="905608"/>
            <a:ext cx="10723684" cy="5361842"/>
          </a:xfrm>
          <a:prstGeom prst="rect">
            <a:avLst/>
          </a:prstGeom>
        </p:spPr>
      </p:pic>
    </p:spTree>
    <p:extLst>
      <p:ext uri="{BB962C8B-B14F-4D97-AF65-F5344CB8AC3E}">
        <p14:creationId xmlns:p14="http://schemas.microsoft.com/office/powerpoint/2010/main" val="2471788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parts of the plant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5074541"/>
              </p:ext>
            </p:extLst>
          </p:nvPr>
        </p:nvGraphicFramePr>
        <p:xfrm>
          <a:off x="924047" y="2714504"/>
          <a:ext cx="8596312" cy="148336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114538141"/>
                    </a:ext>
                  </a:extLst>
                </a:gridCol>
                <a:gridCol w="4298156">
                  <a:extLst>
                    <a:ext uri="{9D8B030D-6E8A-4147-A177-3AD203B41FA5}">
                      <a16:colId xmlns:a16="http://schemas.microsoft.com/office/drawing/2014/main" val="1309951573"/>
                    </a:ext>
                  </a:extLst>
                </a:gridCol>
              </a:tblGrid>
              <a:tr h="370840">
                <a:tc>
                  <a:txBody>
                    <a:bodyPr/>
                    <a:lstStyle/>
                    <a:p>
                      <a:pPr algn="ctr"/>
                      <a:r>
                        <a:rPr lang="en-US" dirty="0" smtClean="0">
                          <a:solidFill>
                            <a:schemeClr val="tx1"/>
                          </a:solidFill>
                        </a:rPr>
                        <a:t>Reproductive</a:t>
                      </a:r>
                      <a:r>
                        <a:rPr lang="en-US" baseline="0" dirty="0" smtClean="0">
                          <a:solidFill>
                            <a:schemeClr val="tx1"/>
                          </a:solidFill>
                        </a:rPr>
                        <a:t> parts</a:t>
                      </a:r>
                      <a:endParaRPr lang="en-US" dirty="0">
                        <a:solidFill>
                          <a:schemeClr val="tx1"/>
                        </a:solidFill>
                      </a:endParaRPr>
                    </a:p>
                  </a:txBody>
                  <a:tcPr/>
                </a:tc>
                <a:tc>
                  <a:txBody>
                    <a:bodyPr/>
                    <a:lstStyle/>
                    <a:p>
                      <a:pPr algn="ctr"/>
                      <a:r>
                        <a:rPr lang="en-US" dirty="0" smtClean="0">
                          <a:solidFill>
                            <a:schemeClr val="tx1"/>
                          </a:solidFill>
                        </a:rPr>
                        <a:t>Non-reproductive</a:t>
                      </a:r>
                      <a:r>
                        <a:rPr lang="en-US" baseline="0" dirty="0" smtClean="0">
                          <a:solidFill>
                            <a:schemeClr val="tx1"/>
                          </a:solidFill>
                        </a:rPr>
                        <a:t> parts</a:t>
                      </a:r>
                      <a:endParaRPr lang="en-US" dirty="0">
                        <a:solidFill>
                          <a:schemeClr val="tx1"/>
                        </a:solidFill>
                      </a:endParaRPr>
                    </a:p>
                  </a:txBody>
                  <a:tcPr/>
                </a:tc>
                <a:extLst>
                  <a:ext uri="{0D108BD9-81ED-4DB2-BD59-A6C34878D82A}">
                    <a16:rowId xmlns:a16="http://schemas.microsoft.com/office/drawing/2014/main" val="17270713"/>
                  </a:ext>
                </a:extLst>
              </a:tr>
              <a:tr h="370840">
                <a:tc>
                  <a:txBody>
                    <a:bodyPr/>
                    <a:lstStyle/>
                    <a:p>
                      <a:pPr marL="285750" indent="-285750" algn="ctr">
                        <a:buFont typeface="Arial" panose="020B0604020202020204" pitchFamily="34" charset="0"/>
                        <a:buChar char="•"/>
                      </a:pPr>
                      <a:r>
                        <a:rPr lang="en-US" dirty="0" smtClean="0"/>
                        <a:t>Stamen(male reproductive part)</a:t>
                      </a:r>
                      <a:endParaRPr lang="en-US" dirty="0"/>
                    </a:p>
                  </a:txBody>
                  <a:tcPr/>
                </a:tc>
                <a:tc>
                  <a:txBody>
                    <a:bodyPr/>
                    <a:lstStyle/>
                    <a:p>
                      <a:pPr marL="285750" indent="-285750" algn="ctr">
                        <a:buFont typeface="Arial" panose="020B0604020202020204" pitchFamily="34" charset="0"/>
                        <a:buChar char="•"/>
                      </a:pPr>
                      <a:r>
                        <a:rPr lang="en-US" dirty="0" smtClean="0"/>
                        <a:t>Sepals</a:t>
                      </a:r>
                      <a:endParaRPr lang="en-US" dirty="0"/>
                    </a:p>
                  </a:txBody>
                  <a:tcPr/>
                </a:tc>
                <a:extLst>
                  <a:ext uri="{0D108BD9-81ED-4DB2-BD59-A6C34878D82A}">
                    <a16:rowId xmlns:a16="http://schemas.microsoft.com/office/drawing/2014/main" val="3191410440"/>
                  </a:ext>
                </a:extLst>
              </a:tr>
              <a:tr h="370840">
                <a:tc>
                  <a:txBody>
                    <a:bodyPr/>
                    <a:lstStyle/>
                    <a:p>
                      <a:pPr marL="285750" indent="-285750" algn="ctr">
                        <a:buFont typeface="Arial" panose="020B0604020202020204" pitchFamily="34" charset="0"/>
                        <a:buChar char="•"/>
                      </a:pPr>
                      <a:r>
                        <a:rPr lang="en-US" dirty="0" smtClean="0"/>
                        <a:t>Pistil(female reproductive part)</a:t>
                      </a:r>
                      <a:endParaRPr lang="en-US" dirty="0"/>
                    </a:p>
                  </a:txBody>
                  <a:tcPr/>
                </a:tc>
                <a:tc>
                  <a:txBody>
                    <a:bodyPr/>
                    <a:lstStyle/>
                    <a:p>
                      <a:pPr marL="285750" indent="-285750" algn="ctr">
                        <a:buFont typeface="Arial" panose="020B0604020202020204" pitchFamily="34" charset="0"/>
                        <a:buChar char="•"/>
                      </a:pPr>
                      <a:r>
                        <a:rPr lang="en-US" dirty="0" smtClean="0"/>
                        <a:t>Petals</a:t>
                      </a:r>
                    </a:p>
                  </a:txBody>
                  <a:tcPr/>
                </a:tc>
                <a:extLst>
                  <a:ext uri="{0D108BD9-81ED-4DB2-BD59-A6C34878D82A}">
                    <a16:rowId xmlns:a16="http://schemas.microsoft.com/office/drawing/2014/main" val="1332455900"/>
                  </a:ext>
                </a:extLst>
              </a:tr>
              <a:tr h="370840">
                <a:tc>
                  <a:txBody>
                    <a:bodyPr/>
                    <a:lstStyle/>
                    <a:p>
                      <a:pPr marL="285750" indent="-285750" algn="ctr">
                        <a:buFont typeface="Arial" panose="020B0604020202020204" pitchFamily="34" charset="0"/>
                        <a:buChar char="•"/>
                      </a:pPr>
                      <a:r>
                        <a:rPr lang="en-US" dirty="0" smtClean="0"/>
                        <a:t>Anther</a:t>
                      </a:r>
                      <a:endParaRPr lang="en-US" dirty="0"/>
                    </a:p>
                  </a:txBody>
                  <a:tcPr/>
                </a:tc>
                <a:tc>
                  <a:txBody>
                    <a:bodyPr/>
                    <a:lstStyle/>
                    <a:p>
                      <a:pPr marL="285750" indent="-285750" algn="ctr">
                        <a:buFont typeface="Arial" panose="020B0604020202020204" pitchFamily="34" charset="0"/>
                        <a:buChar char="•"/>
                      </a:pPr>
                      <a:r>
                        <a:rPr lang="en-US" dirty="0" smtClean="0"/>
                        <a:t>The </a:t>
                      </a:r>
                      <a:r>
                        <a:rPr lang="en-US" dirty="0" err="1" smtClean="0"/>
                        <a:t>perianth</a:t>
                      </a:r>
                      <a:endParaRPr lang="en-US" dirty="0"/>
                    </a:p>
                  </a:txBody>
                  <a:tcPr/>
                </a:tc>
                <a:extLst>
                  <a:ext uri="{0D108BD9-81ED-4DB2-BD59-A6C34878D82A}">
                    <a16:rowId xmlns:a16="http://schemas.microsoft.com/office/drawing/2014/main" val="1368879849"/>
                  </a:ext>
                </a:extLst>
              </a:tr>
            </a:tbl>
          </a:graphicData>
        </a:graphic>
      </p:graphicFrame>
    </p:spTree>
    <p:extLst>
      <p:ext uri="{BB962C8B-B14F-4D97-AF65-F5344CB8AC3E}">
        <p14:creationId xmlns:p14="http://schemas.microsoft.com/office/powerpoint/2010/main" val="384589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005" y="597878"/>
            <a:ext cx="9767886" cy="6011007"/>
          </a:xfrm>
          <a:prstGeom prst="rect">
            <a:avLst/>
          </a:prstGeom>
        </p:spPr>
      </p:pic>
    </p:spTree>
    <p:extLst>
      <p:ext uri="{BB962C8B-B14F-4D97-AF65-F5344CB8AC3E}">
        <p14:creationId xmlns:p14="http://schemas.microsoft.com/office/powerpoint/2010/main" val="355284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a insect pollinated flower and an wind pollinated flower </a:t>
            </a:r>
            <a:endParaRPr lang="en-US" dirty="0"/>
          </a:p>
        </p:txBody>
      </p:sp>
      <p:sp>
        <p:nvSpPr>
          <p:cNvPr id="3" name="Content Placeholder 2"/>
          <p:cNvSpPr>
            <a:spLocks noGrp="1"/>
          </p:cNvSpPr>
          <p:nvPr>
            <p:ph idx="1"/>
          </p:nvPr>
        </p:nvSpPr>
        <p:spPr/>
        <p:txBody>
          <a:bodyPr/>
          <a:lstStyle/>
          <a:p>
            <a:endParaRPr lang="en-US" dirty="0" smtClean="0"/>
          </a:p>
          <a:p>
            <a:r>
              <a:rPr lang="en-US" b="1" u="sng" dirty="0" smtClean="0"/>
              <a:t>Insect pollinated:</a:t>
            </a:r>
          </a:p>
          <a:p>
            <a:r>
              <a:rPr lang="en-US" dirty="0" smtClean="0"/>
              <a:t>Flowers </a:t>
            </a:r>
            <a:r>
              <a:rPr lang="en-US" dirty="0"/>
              <a:t>that are pollinated by insects typically smell delicious. They feature large, brilliantly colored petals. They usually have honey in them to attract insects. They frequently create prickly, sticky pollen to help the pollen grains stick to insects' legs and bodies.</a:t>
            </a:r>
            <a:endParaRPr lang="en-US" dirty="0" smtClean="0"/>
          </a:p>
          <a:p>
            <a:r>
              <a:rPr lang="en-US" b="1" u="sng" dirty="0" smtClean="0"/>
              <a:t>Wind pollinated: </a:t>
            </a:r>
          </a:p>
          <a:p>
            <a:r>
              <a:rPr lang="en-US" dirty="0"/>
              <a:t>Wind-pollinated plants typically lack flowers, but when they do, they tend to be small, lack fragrances and nectar, produce a lot of light pollen, have stamens and stigmas exposed to the wind to either collect or disperse pollen, and lack flower petals.</a:t>
            </a:r>
          </a:p>
        </p:txBody>
      </p:sp>
    </p:spTree>
    <p:extLst>
      <p:ext uri="{BB962C8B-B14F-4D97-AF65-F5344CB8AC3E}">
        <p14:creationId xmlns:p14="http://schemas.microsoft.com/office/powerpoint/2010/main" val="235822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077" y="398585"/>
            <a:ext cx="9144000" cy="6096000"/>
          </a:xfrm>
          <a:prstGeom prst="rect">
            <a:avLst/>
          </a:prstGeom>
        </p:spPr>
      </p:pic>
    </p:spTree>
    <p:extLst>
      <p:ext uri="{BB962C8B-B14F-4D97-AF65-F5344CB8AC3E}">
        <p14:creationId xmlns:p14="http://schemas.microsoft.com/office/powerpoint/2010/main" val="354324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answer </a:t>
            </a:r>
            <a:br>
              <a:rPr lang="en-US" dirty="0" smtClean="0"/>
            </a:br>
            <a:endParaRPr lang="en-US" dirty="0"/>
          </a:p>
        </p:txBody>
      </p:sp>
      <p:sp>
        <p:nvSpPr>
          <p:cNvPr id="3" name="Content Placeholder 2"/>
          <p:cNvSpPr>
            <a:spLocks noGrp="1"/>
          </p:cNvSpPr>
          <p:nvPr>
            <p:ph idx="1"/>
          </p:nvPr>
        </p:nvSpPr>
        <p:spPr/>
        <p:txBody>
          <a:bodyPr/>
          <a:lstStyle/>
          <a:p>
            <a:r>
              <a:rPr lang="en-US" dirty="0" smtClean="0"/>
              <a:t>What is sexual reproduction?</a:t>
            </a:r>
          </a:p>
          <a:p>
            <a:r>
              <a:rPr lang="en-US" dirty="0"/>
              <a:t> </a:t>
            </a:r>
            <a:r>
              <a:rPr lang="en-US" dirty="0" smtClean="0"/>
              <a:t>answer:</a:t>
            </a:r>
          </a:p>
          <a:p>
            <a:r>
              <a:rPr lang="en-US" dirty="0" smtClean="0"/>
              <a:t>What is asexual reproduction?</a:t>
            </a:r>
          </a:p>
          <a:p>
            <a:r>
              <a:rPr lang="en-US" dirty="0" smtClean="0"/>
              <a:t>Answer:</a:t>
            </a:r>
          </a:p>
          <a:p>
            <a:r>
              <a:rPr lang="en-US" dirty="0" smtClean="0"/>
              <a:t>Give me 1 similarity and 1 difference between sexual and asexual?</a:t>
            </a:r>
          </a:p>
          <a:p>
            <a:r>
              <a:rPr lang="en-US" dirty="0" smtClean="0"/>
              <a:t>answer:</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38196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key</a:t>
            </a:r>
            <a:endParaRPr lang="en-US" dirty="0"/>
          </a:p>
        </p:txBody>
      </p:sp>
      <p:sp>
        <p:nvSpPr>
          <p:cNvPr id="3" name="Content Placeholder 2"/>
          <p:cNvSpPr>
            <a:spLocks noGrp="1"/>
          </p:cNvSpPr>
          <p:nvPr>
            <p:ph idx="1"/>
          </p:nvPr>
        </p:nvSpPr>
        <p:spPr>
          <a:xfrm>
            <a:off x="677334" y="1402081"/>
            <a:ext cx="8596668" cy="4639282"/>
          </a:xfrm>
        </p:spPr>
        <p:txBody>
          <a:bodyPr/>
          <a:lstStyle/>
          <a:p>
            <a:r>
              <a:rPr lang="en-US" dirty="0"/>
              <a:t>Q1</a:t>
            </a:r>
            <a:r>
              <a:rPr lang="en-US" dirty="0" smtClean="0"/>
              <a:t>) Sexual </a:t>
            </a:r>
            <a:r>
              <a:rPr lang="en-US" dirty="0"/>
              <a:t>reproduction is </a:t>
            </a:r>
            <a:r>
              <a:rPr lang="en-US" dirty="0" smtClean="0"/>
              <a:t>when the male </a:t>
            </a:r>
            <a:r>
              <a:rPr lang="en-US" dirty="0"/>
              <a:t>parent's sperm fertilizes </a:t>
            </a:r>
            <a:r>
              <a:rPr lang="en-US" dirty="0" smtClean="0"/>
              <a:t>the female </a:t>
            </a:r>
            <a:r>
              <a:rPr lang="en-US" dirty="0"/>
              <a:t>parent's egg during sexual reproduction, the result is an offspring that is genetically distinct from both parents</a:t>
            </a:r>
            <a:r>
              <a:rPr lang="en-US" dirty="0" smtClean="0"/>
              <a:t>.</a:t>
            </a:r>
          </a:p>
          <a:p>
            <a:r>
              <a:rPr lang="en-US" dirty="0"/>
              <a:t>Q2) Asexual reproduction is a kind of reproduction in which a new offspring is created by a single parent. The newly created people are clones of their parents since they have the same genetic makeup and physical characteristics.</a:t>
            </a:r>
            <a:endParaRPr lang="en-US" dirty="0" smtClean="0"/>
          </a:p>
          <a:p>
            <a:r>
              <a:rPr lang="en-US" dirty="0" smtClean="0"/>
              <a:t>Q3) Similarity: both of them perform </a:t>
            </a:r>
            <a:r>
              <a:rPr lang="en-US" dirty="0"/>
              <a:t>the </a:t>
            </a:r>
            <a:r>
              <a:rPr lang="en-US" dirty="0" smtClean="0"/>
              <a:t>cell </a:t>
            </a:r>
            <a:r>
              <a:rPr lang="en-US" dirty="0"/>
              <a:t>division process or mitosis for cell growth and </a:t>
            </a:r>
            <a:r>
              <a:rPr lang="en-US" dirty="0" smtClean="0"/>
              <a:t>development</a:t>
            </a:r>
          </a:p>
          <a:p>
            <a:r>
              <a:rPr lang="en-US" dirty="0" smtClean="0"/>
              <a:t> Difference: a sexual plant has 2 parents and an asexual plant doesn’t have 2 parents they have 1 parent.</a:t>
            </a:r>
            <a:endParaRPr lang="en-US" dirty="0"/>
          </a:p>
        </p:txBody>
      </p:sp>
    </p:spTree>
    <p:extLst>
      <p:ext uri="{BB962C8B-B14F-4D97-AF65-F5344CB8AC3E}">
        <p14:creationId xmlns:p14="http://schemas.microsoft.com/office/powerpoint/2010/main" val="1517368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cross pollination</a:t>
            </a:r>
            <a:endParaRPr lang="en-US" dirty="0"/>
          </a:p>
        </p:txBody>
      </p:sp>
      <p:sp>
        <p:nvSpPr>
          <p:cNvPr id="3" name="Content Placeholder 2"/>
          <p:cNvSpPr>
            <a:spLocks noGrp="1"/>
          </p:cNvSpPr>
          <p:nvPr>
            <p:ph idx="1"/>
          </p:nvPr>
        </p:nvSpPr>
        <p:spPr/>
        <p:txBody>
          <a:bodyPr/>
          <a:lstStyle/>
          <a:p>
            <a:r>
              <a:rPr lang="en-US" dirty="0"/>
              <a:t>Cross-pollination, or </a:t>
            </a:r>
            <a:r>
              <a:rPr lang="en-US" dirty="0" smtClean="0"/>
              <a:t>xenogeny, </a:t>
            </a:r>
            <a:r>
              <a:rPr lang="en-US" dirty="0"/>
              <a:t>happens when pollen grains are transferred between flowers of different plants. In other words, the movement of pollen from one plant's anther to another plant's stigma.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971" y="3525716"/>
            <a:ext cx="5759127" cy="2983228"/>
          </a:xfrm>
          <a:prstGeom prst="rect">
            <a:avLst/>
          </a:prstGeom>
        </p:spPr>
      </p:pic>
    </p:spTree>
    <p:extLst>
      <p:ext uri="{BB962C8B-B14F-4D97-AF65-F5344CB8AC3E}">
        <p14:creationId xmlns:p14="http://schemas.microsoft.com/office/powerpoint/2010/main" val="278958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 of self-pollination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045363"/>
              </p:ext>
            </p:extLst>
          </p:nvPr>
        </p:nvGraphicFramePr>
        <p:xfrm>
          <a:off x="355593" y="1930400"/>
          <a:ext cx="11694166" cy="3545850"/>
        </p:xfrm>
        <a:graphic>
          <a:graphicData uri="http://schemas.openxmlformats.org/drawingml/2006/table">
            <a:tbl>
              <a:tblPr firstRow="1" bandRow="1">
                <a:tableStyleId>{5C22544A-7EE6-4342-B048-85BDC9FD1C3A}</a:tableStyleId>
              </a:tblPr>
              <a:tblGrid>
                <a:gridCol w="5847083">
                  <a:extLst>
                    <a:ext uri="{9D8B030D-6E8A-4147-A177-3AD203B41FA5}">
                      <a16:colId xmlns:a16="http://schemas.microsoft.com/office/drawing/2014/main" val="556045061"/>
                    </a:ext>
                  </a:extLst>
                </a:gridCol>
                <a:gridCol w="5847083">
                  <a:extLst>
                    <a:ext uri="{9D8B030D-6E8A-4147-A177-3AD203B41FA5}">
                      <a16:colId xmlns:a16="http://schemas.microsoft.com/office/drawing/2014/main" val="3754018908"/>
                    </a:ext>
                  </a:extLst>
                </a:gridCol>
              </a:tblGrid>
              <a:tr h="420042">
                <a:tc>
                  <a:txBody>
                    <a:bodyPr/>
                    <a:lstStyle/>
                    <a:p>
                      <a:pPr algn="ctr"/>
                      <a:r>
                        <a:rPr lang="en-US" u="sng" dirty="0" smtClean="0">
                          <a:solidFill>
                            <a:schemeClr val="tx1"/>
                          </a:solidFill>
                        </a:rPr>
                        <a:t>Advantages of self-pollination</a:t>
                      </a:r>
                      <a:endParaRPr lang="en-US" u="sng" dirty="0">
                        <a:solidFill>
                          <a:schemeClr val="tx1"/>
                        </a:solidFill>
                      </a:endParaRPr>
                    </a:p>
                  </a:txBody>
                  <a:tcPr/>
                </a:tc>
                <a:tc>
                  <a:txBody>
                    <a:bodyPr/>
                    <a:lstStyle/>
                    <a:p>
                      <a:pPr algn="ctr"/>
                      <a:r>
                        <a:rPr lang="en-US" u="sng" dirty="0" smtClean="0">
                          <a:solidFill>
                            <a:schemeClr val="tx1"/>
                          </a:solidFill>
                        </a:rPr>
                        <a:t>Disadvantages of self-pollination</a:t>
                      </a:r>
                      <a:endParaRPr lang="en-US" u="sng" dirty="0">
                        <a:solidFill>
                          <a:schemeClr val="tx1"/>
                        </a:solidFill>
                      </a:endParaRPr>
                    </a:p>
                  </a:txBody>
                  <a:tcPr/>
                </a:tc>
                <a:extLst>
                  <a:ext uri="{0D108BD9-81ED-4DB2-BD59-A6C34878D82A}">
                    <a16:rowId xmlns:a16="http://schemas.microsoft.com/office/drawing/2014/main" val="1396191859"/>
                  </a:ext>
                </a:extLst>
              </a:tr>
              <a:tr h="725004">
                <a:tc>
                  <a:txBody>
                    <a:bodyPr/>
                    <a:lstStyle/>
                    <a:p>
                      <a:pPr marL="285750" indent="-285750" algn="ctr">
                        <a:buFont typeface="Arial" panose="020B0604020202020204" pitchFamily="34" charset="0"/>
                        <a:buChar char="•"/>
                      </a:pPr>
                      <a:r>
                        <a:rPr lang="en-US" dirty="0" smtClean="0"/>
                        <a:t>Self-pollination aids in preserving the genetic purity or parental characteristics of the species.</a:t>
                      </a:r>
                      <a:endParaRPr lang="en-US" dirty="0"/>
                    </a:p>
                  </a:txBody>
                  <a:tcPr/>
                </a:tc>
                <a:tc>
                  <a:txBody>
                    <a:bodyPr/>
                    <a:lstStyle/>
                    <a:p>
                      <a:pPr marL="285750" indent="-285750" algn="ctr">
                        <a:buFont typeface="Arial" panose="020B0604020202020204" pitchFamily="34" charset="0"/>
                        <a:buChar char="•"/>
                      </a:pPr>
                      <a:r>
                        <a:rPr lang="en-US" dirty="0" smtClean="0"/>
                        <a:t>The seeds are in smaller quantities.</a:t>
                      </a:r>
                      <a:endParaRPr lang="en-US" dirty="0"/>
                    </a:p>
                  </a:txBody>
                  <a:tcPr/>
                </a:tc>
                <a:extLst>
                  <a:ext uri="{0D108BD9-81ED-4DB2-BD59-A6C34878D82A}">
                    <a16:rowId xmlns:a16="http://schemas.microsoft.com/office/drawing/2014/main" val="2496955168"/>
                  </a:ext>
                </a:extLst>
              </a:tr>
              <a:tr h="1035720">
                <a:tc>
                  <a:txBody>
                    <a:bodyPr/>
                    <a:lstStyle/>
                    <a:p>
                      <a:pPr marL="285750" indent="-285750" algn="ctr">
                        <a:buFont typeface="Arial" panose="020B0604020202020204" pitchFamily="34" charset="0"/>
                        <a:buChar char="•"/>
                      </a:pPr>
                      <a:r>
                        <a:rPr lang="en-US" dirty="0" smtClean="0"/>
                        <a:t>There is no need to produce a lot of pollen grains.</a:t>
                      </a:r>
                      <a:endParaRPr lang="en-US" dirty="0"/>
                    </a:p>
                  </a:txBody>
                  <a:tcPr/>
                </a:tc>
                <a:tc>
                  <a:txBody>
                    <a:bodyPr/>
                    <a:lstStyle/>
                    <a:p>
                      <a:pPr marL="285750" indent="-285750" algn="ctr">
                        <a:buFont typeface="Arial" panose="020B0604020202020204" pitchFamily="34" charset="0"/>
                        <a:buChar char="•"/>
                      </a:pPr>
                      <a:r>
                        <a:rPr lang="en-US" dirty="0" smtClean="0"/>
                        <a:t>New plant varieties cannot be created. Because the endosperm is so little, the seeds produced are feeble.</a:t>
                      </a:r>
                      <a:endParaRPr lang="en-US" dirty="0"/>
                    </a:p>
                  </a:txBody>
                  <a:tcPr/>
                </a:tc>
                <a:extLst>
                  <a:ext uri="{0D108BD9-81ED-4DB2-BD59-A6C34878D82A}">
                    <a16:rowId xmlns:a16="http://schemas.microsoft.com/office/drawing/2014/main" val="3573160050"/>
                  </a:ext>
                </a:extLst>
              </a:tr>
              <a:tr h="420042">
                <a:tc>
                  <a:txBody>
                    <a:bodyPr/>
                    <a:lstStyle/>
                    <a:p>
                      <a:pPr marL="285750" indent="-285750" algn="ctr">
                        <a:buFont typeface="Arial" panose="020B0604020202020204" pitchFamily="34" charset="0"/>
                        <a:buChar char="•"/>
                      </a:pPr>
                      <a:r>
                        <a:rPr lang="en-US" dirty="0" smtClean="0"/>
                        <a:t>It ensures seed production.</a:t>
                      </a:r>
                      <a:endParaRPr lang="en-US" dirty="0"/>
                    </a:p>
                  </a:txBody>
                  <a:tcPr/>
                </a:tc>
                <a:tc>
                  <a:txBody>
                    <a:bodyPr/>
                    <a:lstStyle/>
                    <a:p>
                      <a:pPr marL="285750" indent="-285750" algn="ctr">
                        <a:buFont typeface="Arial" panose="020B0604020202020204" pitchFamily="34" charset="0"/>
                        <a:buChar char="•"/>
                      </a:pPr>
                      <a:r>
                        <a:rPr lang="en-US" dirty="0" smtClean="0"/>
                        <a:t>If new traits are not introduced, the immunity of the progeny declines.</a:t>
                      </a:r>
                      <a:endParaRPr lang="en-US" dirty="0"/>
                    </a:p>
                  </a:txBody>
                  <a:tcPr/>
                </a:tc>
                <a:extLst>
                  <a:ext uri="{0D108BD9-81ED-4DB2-BD59-A6C34878D82A}">
                    <a16:rowId xmlns:a16="http://schemas.microsoft.com/office/drawing/2014/main" val="1066076357"/>
                  </a:ext>
                </a:extLst>
              </a:tr>
              <a:tr h="725004">
                <a:tc>
                  <a:txBody>
                    <a:bodyPr/>
                    <a:lstStyle/>
                    <a:p>
                      <a:pPr marL="285750" indent="-285750" algn="ctr">
                        <a:buFont typeface="Arial" panose="020B0604020202020204" pitchFamily="34" charset="0"/>
                        <a:buChar char="•"/>
                      </a:pPr>
                      <a:r>
                        <a:rPr lang="en-US" dirty="0" smtClean="0"/>
                        <a:t>Flowers don't have to create tools to entice insect pollinators.</a:t>
                      </a:r>
                      <a:endParaRPr lang="en-US" dirty="0"/>
                    </a:p>
                  </a:txBody>
                  <a:tcPr/>
                </a:tc>
                <a:tc>
                  <a:txBody>
                    <a:bodyPr/>
                    <a:lstStyle/>
                    <a:p>
                      <a:pPr marL="285750" indent="-285750" algn="ctr">
                        <a:buFont typeface="Arial" panose="020B0604020202020204" pitchFamily="34" charset="0"/>
                        <a:buChar char="•"/>
                      </a:pPr>
                      <a:r>
                        <a:rPr lang="en-US" dirty="0" smtClean="0"/>
                        <a:t>There is less fluctuation, and with it, less ability to modify the climate.</a:t>
                      </a:r>
                      <a:endParaRPr lang="en-US" dirty="0"/>
                    </a:p>
                  </a:txBody>
                  <a:tcPr/>
                </a:tc>
                <a:extLst>
                  <a:ext uri="{0D108BD9-81ED-4DB2-BD59-A6C34878D82A}">
                    <a16:rowId xmlns:a16="http://schemas.microsoft.com/office/drawing/2014/main" val="787726414"/>
                  </a:ext>
                </a:extLst>
              </a:tr>
            </a:tbl>
          </a:graphicData>
        </a:graphic>
      </p:graphicFrame>
    </p:spTree>
    <p:extLst>
      <p:ext uri="{BB962C8B-B14F-4D97-AF65-F5344CB8AC3E}">
        <p14:creationId xmlns:p14="http://schemas.microsoft.com/office/powerpoint/2010/main" val="640929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3981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 </a:t>
            </a:r>
            <a:endParaRPr lang="en-US" dirty="0"/>
          </a:p>
        </p:txBody>
      </p:sp>
      <p:sp>
        <p:nvSpPr>
          <p:cNvPr id="3" name="Content Placeholder 2"/>
          <p:cNvSpPr>
            <a:spLocks noGrp="1"/>
          </p:cNvSpPr>
          <p:nvPr>
            <p:ph idx="1"/>
          </p:nvPr>
        </p:nvSpPr>
        <p:spPr/>
        <p:txBody>
          <a:bodyPr/>
          <a:lstStyle/>
          <a:p>
            <a:r>
              <a:rPr lang="en-US" dirty="0" smtClean="0"/>
              <a:t>To know the types of reproduction and their examples in plants </a:t>
            </a:r>
          </a:p>
          <a:p>
            <a:r>
              <a:rPr lang="en-US" dirty="0" smtClean="0"/>
              <a:t>The parts of the plant and their functions </a:t>
            </a:r>
          </a:p>
          <a:p>
            <a:r>
              <a:rPr lang="en-US" dirty="0" smtClean="0"/>
              <a:t>How plants are pollinated (wind and insect pollination)</a:t>
            </a:r>
          </a:p>
          <a:p>
            <a:r>
              <a:rPr lang="en-US" dirty="0" smtClean="0"/>
              <a:t>Why are plants pollinated </a:t>
            </a:r>
          </a:p>
          <a:p>
            <a:r>
              <a:rPr lang="en-US" dirty="0" smtClean="0"/>
              <a:t>Defining </a:t>
            </a:r>
            <a:r>
              <a:rPr lang="en-US" dirty="0" smtClean="0"/>
              <a:t>self-pollination and cross-pollination </a:t>
            </a:r>
          </a:p>
          <a:p>
            <a:endParaRPr lang="en-US" dirty="0" smtClean="0"/>
          </a:p>
          <a:p>
            <a:endParaRPr lang="en-US" dirty="0"/>
          </a:p>
        </p:txBody>
      </p:sp>
    </p:spTree>
    <p:extLst>
      <p:ext uri="{BB962C8B-B14F-4D97-AF65-F5344CB8AC3E}">
        <p14:creationId xmlns:p14="http://schemas.microsoft.com/office/powerpoint/2010/main" val="3564397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and disadvantages of cross-pollination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5605488"/>
              </p:ext>
            </p:extLst>
          </p:nvPr>
        </p:nvGraphicFramePr>
        <p:xfrm>
          <a:off x="677334" y="1930400"/>
          <a:ext cx="9990138" cy="2291080"/>
        </p:xfrm>
        <a:graphic>
          <a:graphicData uri="http://schemas.openxmlformats.org/drawingml/2006/table">
            <a:tbl>
              <a:tblPr firstRow="1" bandRow="1">
                <a:tableStyleId>{5C22544A-7EE6-4342-B048-85BDC9FD1C3A}</a:tableStyleId>
              </a:tblPr>
              <a:tblGrid>
                <a:gridCol w="4995069">
                  <a:extLst>
                    <a:ext uri="{9D8B030D-6E8A-4147-A177-3AD203B41FA5}">
                      <a16:colId xmlns:a16="http://schemas.microsoft.com/office/drawing/2014/main" val="226507195"/>
                    </a:ext>
                  </a:extLst>
                </a:gridCol>
                <a:gridCol w="4995069">
                  <a:extLst>
                    <a:ext uri="{9D8B030D-6E8A-4147-A177-3AD203B41FA5}">
                      <a16:colId xmlns:a16="http://schemas.microsoft.com/office/drawing/2014/main" val="972013526"/>
                    </a:ext>
                  </a:extLst>
                </a:gridCol>
              </a:tblGrid>
              <a:tr h="370840">
                <a:tc>
                  <a:txBody>
                    <a:bodyPr/>
                    <a:lstStyle/>
                    <a:p>
                      <a:pPr marL="285750" indent="-285750" algn="ctr">
                        <a:buFont typeface="Arial" panose="020B0604020202020204" pitchFamily="34" charset="0"/>
                        <a:buChar char="•"/>
                      </a:pPr>
                      <a:r>
                        <a:rPr lang="en-US" u="sng" dirty="0" smtClean="0">
                          <a:solidFill>
                            <a:schemeClr val="tx1"/>
                          </a:solidFill>
                        </a:rPr>
                        <a:t>Advantages of cross pollination</a:t>
                      </a:r>
                      <a:endParaRPr lang="en-US" u="sng" dirty="0">
                        <a:solidFill>
                          <a:schemeClr val="tx1"/>
                        </a:solidFill>
                      </a:endParaRPr>
                    </a:p>
                  </a:txBody>
                  <a:tcPr/>
                </a:tc>
                <a:tc>
                  <a:txBody>
                    <a:bodyPr/>
                    <a:lstStyle/>
                    <a:p>
                      <a:pPr marL="285750" indent="-285750" algn="ctr">
                        <a:buFont typeface="Arial" panose="020B0604020202020204" pitchFamily="34" charset="0"/>
                        <a:buChar char="•"/>
                      </a:pPr>
                      <a:r>
                        <a:rPr lang="en-US" dirty="0" smtClean="0">
                          <a:solidFill>
                            <a:schemeClr val="tx1"/>
                          </a:solidFill>
                        </a:rPr>
                        <a:t>Disadvantages</a:t>
                      </a:r>
                      <a:r>
                        <a:rPr lang="en-US" baseline="0" dirty="0" smtClean="0">
                          <a:solidFill>
                            <a:schemeClr val="tx1"/>
                          </a:solidFill>
                        </a:rPr>
                        <a:t> of cross-pollination</a:t>
                      </a:r>
                      <a:endParaRPr lang="en-US" dirty="0">
                        <a:solidFill>
                          <a:schemeClr val="tx1"/>
                        </a:solidFill>
                      </a:endParaRPr>
                    </a:p>
                  </a:txBody>
                  <a:tcPr/>
                </a:tc>
                <a:extLst>
                  <a:ext uri="{0D108BD9-81ED-4DB2-BD59-A6C34878D82A}">
                    <a16:rowId xmlns:a16="http://schemas.microsoft.com/office/drawing/2014/main" val="2302837021"/>
                  </a:ext>
                </a:extLst>
              </a:tr>
              <a:tr h="370840">
                <a:tc>
                  <a:txBody>
                    <a:bodyPr/>
                    <a:lstStyle/>
                    <a:p>
                      <a:pPr marL="285750" indent="-285750" algn="ctr">
                        <a:buFont typeface="Arial" panose="020B0604020202020204" pitchFamily="34" charset="0"/>
                        <a:buChar char="•"/>
                      </a:pPr>
                      <a:r>
                        <a:rPr lang="en-US" dirty="0" smtClean="0"/>
                        <a:t>Cross-pollination results in the development of new varieties.</a:t>
                      </a:r>
                      <a:endParaRPr lang="en-US" dirty="0"/>
                    </a:p>
                  </a:txBody>
                  <a:tcPr/>
                </a:tc>
                <a:tc>
                  <a:txBody>
                    <a:bodyPr/>
                    <a:lstStyle/>
                    <a:p>
                      <a:pPr marL="285750" indent="-285750" algn="ctr">
                        <a:buFont typeface="Arial" panose="020B0604020202020204" pitchFamily="34" charset="0"/>
                        <a:buChar char="•"/>
                      </a:pPr>
                      <a:r>
                        <a:rPr lang="en-US" dirty="0" smtClean="0"/>
                        <a:t>More substantial amounts of pollen grains are squandered.</a:t>
                      </a:r>
                      <a:endParaRPr lang="en-US" dirty="0"/>
                    </a:p>
                  </a:txBody>
                  <a:tcPr/>
                </a:tc>
                <a:extLst>
                  <a:ext uri="{0D108BD9-81ED-4DB2-BD59-A6C34878D82A}">
                    <a16:rowId xmlns:a16="http://schemas.microsoft.com/office/drawing/2014/main" val="1558662020"/>
                  </a:ext>
                </a:extLst>
              </a:tr>
              <a:tr h="370840">
                <a:tc>
                  <a:txBody>
                    <a:bodyPr/>
                    <a:lstStyle/>
                    <a:p>
                      <a:pPr marL="285750" indent="-285750" algn="ctr">
                        <a:buFont typeface="Arial" panose="020B0604020202020204" pitchFamily="34" charset="0"/>
                        <a:buChar char="•"/>
                      </a:pPr>
                      <a:r>
                        <a:rPr lang="en-US" dirty="0" smtClean="0"/>
                        <a:t>More substantial amounts of seeds are generated, and they are also more viable.</a:t>
                      </a:r>
                      <a:endParaRPr lang="en-US" dirty="0"/>
                    </a:p>
                  </a:txBody>
                  <a:tcPr/>
                </a:tc>
                <a:tc>
                  <a:txBody>
                    <a:bodyPr/>
                    <a:lstStyle/>
                    <a:p>
                      <a:pPr marL="285750" indent="-285750" algn="ctr">
                        <a:buFont typeface="Arial" panose="020B0604020202020204" pitchFamily="34" charset="0"/>
                        <a:buChar char="•"/>
                      </a:pPr>
                      <a:r>
                        <a:rPr lang="en-US" dirty="0" smtClean="0"/>
                        <a:t>Cross-pollination could bring about undesired features.</a:t>
                      </a:r>
                      <a:endParaRPr lang="en-US" dirty="0"/>
                    </a:p>
                  </a:txBody>
                  <a:tcPr/>
                </a:tc>
                <a:extLst>
                  <a:ext uri="{0D108BD9-81ED-4DB2-BD59-A6C34878D82A}">
                    <a16:rowId xmlns:a16="http://schemas.microsoft.com/office/drawing/2014/main" val="2924206772"/>
                  </a:ext>
                </a:extLst>
              </a:tr>
              <a:tr h="370840">
                <a:tc>
                  <a:txBody>
                    <a:bodyPr/>
                    <a:lstStyle/>
                    <a:p>
                      <a:pPr marL="285750" indent="-285750" algn="ctr">
                        <a:buFont typeface="Arial" panose="020B0604020202020204" pitchFamily="34" charset="0"/>
                        <a:buChar char="•"/>
                      </a:pPr>
                      <a:r>
                        <a:rPr lang="en-US" dirty="0" smtClean="0"/>
                        <a:t>Offspring are born healthier.</a:t>
                      </a:r>
                      <a:endParaRPr lang="en-US" dirty="0"/>
                    </a:p>
                  </a:txBody>
                  <a:tcPr/>
                </a:tc>
                <a:tc>
                  <a:txBody>
                    <a:bodyPr/>
                    <a:lstStyle/>
                    <a:p>
                      <a:pPr marL="285750" indent="-285750" algn="ctr">
                        <a:buFont typeface="Arial" panose="020B0604020202020204" pitchFamily="34" charset="0"/>
                        <a:buChar char="•"/>
                      </a:pPr>
                      <a:r>
                        <a:rPr lang="en-US" dirty="0" smtClean="0"/>
                        <a:t>Pollination may not succeed due to the distance barrier.</a:t>
                      </a:r>
                      <a:endParaRPr lang="en-US" dirty="0"/>
                    </a:p>
                  </a:txBody>
                  <a:tcPr/>
                </a:tc>
                <a:extLst>
                  <a:ext uri="{0D108BD9-81ED-4DB2-BD59-A6C34878D82A}">
                    <a16:rowId xmlns:a16="http://schemas.microsoft.com/office/drawing/2014/main" val="3032878046"/>
                  </a:ext>
                </a:extLst>
              </a:tr>
            </a:tbl>
          </a:graphicData>
        </a:graphic>
      </p:graphicFrame>
    </p:spTree>
    <p:extLst>
      <p:ext uri="{BB962C8B-B14F-4D97-AF65-F5344CB8AC3E}">
        <p14:creationId xmlns:p14="http://schemas.microsoft.com/office/powerpoint/2010/main" val="848428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814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the growth of pollen tube</a:t>
            </a:r>
            <a:endParaRPr lang="en-US" dirty="0"/>
          </a:p>
        </p:txBody>
      </p:sp>
      <p:sp>
        <p:nvSpPr>
          <p:cNvPr id="3" name="Content Placeholder 2"/>
          <p:cNvSpPr>
            <a:spLocks noGrp="1"/>
          </p:cNvSpPr>
          <p:nvPr>
            <p:ph idx="1"/>
          </p:nvPr>
        </p:nvSpPr>
        <p:spPr/>
        <p:txBody>
          <a:bodyPr/>
          <a:lstStyle/>
          <a:p>
            <a:r>
              <a:rPr lang="en-US" dirty="0"/>
              <a:t>As the pollen tube reaches the ovary, it is drawn to an ovule that has an egg cell in it. The progamic phase, which is a stage of pollen development, refers to the interval between pollination and fertilization.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439" y="3631223"/>
            <a:ext cx="3977562" cy="3226777"/>
          </a:xfrm>
          <a:prstGeom prst="rect">
            <a:avLst/>
          </a:prstGeom>
        </p:spPr>
      </p:pic>
    </p:spTree>
    <p:extLst>
      <p:ext uri="{BB962C8B-B14F-4D97-AF65-F5344CB8AC3E}">
        <p14:creationId xmlns:p14="http://schemas.microsoft.com/office/powerpoint/2010/main" val="180864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A seed typically consists of three main parts: the embryo, the endosperm, and the seed coat. The embryo is the young plant within the seed, and it consists of several parts, including the radicle, the </a:t>
            </a:r>
            <a:r>
              <a:rPr lang="en-US" dirty="0" err="1"/>
              <a:t>plumule</a:t>
            </a:r>
            <a:r>
              <a:rPr lang="en-US" dirty="0"/>
              <a:t>, and the cotyledons. The endosperm is a source of nutrients for the developing embryo, and the seed coat protects the embryo from damage and dehydration.</a:t>
            </a:r>
            <a:endParaRPr lang="en-US" dirty="0" smtClean="0"/>
          </a:p>
          <a:p>
            <a:endParaRPr lang="en-US" dirty="0"/>
          </a:p>
          <a:p>
            <a:r>
              <a:rPr lang="en-US" dirty="0" smtClean="0"/>
              <a:t>To </a:t>
            </a:r>
            <a:r>
              <a:rPr lang="en-US" dirty="0"/>
              <a:t>elaborate, below are the various components of a seed</a:t>
            </a:r>
            <a:r>
              <a:rPr lang="en-US" dirty="0" smtClean="0"/>
              <a:t>: The </a:t>
            </a:r>
            <a:r>
              <a:rPr lang="en-US" dirty="0"/>
              <a:t>seed's outer shell, known as the </a:t>
            </a:r>
            <a:r>
              <a:rPr lang="en-US" dirty="0" err="1"/>
              <a:t>testa</a:t>
            </a:r>
            <a:r>
              <a:rPr lang="en-US" dirty="0"/>
              <a:t> or seed coat, shields the interior from harm and </a:t>
            </a:r>
            <a:r>
              <a:rPr lang="en-US" dirty="0" smtClean="0"/>
              <a:t>dehydration.</a:t>
            </a:r>
          </a:p>
          <a:p>
            <a:r>
              <a:rPr lang="en-US" dirty="0" smtClean="0"/>
              <a:t>Cotyledon</a:t>
            </a:r>
            <a:r>
              <a:rPr lang="en-US" dirty="0"/>
              <a:t>: This is the plant's developing leaf. It is the first structure to appear after the seed germinates and stores food for the growing embryo</a:t>
            </a:r>
            <a:r>
              <a:rPr lang="en-US" dirty="0" smtClean="0"/>
              <a:t>.</a:t>
            </a:r>
          </a:p>
          <a:p>
            <a:r>
              <a:rPr lang="en-US" dirty="0" smtClean="0"/>
              <a:t>Radicle</a:t>
            </a:r>
            <a:r>
              <a:rPr lang="en-US" dirty="0"/>
              <a:t>: This is the plant's developing root. It grows downward into the earth and is the first structure to emerge from the seed during germination</a:t>
            </a:r>
            <a:r>
              <a:rPr lang="en-US" dirty="0" smtClean="0"/>
              <a:t>.</a:t>
            </a:r>
          </a:p>
          <a:p>
            <a:r>
              <a:rPr lang="en-US" dirty="0" err="1" smtClean="0"/>
              <a:t>Plumule</a:t>
            </a:r>
            <a:r>
              <a:rPr lang="en-US" dirty="0"/>
              <a:t>: This is the plant's developing stalk. It rises into the air and is situated above the cotyledons.</a:t>
            </a:r>
          </a:p>
        </p:txBody>
      </p:sp>
      <p:sp>
        <p:nvSpPr>
          <p:cNvPr id="4" name="Title 3"/>
          <p:cNvSpPr>
            <a:spLocks noGrp="1"/>
          </p:cNvSpPr>
          <p:nvPr>
            <p:ph type="title"/>
          </p:nvPr>
        </p:nvSpPr>
        <p:spPr/>
        <p:txBody>
          <a:bodyPr/>
          <a:lstStyle/>
          <a:p>
            <a:r>
              <a:rPr lang="en-US" dirty="0" smtClean="0"/>
              <a:t>These are the parts of the seeds</a:t>
            </a:r>
            <a:endParaRPr lang="en-US" dirty="0"/>
          </a:p>
        </p:txBody>
      </p:sp>
    </p:spTree>
    <p:extLst>
      <p:ext uri="{BB962C8B-B14F-4D97-AF65-F5344CB8AC3E}">
        <p14:creationId xmlns:p14="http://schemas.microsoft.com/office/powerpoint/2010/main" val="220734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bank </a:t>
            </a:r>
            <a:endParaRPr lang="en-US" dirty="0"/>
          </a:p>
        </p:txBody>
      </p:sp>
      <p:sp>
        <p:nvSpPr>
          <p:cNvPr id="3" name="Content Placeholder 2"/>
          <p:cNvSpPr>
            <a:spLocks noGrp="1"/>
          </p:cNvSpPr>
          <p:nvPr>
            <p:ph idx="1"/>
          </p:nvPr>
        </p:nvSpPr>
        <p:spPr/>
        <p:txBody>
          <a:bodyPr/>
          <a:lstStyle/>
          <a:p>
            <a:r>
              <a:rPr lang="en-US" dirty="0" smtClean="0"/>
              <a:t>What are the parts of the seed</a:t>
            </a:r>
          </a:p>
          <a:p>
            <a:r>
              <a:rPr lang="en-US" dirty="0" smtClean="0"/>
              <a:t>Answer:</a:t>
            </a:r>
          </a:p>
          <a:p>
            <a:r>
              <a:rPr lang="en-US" dirty="0" smtClean="0"/>
              <a:t>Explain the parts of the seed </a:t>
            </a:r>
          </a:p>
          <a:p>
            <a:r>
              <a:rPr lang="en-US" dirty="0" smtClean="0"/>
              <a:t>Answer:</a:t>
            </a:r>
          </a:p>
          <a:p>
            <a:r>
              <a:rPr lang="en-US" dirty="0" smtClean="0"/>
              <a:t>State one disadvantage and one advantage for cross-pollination</a:t>
            </a:r>
          </a:p>
          <a:p>
            <a:r>
              <a:rPr lang="en-US" dirty="0" smtClean="0"/>
              <a:t>Answer:</a:t>
            </a:r>
          </a:p>
        </p:txBody>
      </p:sp>
    </p:spTree>
    <p:extLst>
      <p:ext uri="{BB962C8B-B14F-4D97-AF65-F5344CB8AC3E}">
        <p14:creationId xmlns:p14="http://schemas.microsoft.com/office/powerpoint/2010/main" val="301969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environmental conditions that affect germination</a:t>
            </a:r>
            <a:endParaRPr lang="en-US" dirty="0"/>
          </a:p>
        </p:txBody>
      </p:sp>
      <p:sp>
        <p:nvSpPr>
          <p:cNvPr id="3" name="Content Placeholder 2"/>
          <p:cNvSpPr>
            <a:spLocks noGrp="1"/>
          </p:cNvSpPr>
          <p:nvPr>
            <p:ph idx="1"/>
          </p:nvPr>
        </p:nvSpPr>
        <p:spPr>
          <a:xfrm>
            <a:off x="677334" y="2160589"/>
            <a:ext cx="8596668" cy="4081949"/>
          </a:xfrm>
        </p:spPr>
        <p:txBody>
          <a:bodyPr/>
          <a:lstStyle/>
          <a:p>
            <a:r>
              <a:rPr lang="en-US" dirty="0"/>
              <a:t>Water: Water is necessary for the germination of seeds. The seed's coat, or exterior covering, will start to enlarge after absorbing water. This enables the seed to germinate and sprout. Without sufficient water, seeds might not be able to germinate and begin to grow. But too much water can also be detrimental to seed germination since it can result in soggy soil that is devoid of the oxygen the seeds need to grow</a:t>
            </a:r>
            <a:r>
              <a:rPr lang="en-US" dirty="0" smtClean="0"/>
              <a:t>.</a:t>
            </a:r>
          </a:p>
          <a:p>
            <a:r>
              <a:rPr lang="en-US" dirty="0" smtClean="0"/>
              <a:t>Oxygen</a:t>
            </a:r>
            <a:r>
              <a:rPr lang="en-US" dirty="0"/>
              <a:t>: For seeds to germinate, oxygen is also necessary. For cells to respire and produce energy, which is what the seed needs to start developing, oxygen is required. The seed might not be able to produce enough energy to push through the soil and begin developing if there is not enough oxygen available. So that's </a:t>
            </a:r>
            <a:r>
              <a:rPr lang="en-US" dirty="0" smtClean="0"/>
              <a:t>why</a:t>
            </a:r>
          </a:p>
          <a:p>
            <a:r>
              <a:rPr lang="en-US" dirty="0"/>
              <a:t>In conclusion, it is critical to provide seeds with enough water, oxygen, and a sufficient temperature range in order to ensure successful germination.</a:t>
            </a:r>
          </a:p>
        </p:txBody>
      </p:sp>
    </p:spTree>
    <p:extLst>
      <p:ext uri="{BB962C8B-B14F-4D97-AF65-F5344CB8AC3E}">
        <p14:creationId xmlns:p14="http://schemas.microsoft.com/office/powerpoint/2010/main" val="421369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links:</a:t>
            </a:r>
            <a:endParaRPr lang="en-US" dirty="0"/>
          </a:p>
        </p:txBody>
      </p:sp>
      <p:sp>
        <p:nvSpPr>
          <p:cNvPr id="3" name="Content Placeholder 2"/>
          <p:cNvSpPr>
            <a:spLocks noGrp="1"/>
          </p:cNvSpPr>
          <p:nvPr>
            <p:ph idx="1"/>
          </p:nvPr>
        </p:nvSpPr>
        <p:spPr/>
        <p:txBody>
          <a:bodyPr/>
          <a:lstStyle/>
          <a:p>
            <a:r>
              <a:rPr lang="en-US" b="1" u="sng" dirty="0"/>
              <a:t>Link 1:</a:t>
            </a:r>
            <a:r>
              <a:rPr lang="en-US" b="1" u="sng" dirty="0">
                <a:solidFill>
                  <a:schemeClr val="accent1"/>
                </a:solidFill>
              </a:rPr>
              <a:t>https://www.youtube.com/watch?v=Dfvyoir_SCY</a:t>
            </a:r>
            <a:endParaRPr lang="en-US" b="1" u="sng" dirty="0" smtClean="0">
              <a:solidFill>
                <a:schemeClr val="accent1"/>
              </a:solidFill>
            </a:endParaRPr>
          </a:p>
          <a:p>
            <a:endParaRPr lang="en-US" b="1" u="sng" dirty="0"/>
          </a:p>
          <a:p>
            <a:r>
              <a:rPr lang="en-US" b="1" u="sng" dirty="0" smtClean="0"/>
              <a:t>Link 2:</a:t>
            </a:r>
            <a:r>
              <a:rPr lang="en-US" b="1" u="sng" dirty="0" smtClean="0">
                <a:hlinkClick r:id="rId2"/>
              </a:rPr>
              <a:t>https</a:t>
            </a:r>
            <a:r>
              <a:rPr lang="en-US" b="1" u="sng" dirty="0">
                <a:hlinkClick r:id="rId2"/>
              </a:rPr>
              <a:t>://</a:t>
            </a:r>
            <a:r>
              <a:rPr lang="en-US" b="1" u="sng" dirty="0" smtClean="0">
                <a:hlinkClick r:id="rId2"/>
              </a:rPr>
              <a:t>www.youtube.com/watch?v=fcGDUcGjcyk</a:t>
            </a:r>
            <a:endParaRPr lang="en-US" b="1" u="sng" dirty="0" smtClean="0"/>
          </a:p>
          <a:p>
            <a:pPr marL="0" indent="0">
              <a:buNone/>
            </a:pPr>
            <a:endParaRPr lang="en-US" b="1" u="sng" dirty="0" smtClean="0"/>
          </a:p>
          <a:p>
            <a:r>
              <a:rPr lang="en-US" b="1" u="sng" dirty="0"/>
              <a:t>Link </a:t>
            </a:r>
            <a:r>
              <a:rPr lang="en-US" b="1" u="sng" dirty="0">
                <a:solidFill>
                  <a:schemeClr val="tx1">
                    <a:lumMod val="95000"/>
                    <a:lumOff val="5000"/>
                  </a:schemeClr>
                </a:solidFill>
              </a:rPr>
              <a:t>3</a:t>
            </a:r>
            <a:r>
              <a:rPr lang="en-US" b="1" u="sng" dirty="0" smtClean="0">
                <a:solidFill>
                  <a:schemeClr val="tx1">
                    <a:lumMod val="95000"/>
                    <a:lumOff val="5000"/>
                  </a:schemeClr>
                </a:solidFill>
              </a:rPr>
              <a:t>:</a:t>
            </a:r>
            <a:r>
              <a:rPr lang="en-US" b="1" u="sng" dirty="0" smtClean="0">
                <a:solidFill>
                  <a:schemeClr val="accent1"/>
                </a:solidFill>
              </a:rPr>
              <a:t>https</a:t>
            </a:r>
            <a:r>
              <a:rPr lang="en-US" b="1" u="sng" dirty="0">
                <a:solidFill>
                  <a:schemeClr val="accent1"/>
                </a:solidFill>
              </a:rPr>
              <a:t>://</a:t>
            </a:r>
            <a:r>
              <a:rPr lang="en-US" b="1" u="sng" dirty="0" smtClean="0">
                <a:solidFill>
                  <a:schemeClr val="accent1"/>
                </a:solidFill>
              </a:rPr>
              <a:t>www.youtube.com/watch?v=C3iiI-gxUo4</a:t>
            </a:r>
          </a:p>
          <a:p>
            <a:pPr marL="0" indent="0">
              <a:buNone/>
            </a:pPr>
            <a:endParaRPr lang="en-US" b="1" u="sng" dirty="0" smtClean="0">
              <a:solidFill>
                <a:schemeClr val="accent1"/>
              </a:solidFill>
            </a:endParaRPr>
          </a:p>
          <a:p>
            <a:r>
              <a:rPr lang="en-US" b="1" u="sng" dirty="0">
                <a:solidFill>
                  <a:schemeClr val="tx1">
                    <a:lumMod val="95000"/>
                    <a:lumOff val="5000"/>
                  </a:schemeClr>
                </a:solidFill>
              </a:rPr>
              <a:t>Link </a:t>
            </a:r>
            <a:r>
              <a:rPr lang="en-US" b="1" u="sng" dirty="0" smtClean="0">
                <a:solidFill>
                  <a:schemeClr val="tx1">
                    <a:lumMod val="95000"/>
                    <a:lumOff val="5000"/>
                  </a:schemeClr>
                </a:solidFill>
              </a:rPr>
              <a:t>4:</a:t>
            </a:r>
            <a:r>
              <a:rPr lang="en-US" b="1" u="sng" dirty="0" smtClean="0">
                <a:solidFill>
                  <a:schemeClr val="accent1"/>
                </a:solidFill>
              </a:rPr>
              <a:t>https</a:t>
            </a:r>
            <a:r>
              <a:rPr lang="en-US" b="1" u="sng" dirty="0">
                <a:solidFill>
                  <a:schemeClr val="accent1"/>
                </a:solidFill>
              </a:rPr>
              <a:t>://</a:t>
            </a:r>
            <a:r>
              <a:rPr lang="en-US" b="1" u="sng" dirty="0" smtClean="0">
                <a:solidFill>
                  <a:schemeClr val="accent1"/>
                </a:solidFill>
              </a:rPr>
              <a:t>www.youtube.com/watch?v=SiFaN2xQg5g</a:t>
            </a:r>
          </a:p>
          <a:p>
            <a:endParaRPr lang="en-US" b="1" u="sng" dirty="0">
              <a:solidFill>
                <a:schemeClr val="accent1"/>
              </a:solidFill>
            </a:endParaRPr>
          </a:p>
          <a:p>
            <a:r>
              <a:rPr lang="en-US" b="1" u="sng">
                <a:solidFill>
                  <a:schemeClr val="tx1"/>
                </a:solidFill>
              </a:rPr>
              <a:t>Link </a:t>
            </a:r>
            <a:r>
              <a:rPr lang="en-US" b="1" u="sng" smtClean="0">
                <a:solidFill>
                  <a:schemeClr val="tx1"/>
                </a:solidFill>
              </a:rPr>
              <a:t>5:</a:t>
            </a:r>
            <a:r>
              <a:rPr lang="en-US" b="1" u="sng" smtClean="0">
                <a:solidFill>
                  <a:schemeClr val="accent1"/>
                </a:solidFill>
              </a:rPr>
              <a:t>https</a:t>
            </a:r>
            <a:r>
              <a:rPr lang="en-US" b="1" u="sng" dirty="0">
                <a:solidFill>
                  <a:schemeClr val="accent1"/>
                </a:solidFill>
              </a:rPr>
              <a:t>://www.youtube.com/watch?v=aT-_</a:t>
            </a:r>
            <a:r>
              <a:rPr lang="en-US" b="1" u="sng" dirty="0" smtClean="0">
                <a:solidFill>
                  <a:schemeClr val="accent1"/>
                </a:solidFill>
              </a:rPr>
              <a:t>ueLkQKw</a:t>
            </a:r>
          </a:p>
          <a:p>
            <a:endParaRPr lang="en-US" b="1" u="sng" dirty="0">
              <a:solidFill>
                <a:schemeClr val="accent1"/>
              </a:solidFill>
            </a:endParaRPr>
          </a:p>
          <a:p>
            <a:endParaRPr lang="en-US" b="1" u="sng" dirty="0" smtClean="0">
              <a:solidFill>
                <a:schemeClr val="accent1"/>
              </a:solidFill>
            </a:endParaRPr>
          </a:p>
          <a:p>
            <a:endParaRPr lang="en-US" b="1" u="sng" dirty="0" smtClean="0"/>
          </a:p>
          <a:p>
            <a:endParaRPr lang="en-US" b="1" u="sng" dirty="0"/>
          </a:p>
        </p:txBody>
      </p:sp>
    </p:spTree>
    <p:extLst>
      <p:ext uri="{BB962C8B-B14F-4D97-AF65-F5344CB8AC3E}">
        <p14:creationId xmlns:p14="http://schemas.microsoft.com/office/powerpoint/2010/main" val="4092360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a:t>
            </a:r>
            <a:endParaRPr lang="en-US" dirty="0"/>
          </a:p>
        </p:txBody>
      </p:sp>
      <p:sp>
        <p:nvSpPr>
          <p:cNvPr id="3" name="Content Placeholder 2"/>
          <p:cNvSpPr>
            <a:spLocks noGrp="1"/>
          </p:cNvSpPr>
          <p:nvPr>
            <p:ph idx="1"/>
          </p:nvPr>
        </p:nvSpPr>
        <p:spPr/>
        <p:txBody>
          <a:bodyPr/>
          <a:lstStyle/>
          <a:p>
            <a:r>
              <a:rPr lang="en-US" dirty="0"/>
              <a:t>Sexual reproduction refers to a kind of reproduction where there is the involvement of one or two organisms or individuals. After that, the gametes fuse together which results in offspring. Moreover, the offspring has different characters. Further, both male and female organisms have sexual organs. Thus, at the time of reproduction, the sexual organs of male and female organisms come in contact to complete the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722" y="4009291"/>
            <a:ext cx="3994543" cy="2172747"/>
          </a:xfrm>
          <a:prstGeom prst="rect">
            <a:avLst/>
          </a:prstGeom>
        </p:spPr>
      </p:pic>
    </p:spTree>
    <p:extLst>
      <p:ext uri="{BB962C8B-B14F-4D97-AF65-F5344CB8AC3E}">
        <p14:creationId xmlns:p14="http://schemas.microsoft.com/office/powerpoint/2010/main" val="1496418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a:t>
            </a:r>
            <a:endParaRPr lang="en-US" dirty="0"/>
          </a:p>
        </p:txBody>
      </p:sp>
      <p:sp>
        <p:nvSpPr>
          <p:cNvPr id="3" name="Content Placeholder 2"/>
          <p:cNvSpPr>
            <a:spLocks noGrp="1"/>
          </p:cNvSpPr>
          <p:nvPr>
            <p:ph idx="1"/>
          </p:nvPr>
        </p:nvSpPr>
        <p:spPr/>
        <p:txBody>
          <a:bodyPr/>
          <a:lstStyle/>
          <a:p>
            <a:r>
              <a:rPr lang="en-US" dirty="0"/>
              <a:t>Asexual reproduction refers to the kind of reproduction that involves only one organism. Thus, the gametes do not fuse in this process. As a result, the offspring will end up resembling exactly the parent. Further, you will notice that asexual reproduction spans a variety of methods. For instance, there is binary fission where cells simply divide in half and create a clone of the parent. Similarly, we have budding, fragmentation, parthenogenesis, and more.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080" y="4260585"/>
            <a:ext cx="2358566" cy="2380244"/>
          </a:xfrm>
          <a:prstGeom prst="rect">
            <a:avLst/>
          </a:prstGeom>
        </p:spPr>
      </p:pic>
    </p:spTree>
    <p:extLst>
      <p:ext uri="{BB962C8B-B14F-4D97-AF65-F5344CB8AC3E}">
        <p14:creationId xmlns:p14="http://schemas.microsoft.com/office/powerpoint/2010/main" val="4024440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Asexual and Sexual reproduction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1308225"/>
              </p:ext>
            </p:extLst>
          </p:nvPr>
        </p:nvGraphicFramePr>
        <p:xfrm>
          <a:off x="677863" y="2160588"/>
          <a:ext cx="8596312" cy="185420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2552024632"/>
                    </a:ext>
                  </a:extLst>
                </a:gridCol>
                <a:gridCol w="4298156">
                  <a:extLst>
                    <a:ext uri="{9D8B030D-6E8A-4147-A177-3AD203B41FA5}">
                      <a16:colId xmlns:a16="http://schemas.microsoft.com/office/drawing/2014/main" val="3541814529"/>
                    </a:ext>
                  </a:extLst>
                </a:gridCol>
              </a:tblGrid>
              <a:tr h="370840">
                <a:tc>
                  <a:txBody>
                    <a:bodyPr/>
                    <a:lstStyle/>
                    <a:p>
                      <a:pPr algn="ctr"/>
                      <a:r>
                        <a:rPr lang="en-US" dirty="0" smtClean="0">
                          <a:solidFill>
                            <a:schemeClr val="tx1"/>
                          </a:solidFill>
                        </a:rPr>
                        <a:t>Asexual reproduction</a:t>
                      </a:r>
                      <a:endParaRPr lang="en-US" dirty="0">
                        <a:solidFill>
                          <a:schemeClr val="tx1"/>
                        </a:solidFill>
                      </a:endParaRPr>
                    </a:p>
                  </a:txBody>
                  <a:tcPr/>
                </a:tc>
                <a:tc>
                  <a:txBody>
                    <a:bodyPr/>
                    <a:lstStyle/>
                    <a:p>
                      <a:pPr algn="ctr"/>
                      <a:r>
                        <a:rPr lang="en-US" dirty="0" smtClean="0">
                          <a:solidFill>
                            <a:schemeClr val="tx1"/>
                          </a:solidFill>
                        </a:rPr>
                        <a:t>Sexual reproduction</a:t>
                      </a:r>
                      <a:endParaRPr lang="en-US" dirty="0">
                        <a:solidFill>
                          <a:schemeClr val="tx1"/>
                        </a:solidFill>
                      </a:endParaRPr>
                    </a:p>
                  </a:txBody>
                  <a:tcPr/>
                </a:tc>
                <a:extLst>
                  <a:ext uri="{0D108BD9-81ED-4DB2-BD59-A6C34878D82A}">
                    <a16:rowId xmlns:a16="http://schemas.microsoft.com/office/drawing/2014/main" val="3824058415"/>
                  </a:ext>
                </a:extLst>
              </a:tr>
              <a:tr h="370840">
                <a:tc>
                  <a:txBody>
                    <a:bodyPr/>
                    <a:lstStyle/>
                    <a:p>
                      <a:pPr marL="285750" indent="-285750" algn="ctr">
                        <a:buFont typeface="Arial" panose="020B0604020202020204" pitchFamily="34" charset="0"/>
                        <a:buChar char="•"/>
                      </a:pPr>
                      <a:r>
                        <a:rPr lang="en-US" dirty="0" smtClean="0"/>
                        <a:t>It is uniparental</a:t>
                      </a:r>
                      <a:endParaRPr lang="en-US" dirty="0"/>
                    </a:p>
                  </a:txBody>
                  <a:tcPr/>
                </a:tc>
                <a:tc>
                  <a:txBody>
                    <a:bodyPr/>
                    <a:lstStyle/>
                    <a:p>
                      <a:pPr marL="285750" indent="-285750" algn="ctr">
                        <a:buFont typeface="Arial" panose="020B0604020202020204" pitchFamily="34" charset="0"/>
                        <a:buChar char="•"/>
                      </a:pPr>
                      <a:r>
                        <a:rPr lang="en-US" dirty="0" smtClean="0"/>
                        <a:t>It is usually bi-parental</a:t>
                      </a:r>
                      <a:endParaRPr lang="en-US" dirty="0"/>
                    </a:p>
                  </a:txBody>
                  <a:tcPr/>
                </a:tc>
                <a:extLst>
                  <a:ext uri="{0D108BD9-81ED-4DB2-BD59-A6C34878D82A}">
                    <a16:rowId xmlns:a16="http://schemas.microsoft.com/office/drawing/2014/main" val="2644336295"/>
                  </a:ext>
                </a:extLst>
              </a:tr>
              <a:tr h="370840">
                <a:tc>
                  <a:txBody>
                    <a:bodyPr/>
                    <a:lstStyle/>
                    <a:p>
                      <a:pPr marL="285750" indent="-285750" algn="ctr">
                        <a:buFont typeface="Arial" panose="020B0604020202020204" pitchFamily="34" charset="0"/>
                        <a:buChar char="•"/>
                      </a:pPr>
                      <a:r>
                        <a:rPr lang="en-US" dirty="0" smtClean="0"/>
                        <a:t>Gametes are not found</a:t>
                      </a:r>
                      <a:endParaRPr lang="en-US" dirty="0"/>
                    </a:p>
                  </a:txBody>
                  <a:tcPr/>
                </a:tc>
                <a:tc>
                  <a:txBody>
                    <a:bodyPr/>
                    <a:lstStyle/>
                    <a:p>
                      <a:pPr marL="285750" indent="-285750" algn="ctr">
                        <a:buFont typeface="Arial" panose="020B0604020202020204" pitchFamily="34" charset="0"/>
                        <a:buChar char="•"/>
                      </a:pPr>
                      <a:r>
                        <a:rPr lang="en-US" dirty="0" smtClean="0"/>
                        <a:t>Gametes are formed</a:t>
                      </a:r>
                      <a:endParaRPr lang="en-US" dirty="0"/>
                    </a:p>
                  </a:txBody>
                  <a:tcPr/>
                </a:tc>
                <a:extLst>
                  <a:ext uri="{0D108BD9-81ED-4DB2-BD59-A6C34878D82A}">
                    <a16:rowId xmlns:a16="http://schemas.microsoft.com/office/drawing/2014/main" val="59062489"/>
                  </a:ext>
                </a:extLst>
              </a:tr>
              <a:tr h="370840">
                <a:tc>
                  <a:txBody>
                    <a:bodyPr/>
                    <a:lstStyle/>
                    <a:p>
                      <a:pPr marL="285750" indent="-285750" algn="ctr">
                        <a:buFont typeface="Arial" panose="020B0604020202020204" pitchFamily="34" charset="0"/>
                        <a:buChar char="•"/>
                      </a:pPr>
                      <a:r>
                        <a:rPr lang="en-US" dirty="0" smtClean="0"/>
                        <a:t>Somatic cells of parents are involved</a:t>
                      </a:r>
                      <a:endParaRPr lang="en-US" dirty="0"/>
                    </a:p>
                  </a:txBody>
                  <a:tcPr/>
                </a:tc>
                <a:tc>
                  <a:txBody>
                    <a:bodyPr/>
                    <a:lstStyle/>
                    <a:p>
                      <a:pPr marL="285750" indent="-285750" algn="ctr">
                        <a:buFont typeface="Arial" panose="020B0604020202020204" pitchFamily="34" charset="0"/>
                        <a:buChar char="•"/>
                      </a:pPr>
                      <a:r>
                        <a:rPr lang="en-US" dirty="0" smtClean="0"/>
                        <a:t>Germ cells of parents are involved</a:t>
                      </a:r>
                      <a:endParaRPr lang="en-US" dirty="0"/>
                    </a:p>
                  </a:txBody>
                  <a:tcPr/>
                </a:tc>
                <a:extLst>
                  <a:ext uri="{0D108BD9-81ED-4DB2-BD59-A6C34878D82A}">
                    <a16:rowId xmlns:a16="http://schemas.microsoft.com/office/drawing/2014/main" val="401526991"/>
                  </a:ext>
                </a:extLst>
              </a:tr>
              <a:tr h="370840">
                <a:tc>
                  <a:txBody>
                    <a:bodyPr/>
                    <a:lstStyle/>
                    <a:p>
                      <a:pPr marL="285750" indent="-285750" algn="ctr">
                        <a:buFont typeface="Arial" panose="020B0604020202020204" pitchFamily="34" charset="0"/>
                        <a:buChar char="•"/>
                      </a:pPr>
                      <a:r>
                        <a:rPr lang="en-US" dirty="0" smtClean="0"/>
                        <a:t>No fertilization occurs</a:t>
                      </a:r>
                      <a:endParaRPr lang="en-US" dirty="0"/>
                    </a:p>
                  </a:txBody>
                  <a:tcPr/>
                </a:tc>
                <a:tc>
                  <a:txBody>
                    <a:bodyPr/>
                    <a:lstStyle/>
                    <a:p>
                      <a:pPr marL="285750" indent="-285750" algn="ctr">
                        <a:buFont typeface="Arial" panose="020B0604020202020204" pitchFamily="34" charset="0"/>
                        <a:buChar char="•"/>
                      </a:pPr>
                      <a:r>
                        <a:rPr lang="en-US" dirty="0" smtClean="0"/>
                        <a:t>Fertilization takes place</a:t>
                      </a:r>
                      <a:endParaRPr lang="en-US" dirty="0"/>
                    </a:p>
                  </a:txBody>
                  <a:tcPr/>
                </a:tc>
                <a:extLst>
                  <a:ext uri="{0D108BD9-81ED-4DB2-BD59-A6C34878D82A}">
                    <a16:rowId xmlns:a16="http://schemas.microsoft.com/office/drawing/2014/main" val="2696151358"/>
                  </a:ext>
                </a:extLst>
              </a:tr>
            </a:tbl>
          </a:graphicData>
        </a:graphic>
      </p:graphicFrame>
    </p:spTree>
    <p:extLst>
      <p:ext uri="{BB962C8B-B14F-4D97-AF65-F5344CB8AC3E}">
        <p14:creationId xmlns:p14="http://schemas.microsoft.com/office/powerpoint/2010/main" val="78311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31" y="581940"/>
            <a:ext cx="10407162" cy="5854028"/>
          </a:xfrm>
          <a:prstGeom prst="rect">
            <a:avLst/>
          </a:prstGeom>
        </p:spPr>
      </p:pic>
    </p:spTree>
    <p:extLst>
      <p:ext uri="{BB962C8B-B14F-4D97-AF65-F5344CB8AC3E}">
        <p14:creationId xmlns:p14="http://schemas.microsoft.com/office/powerpoint/2010/main" val="2656686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Explaining Examples of asexual reproduction</a:t>
            </a:r>
            <a:endParaRPr lang="en-US" dirty="0"/>
          </a:p>
        </p:txBody>
      </p:sp>
      <p:sp>
        <p:nvSpPr>
          <p:cNvPr id="3" name="Content Placeholder 2"/>
          <p:cNvSpPr>
            <a:spLocks noGrp="1"/>
          </p:cNvSpPr>
          <p:nvPr>
            <p:ph idx="1"/>
          </p:nvPr>
        </p:nvSpPr>
        <p:spPr>
          <a:xfrm>
            <a:off x="677334" y="2160589"/>
            <a:ext cx="8596668" cy="4583111"/>
          </a:xfrm>
        </p:spPr>
        <p:txBody>
          <a:bodyPr/>
          <a:lstStyle/>
          <a:p>
            <a:r>
              <a:rPr lang="en-US" b="1" u="sng" dirty="0" smtClean="0"/>
              <a:t>Tubers in potatoes:</a:t>
            </a:r>
          </a:p>
          <a:p>
            <a:r>
              <a:rPr lang="en-US" dirty="0" smtClean="0"/>
              <a:t>There </a:t>
            </a:r>
            <a:r>
              <a:rPr lang="en-US" dirty="0"/>
              <a:t>are nodes or eyeballs in potato tubers where new growth sprouts. Sprouts are the new stems that are emerging from each eye and are what give life to a new plant. A sliced tuber or a complete tuber can both be used as vegetative </a:t>
            </a:r>
            <a:r>
              <a:rPr lang="en-US" dirty="0" smtClean="0"/>
              <a:t>seeds.</a:t>
            </a:r>
          </a:p>
          <a:p>
            <a:r>
              <a:rPr lang="en-US" b="1" u="sng" dirty="0" smtClean="0"/>
              <a:t>Bulbs in onions:</a:t>
            </a:r>
          </a:p>
          <a:p>
            <a:r>
              <a:rPr lang="en-US" dirty="0"/>
              <a:t>The bulb grows with the growth of the radicle and the flag leaves following this the true leaves emerge</a:t>
            </a:r>
            <a:r>
              <a:rPr lang="en-US" dirty="0" smtClean="0"/>
              <a:t>.</a:t>
            </a:r>
          </a:p>
          <a:p>
            <a:r>
              <a:rPr lang="en-US" b="1" u="sng" dirty="0" smtClean="0"/>
              <a:t>Runners in strawberries:</a:t>
            </a:r>
          </a:p>
          <a:p>
            <a:r>
              <a:rPr lang="en-US" dirty="0"/>
              <a:t>The bulb grows with the growth of the radicle and the flag leaves following this the true leaves emerge.</a:t>
            </a:r>
          </a:p>
        </p:txBody>
      </p:sp>
    </p:spTree>
    <p:extLst>
      <p:ext uri="{BB962C8B-B14F-4D97-AF65-F5344CB8AC3E}">
        <p14:creationId xmlns:p14="http://schemas.microsoft.com/office/powerpoint/2010/main" val="2309349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parts of the plant </a:t>
            </a:r>
            <a:endParaRPr lang="en-US" dirty="0"/>
          </a:p>
        </p:txBody>
      </p:sp>
      <p:sp>
        <p:nvSpPr>
          <p:cNvPr id="3" name="Content Placeholder 2"/>
          <p:cNvSpPr>
            <a:spLocks noGrp="1"/>
          </p:cNvSpPr>
          <p:nvPr>
            <p:ph idx="1"/>
          </p:nvPr>
        </p:nvSpPr>
        <p:spPr>
          <a:xfrm>
            <a:off x="677334" y="1406769"/>
            <a:ext cx="8596668" cy="5133119"/>
          </a:xfrm>
        </p:spPr>
        <p:txBody>
          <a:bodyPr/>
          <a:lstStyle/>
          <a:p>
            <a:r>
              <a:rPr lang="en-US" b="1" u="sng" dirty="0"/>
              <a:t>S</a:t>
            </a:r>
            <a:r>
              <a:rPr lang="en-US" b="1" u="sng" dirty="0" smtClean="0"/>
              <a:t>epals</a:t>
            </a:r>
            <a:r>
              <a:rPr lang="en-US" b="1" u="sng" dirty="0"/>
              <a:t>:  </a:t>
            </a:r>
            <a:r>
              <a:rPr lang="en-US" dirty="0"/>
              <a:t>The outer, frequently green and leaf-like elements of the flower that envelop a budding bud</a:t>
            </a:r>
            <a:r>
              <a:rPr lang="en-US" dirty="0" smtClean="0"/>
              <a:t>.</a:t>
            </a:r>
          </a:p>
          <a:p>
            <a:r>
              <a:rPr lang="en-US" b="1" u="sng" dirty="0" smtClean="0"/>
              <a:t>Petals: </a:t>
            </a:r>
            <a:r>
              <a:rPr lang="en-US" dirty="0"/>
              <a:t>The leaves that round a flower's reproductive organs. To draw pollinators, they are frequently brightly colored or shaped differently</a:t>
            </a:r>
            <a:r>
              <a:rPr lang="en-US" dirty="0" smtClean="0"/>
              <a:t>.</a:t>
            </a:r>
          </a:p>
          <a:p>
            <a:r>
              <a:rPr lang="en-US" b="1" u="sng" dirty="0" smtClean="0"/>
              <a:t>Stamens</a:t>
            </a:r>
            <a:r>
              <a:rPr lang="en-US" b="1" u="sng" dirty="0"/>
              <a:t>: </a:t>
            </a:r>
            <a:r>
              <a:rPr lang="en-US" dirty="0" smtClean="0"/>
              <a:t>The </a:t>
            </a:r>
            <a:r>
              <a:rPr lang="en-US" dirty="0"/>
              <a:t>area of a flower that produces pollen, typically supported by a thin filament</a:t>
            </a:r>
            <a:r>
              <a:rPr lang="en-US" dirty="0" smtClean="0"/>
              <a:t>.</a:t>
            </a:r>
          </a:p>
          <a:p>
            <a:r>
              <a:rPr lang="en-US" b="1" u="sng" dirty="0" smtClean="0"/>
              <a:t>Filaments</a:t>
            </a:r>
            <a:r>
              <a:rPr lang="en-US" b="1" u="sng" dirty="0"/>
              <a:t>: </a:t>
            </a:r>
            <a:r>
              <a:rPr lang="en-US" dirty="0" smtClean="0"/>
              <a:t>Where </a:t>
            </a:r>
            <a:r>
              <a:rPr lang="en-US" dirty="0"/>
              <a:t>the pollen is produced are the protracted stalks that hold the anthers</a:t>
            </a:r>
            <a:r>
              <a:rPr lang="en-US" dirty="0" smtClean="0"/>
              <a:t>.</a:t>
            </a:r>
          </a:p>
          <a:p>
            <a:r>
              <a:rPr lang="en-US" b="1" u="sng" dirty="0"/>
              <a:t>Anther: </a:t>
            </a:r>
            <a:r>
              <a:rPr lang="en-US" dirty="0" smtClean="0"/>
              <a:t>The </a:t>
            </a:r>
            <a:r>
              <a:rPr lang="en-US" dirty="0"/>
              <a:t>region of the stamen from which pollen is made</a:t>
            </a:r>
            <a:r>
              <a:rPr lang="en-US" dirty="0" smtClean="0"/>
              <a:t>.</a:t>
            </a:r>
          </a:p>
          <a:p>
            <a:r>
              <a:rPr lang="en-US" b="1" u="sng" dirty="0" smtClean="0"/>
              <a:t>Carpels</a:t>
            </a:r>
            <a:r>
              <a:rPr lang="en-US" b="1" u="sng" dirty="0"/>
              <a:t>: </a:t>
            </a:r>
            <a:r>
              <a:rPr lang="en-US" dirty="0" smtClean="0"/>
              <a:t>The </a:t>
            </a:r>
            <a:r>
              <a:rPr lang="en-US" dirty="0"/>
              <a:t>female reproductive </a:t>
            </a:r>
            <a:r>
              <a:rPr lang="en-US" dirty="0" smtClean="0"/>
              <a:t>system found </a:t>
            </a:r>
            <a:r>
              <a:rPr lang="en-US" dirty="0"/>
              <a:t>in plants with flowers</a:t>
            </a:r>
            <a:r>
              <a:rPr lang="en-US" dirty="0" smtClean="0"/>
              <a:t>.</a:t>
            </a:r>
          </a:p>
          <a:p>
            <a:r>
              <a:rPr lang="en-US" b="1" u="sng" dirty="0"/>
              <a:t>Style: </a:t>
            </a:r>
            <a:r>
              <a:rPr lang="en-US" dirty="0"/>
              <a:t>Style </a:t>
            </a:r>
            <a:r>
              <a:rPr lang="en-US" dirty="0" smtClean="0"/>
              <a:t>is </a:t>
            </a:r>
            <a:r>
              <a:rPr lang="en-US" dirty="0"/>
              <a:t>the </a:t>
            </a:r>
            <a:r>
              <a:rPr lang="en-US" dirty="0" smtClean="0"/>
              <a:t>name for the </a:t>
            </a:r>
            <a:r>
              <a:rPr lang="en-US" dirty="0"/>
              <a:t>stalk of the pistil</a:t>
            </a:r>
            <a:r>
              <a:rPr lang="en-US" dirty="0" smtClean="0"/>
              <a:t>.</a:t>
            </a:r>
          </a:p>
          <a:p>
            <a:r>
              <a:rPr lang="en-US" b="1" u="sng" dirty="0"/>
              <a:t>Ovary: </a:t>
            </a:r>
            <a:r>
              <a:rPr lang="en-US" dirty="0" smtClean="0"/>
              <a:t>Where </a:t>
            </a:r>
            <a:r>
              <a:rPr lang="en-US" dirty="0"/>
              <a:t>ovules are generated, the pistil's expanded basal region</a:t>
            </a:r>
            <a:r>
              <a:rPr lang="en-US" dirty="0" smtClean="0"/>
              <a:t>.</a:t>
            </a:r>
          </a:p>
          <a:p>
            <a:r>
              <a:rPr lang="en-US" b="1" u="sng" dirty="0"/>
              <a:t>Ovule: </a:t>
            </a:r>
            <a:r>
              <a:rPr lang="en-US" dirty="0"/>
              <a:t>The ovule is the component of flowering plants that produces seeds.</a:t>
            </a:r>
            <a:endParaRPr lang="en-US" dirty="0" smtClean="0"/>
          </a:p>
        </p:txBody>
      </p:sp>
    </p:spTree>
    <p:extLst>
      <p:ext uri="{BB962C8B-B14F-4D97-AF65-F5344CB8AC3E}">
        <p14:creationId xmlns:p14="http://schemas.microsoft.com/office/powerpoint/2010/main" val="2951170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614</TotalTime>
  <Words>1482</Words>
  <Application>Microsoft Office PowerPoint</Application>
  <PresentationFormat>Widescreen</PresentationFormat>
  <Paragraphs>122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Trebuchet MS</vt:lpstr>
      <vt:lpstr>Wingdings 3</vt:lpstr>
      <vt:lpstr>Facet</vt:lpstr>
      <vt:lpstr>Reproduction in plants</vt:lpstr>
      <vt:lpstr>Check your understanding </vt:lpstr>
      <vt:lpstr>YouTube links:</vt:lpstr>
      <vt:lpstr>Sexual reproduction</vt:lpstr>
      <vt:lpstr>Asexual reproduction</vt:lpstr>
      <vt:lpstr>Differences between Asexual and Sexual reproduction</vt:lpstr>
      <vt:lpstr>PowerPoint Presentation</vt:lpstr>
      <vt:lpstr>Explaining Examples of asexual reproduction</vt:lpstr>
      <vt:lpstr>The parts of the plant </vt:lpstr>
      <vt:lpstr>PowerPoint Presentation</vt:lpstr>
      <vt:lpstr> The parts of the plant</vt:lpstr>
      <vt:lpstr>PowerPoint Presentation</vt:lpstr>
      <vt:lpstr>The difference between a insect pollinated flower and an wind pollinated flower </vt:lpstr>
      <vt:lpstr>PowerPoint Presentation</vt:lpstr>
      <vt:lpstr>Questions to answer  </vt:lpstr>
      <vt:lpstr>Answer key</vt:lpstr>
      <vt:lpstr>Defining cross pollination</vt:lpstr>
      <vt:lpstr>Advantages and disadvantages of self-pollination</vt:lpstr>
      <vt:lpstr>PowerPoint Presentation</vt:lpstr>
      <vt:lpstr>Advantages and disadvantages of cross-pollination</vt:lpstr>
      <vt:lpstr>PowerPoint Presentation</vt:lpstr>
      <vt:lpstr>Describing the growth of pollen tube</vt:lpstr>
      <vt:lpstr>These are the parts of the seeds</vt:lpstr>
      <vt:lpstr>Question bank </vt:lpstr>
      <vt:lpstr>Explain environmental conditions that affect germination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 in plants</dc:title>
  <dc:creator>lenovo</dc:creator>
  <cp:lastModifiedBy>lenovo</cp:lastModifiedBy>
  <cp:revision>26</cp:revision>
  <dcterms:created xsi:type="dcterms:W3CDTF">2023-02-27T14:51:46Z</dcterms:created>
  <dcterms:modified xsi:type="dcterms:W3CDTF">2023-03-04T11:33:49Z</dcterms:modified>
</cp:coreProperties>
</file>