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15"/>
  </p:notesMasterIdLst>
  <p:sldIdLst>
    <p:sldId id="256" r:id="rId2"/>
    <p:sldId id="353" r:id="rId3"/>
    <p:sldId id="258" r:id="rId4"/>
    <p:sldId id="266" r:id="rId5"/>
    <p:sldId id="262" r:id="rId6"/>
    <p:sldId id="347" r:id="rId7"/>
    <p:sldId id="348" r:id="rId8"/>
    <p:sldId id="349" r:id="rId9"/>
    <p:sldId id="350" r:id="rId10"/>
    <p:sldId id="351" r:id="rId11"/>
    <p:sldId id="352" r:id="rId12"/>
    <p:sldId id="354" r:id="rId13"/>
    <p:sldId id="320" r:id="rId1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Vidaloka" panose="02000504000000020004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9D0095-F65C-4651-8A10-DAD807D9A37F}">
  <a:tblStyle styleId="{679D0095-F65C-4651-8A10-DAD807D9A3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/>
    <p:restoredTop sz="94648"/>
  </p:normalViewPr>
  <p:slideViewPr>
    <p:cSldViewPr snapToGrid="0">
      <p:cViewPr varScale="1">
        <p:scale>
          <a:sx n="112" d="100"/>
          <a:sy n="112" d="100"/>
        </p:scale>
        <p:origin x="208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06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40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269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997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cf7a3c50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cf7a3c50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073000"/>
            <a:ext cx="68991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3" name="Google Shape;443;p49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49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5" name="Google Shape;445;p4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49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p4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Google Shape;448;p49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59" r:id="rId6"/>
    <p:sldLayoutId id="2147483663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um.org/software/SW/Starter_of_the_day/Students/Substitution.asp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Qxyf-VvnP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960713" y="1950904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 Substitution into Expressions and Formulae</a:t>
            </a:r>
            <a:endParaRPr dirty="0"/>
          </a:p>
        </p:txBody>
      </p:sp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1039950" y="4185992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By Tia Beiruty and Jana Momani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1A9C8-3A77-6C2C-7AAC-8437340A793C}"/>
              </a:ext>
            </a:extLst>
          </p:cNvPr>
          <p:cNvSpPr txBox="1"/>
          <p:nvPr/>
        </p:nvSpPr>
        <p:spPr>
          <a:xfrm rot="11146836">
            <a:off x="-2562911" y="3394650"/>
            <a:ext cx="4886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O" sz="6000" dirty="0"/>
              <a:t>⋆｡°✩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BAFC0-4D31-4A12-72B2-C8315C9DF510}"/>
              </a:ext>
            </a:extLst>
          </p:cNvPr>
          <p:cNvSpPr txBox="1"/>
          <p:nvPr/>
        </p:nvSpPr>
        <p:spPr>
          <a:xfrm rot="11085876">
            <a:off x="4174015" y="73983"/>
            <a:ext cx="4886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O" sz="6000" dirty="0"/>
              <a:t>⋆｡°✩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E0AE0-D4F7-3D49-523F-CF7C74FD0F83}"/>
              </a:ext>
            </a:extLst>
          </p:cNvPr>
          <p:cNvSpPr txBox="1"/>
          <p:nvPr/>
        </p:nvSpPr>
        <p:spPr>
          <a:xfrm>
            <a:off x="6700838" y="3301833"/>
            <a:ext cx="4886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O" sz="6000" dirty="0"/>
              <a:t>⋆｡°✩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675B188-A4E2-6A02-77FB-E4B82E198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8400" y="1381800"/>
            <a:ext cx="3847200" cy="2379900"/>
          </a:xfrm>
        </p:spPr>
        <p:txBody>
          <a:bodyPr/>
          <a:lstStyle/>
          <a:p>
            <a:r>
              <a:rPr lang="en-JO" dirty="0"/>
              <a:t>Let’s start solving questions using a fun and interactive game!</a:t>
            </a:r>
          </a:p>
          <a:p>
            <a:endParaRPr lang="en-JO" dirty="0"/>
          </a:p>
          <a:p>
            <a:endParaRPr lang="en-JO" dirty="0"/>
          </a:p>
          <a:p>
            <a:r>
              <a:rPr lang="en-US" dirty="0">
                <a:hlinkClick r:id="rId2"/>
              </a:rPr>
              <a:t>https://www.transum.org/software/SW/Starter_of_the_day/Students/Substitution.asp</a:t>
            </a:r>
            <a:endParaRPr lang="en-JO" dirty="0"/>
          </a:p>
          <a:p>
            <a:endParaRPr lang="en-JO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7906D67C-D28F-311E-1936-DDF3108CB6C5}"/>
              </a:ext>
            </a:extLst>
          </p:cNvPr>
          <p:cNvSpPr/>
          <p:nvPr/>
        </p:nvSpPr>
        <p:spPr>
          <a:xfrm>
            <a:off x="1828801" y="480848"/>
            <a:ext cx="5841124" cy="381525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93594673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9"/>
          <p:cNvSpPr txBox="1">
            <a:spLocks noGrp="1"/>
          </p:cNvSpPr>
          <p:nvPr>
            <p:ph type="title"/>
          </p:nvPr>
        </p:nvSpPr>
        <p:spPr>
          <a:xfrm>
            <a:off x="2714549" y="2366272"/>
            <a:ext cx="4389635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Check Your Understanding</a:t>
            </a:r>
            <a:endParaRPr dirty="0"/>
          </a:p>
        </p:txBody>
      </p:sp>
      <p:sp>
        <p:nvSpPr>
          <p:cNvPr id="573" name="Google Shape;573;p69"/>
          <p:cNvSpPr txBox="1">
            <a:spLocks noGrp="1"/>
          </p:cNvSpPr>
          <p:nvPr>
            <p:ph type="title" idx="2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77869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Subtitle 6">
                <a:extLst>
                  <a:ext uri="{FF2B5EF4-FFF2-40B4-BE49-F238E27FC236}">
                    <a16:creationId xmlns:a16="http://schemas.microsoft.com/office/drawing/2014/main" id="{685759AE-26CB-3F86-D15A-3A346F0DB5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17577" y="1201152"/>
                <a:ext cx="3847200" cy="2379900"/>
              </a:xfrm>
            </p:spPr>
            <p:txBody>
              <a:bodyPr/>
              <a:lstStyle/>
              <a:p>
                <a:r>
                  <a:rPr lang="en-US" dirty="0"/>
                  <a:t>I</a:t>
                </a:r>
                <a:r>
                  <a:rPr lang="en-JO" dirty="0"/>
                  <a:t>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JO" dirty="0"/>
                  <a:t> = 3,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JO" dirty="0"/>
                  <a:t> = -2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JO" dirty="0"/>
                  <a:t> = 6, find:</a:t>
                </a:r>
              </a:p>
              <a:p>
                <a:pPr marL="114300" indent="0">
                  <a:buNone/>
                </a:pPr>
                <a:endParaRPr lang="en-JO" dirty="0"/>
              </a:p>
              <a:p>
                <a:pPr marL="114300" indent="0">
                  <a:buNone/>
                </a:pPr>
                <a:r>
                  <a:rPr lang="en-JO" dirty="0"/>
                  <a:t>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JO" dirty="0"/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JO" dirty="0"/>
              </a:p>
              <a:p>
                <a:pPr marL="114300" indent="0">
                  <a:buNone/>
                </a:pPr>
                <a:endParaRPr lang="en-JO" dirty="0"/>
              </a:p>
              <a:p>
                <a:pPr marL="114300" indent="0">
                  <a:buNone/>
                </a:pPr>
                <a:endParaRPr lang="en-JO" dirty="0"/>
              </a:p>
              <a:p>
                <a:pPr marL="114300" indent="0">
                  <a:buNone/>
                </a:pPr>
                <a:endParaRPr lang="en-JO" dirty="0"/>
              </a:p>
              <a:p>
                <a:pPr marL="114300" indent="0">
                  <a:buNone/>
                </a:pPr>
                <a:endParaRPr lang="en-JO" dirty="0"/>
              </a:p>
              <a:p>
                <a:pPr marL="114300" indent="0">
                  <a:buNone/>
                </a:pPr>
                <a:endParaRPr lang="en-JO" dirty="0"/>
              </a:p>
              <a:p>
                <a:r>
                  <a:rPr lang="en-JO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JO" dirty="0"/>
                  <a:t> = 10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JO" dirty="0"/>
                  <a:t> = 4, find:</a:t>
                </a:r>
              </a:p>
              <a:p>
                <a:endParaRPr lang="en-JO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JO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JO" dirty="0"/>
              </a:p>
            </p:txBody>
          </p:sp>
        </mc:Choice>
        <mc:Fallback xmlns="">
          <p:sp>
            <p:nvSpPr>
              <p:cNvPr id="7" name="Subtitle 6">
                <a:extLst>
                  <a:ext uri="{FF2B5EF4-FFF2-40B4-BE49-F238E27FC236}">
                    <a16:creationId xmlns:a16="http://schemas.microsoft.com/office/drawing/2014/main" id="{685759AE-26CB-3F86-D15A-3A346F0DB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17577" y="1201152"/>
                <a:ext cx="3847200" cy="2379900"/>
              </a:xfrm>
              <a:blipFill>
                <a:blip r:embed="rId2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J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Subtitle 6">
                <a:extLst>
                  <a:ext uri="{FF2B5EF4-FFF2-40B4-BE49-F238E27FC236}">
                    <a16:creationId xmlns:a16="http://schemas.microsoft.com/office/drawing/2014/main" id="{BBD8D592-31AC-3095-C842-7DA20A46D7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1583" y="1689883"/>
                <a:ext cx="3847200" cy="237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1pPr>
                <a:lvl2pPr marL="914400" marR="0" lvl="1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2pPr>
                <a:lvl3pPr marL="1371600" marR="0" lvl="2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3pPr>
                <a:lvl4pPr marL="1828800" marR="0" lvl="3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4pPr>
                <a:lvl5pPr marL="2286000" marR="0" lvl="4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5pPr>
                <a:lvl6pPr marL="2743200" marR="0" lvl="5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6pPr>
                <a:lvl7pPr marL="3200400" marR="0" lvl="6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7pPr>
                <a:lvl8pPr marL="3657600" marR="0" lvl="7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8pPr>
                <a:lvl9pPr marL="4114800" marR="0" lvl="8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en-JO" dirty="0"/>
              </a:p>
              <a:p>
                <a:pPr marL="114300" indent="0">
                  <a:buNone/>
                </a:pPr>
                <a:r>
                  <a:rPr lang="en-JO" dirty="0"/>
                  <a:t>Eric is a scientist who is trying to figure out the density of substance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JO" dirty="0"/>
                  <a:t>.</a:t>
                </a:r>
              </a:p>
              <a:p>
                <a:pPr marL="114300" indent="0">
                  <a:buNone/>
                </a:pPr>
                <a:r>
                  <a:rPr lang="en-JO" dirty="0"/>
                  <a:t>If the mass = 20 kg, and the volume = 5 ㎤ .</a:t>
                </a:r>
              </a:p>
              <a:p>
                <a:pPr marL="114300" indent="0">
                  <a:buNone/>
                </a:pPr>
                <a:r>
                  <a:rPr lang="en-JO" dirty="0"/>
                  <a:t>Help Eric </a:t>
                </a:r>
                <a:r>
                  <a:rPr lang="en-US" dirty="0"/>
                  <a:t>find</a:t>
                </a:r>
                <a:r>
                  <a:rPr lang="en-JO" dirty="0"/>
                  <a:t> the density!</a:t>
                </a:r>
              </a:p>
              <a:p>
                <a:pPr marL="114300" indent="0">
                  <a:buFont typeface="Montserrat"/>
                  <a:buNone/>
                </a:pPr>
                <a:endParaRPr lang="en-JO" dirty="0"/>
              </a:p>
            </p:txBody>
          </p:sp>
        </mc:Choice>
        <mc:Fallback>
          <p:sp>
            <p:nvSpPr>
              <p:cNvPr id="8" name="Subtitle 6">
                <a:extLst>
                  <a:ext uri="{FF2B5EF4-FFF2-40B4-BE49-F238E27FC236}">
                    <a16:creationId xmlns:a16="http://schemas.microsoft.com/office/drawing/2014/main" id="{BBD8D592-31AC-3095-C842-7DA20A46D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583" y="1689883"/>
                <a:ext cx="3847200" cy="2379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J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33111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23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sp>
        <p:nvSpPr>
          <p:cNvPr id="1569" name="Google Shape;1569;p123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tia.albairooti@nos.edu.jo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jana.momani@nos.edu.jo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34DB7E-1BC7-5679-307E-F853D705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sz="3600" dirty="0"/>
              <a:t>Note ➡ Each one of you will rec</a:t>
            </a:r>
            <a:r>
              <a:rPr lang="en-US" sz="3600" dirty="0" err="1"/>
              <a:t>ei</a:t>
            </a:r>
            <a:r>
              <a:rPr lang="en-JO" sz="3600" dirty="0"/>
              <a:t>ve a number. When you hear your number being called, please stand up! </a:t>
            </a:r>
          </a:p>
        </p:txBody>
      </p:sp>
    </p:spTree>
    <p:extLst>
      <p:ext uri="{BB962C8B-B14F-4D97-AF65-F5344CB8AC3E}">
        <p14:creationId xmlns:p14="http://schemas.microsoft.com/office/powerpoint/2010/main" val="39905838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3858775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Table of contents</a:t>
            </a:r>
            <a:endParaRPr sz="3600" dirty="0"/>
          </a:p>
        </p:txBody>
      </p:sp>
      <p:sp>
        <p:nvSpPr>
          <p:cNvPr id="495" name="Google Shape;495;p61"/>
          <p:cNvSpPr txBox="1">
            <a:spLocks noGrp="1"/>
          </p:cNvSpPr>
          <p:nvPr>
            <p:ph type="subTitle" idx="3"/>
          </p:nvPr>
        </p:nvSpPr>
        <p:spPr>
          <a:xfrm>
            <a:off x="1655200" y="2104763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Short video</a:t>
            </a:r>
            <a:endParaRPr dirty="0"/>
          </a:p>
        </p:txBody>
      </p:sp>
      <p:sp>
        <p:nvSpPr>
          <p:cNvPr id="496" name="Google Shape;496;p61"/>
          <p:cNvSpPr txBox="1">
            <a:spLocks noGrp="1"/>
          </p:cNvSpPr>
          <p:nvPr>
            <p:ph type="subTitle" idx="1"/>
          </p:nvPr>
        </p:nvSpPr>
        <p:spPr>
          <a:xfrm>
            <a:off x="5001000" y="2107463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substitution?</a:t>
            </a:r>
            <a:endParaRPr dirty="0"/>
          </a:p>
        </p:txBody>
      </p:sp>
      <p:sp>
        <p:nvSpPr>
          <p:cNvPr id="499" name="Google Shape;499;p61"/>
          <p:cNvSpPr txBox="1">
            <a:spLocks noGrp="1"/>
          </p:cNvSpPr>
          <p:nvPr>
            <p:ph type="subTitle" idx="5"/>
          </p:nvPr>
        </p:nvSpPr>
        <p:spPr>
          <a:xfrm>
            <a:off x="5001000" y="38576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Check your understanding </a:t>
            </a:r>
            <a:endParaRPr dirty="0"/>
          </a:p>
        </p:txBody>
      </p:sp>
      <p:sp>
        <p:nvSpPr>
          <p:cNvPr id="501" name="Google Shape;501;p61"/>
          <p:cNvSpPr txBox="1">
            <a:spLocks noGrp="1"/>
          </p:cNvSpPr>
          <p:nvPr>
            <p:ph type="subTitle" idx="7"/>
          </p:nvPr>
        </p:nvSpPr>
        <p:spPr>
          <a:xfrm>
            <a:off x="1655200" y="38576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Quick Game</a:t>
            </a:r>
            <a:endParaRPr dirty="0"/>
          </a:p>
        </p:txBody>
      </p:sp>
      <p:sp>
        <p:nvSpPr>
          <p:cNvPr id="503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04" name="Google Shape;504;p61"/>
          <p:cNvSpPr txBox="1">
            <a:spLocks noGrp="1"/>
          </p:cNvSpPr>
          <p:nvPr>
            <p:ph type="title" idx="13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05" name="Google Shape;505;p61"/>
          <p:cNvSpPr txBox="1">
            <a:spLocks noGrp="1"/>
          </p:cNvSpPr>
          <p:nvPr>
            <p:ph type="title" idx="14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06" name="Google Shape;506;p61"/>
          <p:cNvSpPr txBox="1">
            <a:spLocks noGrp="1"/>
          </p:cNvSpPr>
          <p:nvPr>
            <p:ph type="title" idx="15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9"/>
          <p:cNvSpPr txBox="1">
            <a:spLocks noGrp="1"/>
          </p:cNvSpPr>
          <p:nvPr>
            <p:ph type="title"/>
          </p:nvPr>
        </p:nvSpPr>
        <p:spPr>
          <a:xfrm>
            <a:off x="2714549" y="2366272"/>
            <a:ext cx="4389635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Short Video</a:t>
            </a:r>
            <a:endParaRPr dirty="0"/>
          </a:p>
        </p:txBody>
      </p:sp>
      <p:sp>
        <p:nvSpPr>
          <p:cNvPr id="573" name="Google Shape;573;p69"/>
          <p:cNvSpPr txBox="1">
            <a:spLocks noGrp="1"/>
          </p:cNvSpPr>
          <p:nvPr>
            <p:ph type="title" idx="2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https://www.youtube.com/watch?v=7Qxyf-VvnPs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Short Video</a:t>
            </a:r>
            <a:endParaRPr dirty="0"/>
          </a:p>
        </p:txBody>
      </p:sp>
      <p:pic>
        <p:nvPicPr>
          <p:cNvPr id="1028" name="Picture 4" descr="Algebra Clipart Vector Images (over 170)">
            <a:extLst>
              <a:ext uri="{FF2B5EF4-FFF2-40B4-BE49-F238E27FC236}">
                <a16:creationId xmlns:a16="http://schemas.microsoft.com/office/drawing/2014/main" id="{2DC5106E-681F-92BE-4519-BC293439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79" y="1682000"/>
            <a:ext cx="3014471" cy="22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Tube - YouTube">
            <a:extLst>
              <a:ext uri="{FF2B5EF4-FFF2-40B4-BE49-F238E27FC236}">
                <a16:creationId xmlns:a16="http://schemas.microsoft.com/office/drawing/2014/main" id="{98BCF927-235F-F8A9-59CD-71F5E471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6" y="1682000"/>
            <a:ext cx="586304" cy="58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9"/>
          <p:cNvSpPr txBox="1">
            <a:spLocks noGrp="1"/>
          </p:cNvSpPr>
          <p:nvPr>
            <p:ph type="title"/>
          </p:nvPr>
        </p:nvSpPr>
        <p:spPr>
          <a:xfrm>
            <a:off x="2377182" y="2416838"/>
            <a:ext cx="4389635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Definition of Substitution</a:t>
            </a:r>
          </a:p>
        </p:txBody>
      </p:sp>
      <p:sp>
        <p:nvSpPr>
          <p:cNvPr id="573" name="Google Shape;573;p69"/>
          <p:cNvSpPr txBox="1">
            <a:spLocks noGrp="1"/>
          </p:cNvSpPr>
          <p:nvPr>
            <p:ph type="title" idx="2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123109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The technique of changing an algebraic letter for its value is known as substitution.</a:t>
            </a:r>
            <a:endParaRPr sz="2000"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Substitution?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11A07-D177-FF1A-A569-60402A362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190" y="1096553"/>
            <a:ext cx="4236810" cy="25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00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4D76A85-CE35-C5CA-67E7-8B87391AD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255" y="1587406"/>
            <a:ext cx="2790704" cy="2379900"/>
          </a:xfrm>
        </p:spPr>
        <p:txBody>
          <a:bodyPr/>
          <a:lstStyle/>
          <a:p>
            <a:r>
              <a:rPr lang="en-JO" sz="1600" dirty="0"/>
              <a:t>We use substitution mostly in physics equations, but it can be used in your daily life for example to calculate your BMI!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ED279F-A878-34E3-73B2-CDF6B63D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dirty="0"/>
              <a:t>Why do we need </a:t>
            </a:r>
            <a:r>
              <a:rPr lang="en-US" dirty="0"/>
              <a:t>substitution?</a:t>
            </a:r>
            <a:r>
              <a:rPr lang="en-JO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840C04-65F2-7AAF-86EF-BE0DE704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96" y="1366381"/>
            <a:ext cx="3189454" cy="27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5048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9"/>
          <p:cNvSpPr txBox="1">
            <a:spLocks noGrp="1"/>
          </p:cNvSpPr>
          <p:nvPr>
            <p:ph type="title"/>
          </p:nvPr>
        </p:nvSpPr>
        <p:spPr>
          <a:xfrm>
            <a:off x="2714549" y="2366272"/>
            <a:ext cx="4389635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Quick Game</a:t>
            </a:r>
            <a:endParaRPr dirty="0"/>
          </a:p>
        </p:txBody>
      </p:sp>
      <p:sp>
        <p:nvSpPr>
          <p:cNvPr id="573" name="Google Shape;573;p69"/>
          <p:cNvSpPr txBox="1">
            <a:spLocks noGrp="1"/>
          </p:cNvSpPr>
          <p:nvPr>
            <p:ph type="title" idx="2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78182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3964</TotalTime>
  <Words>275</Words>
  <Application>Microsoft Macintosh PowerPoint</Application>
  <PresentationFormat>On-screen Show (16:9)</PresentationFormat>
  <Paragraphs>52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Cambria Math</vt:lpstr>
      <vt:lpstr>Vidaloka</vt:lpstr>
      <vt:lpstr>Open Sans</vt:lpstr>
      <vt:lpstr>Montserrat</vt:lpstr>
      <vt:lpstr>Arial</vt:lpstr>
      <vt:lpstr>Minimalist Business Slides XL by Slidesgo</vt:lpstr>
      <vt:lpstr>Learn Substitution into Expressions and Formulae</vt:lpstr>
      <vt:lpstr>Note ➡ Each one of you will receive a number. When you hear your number being called, please stand up! </vt:lpstr>
      <vt:lpstr>Table of contents</vt:lpstr>
      <vt:lpstr>Short Video</vt:lpstr>
      <vt:lpstr>Short Video</vt:lpstr>
      <vt:lpstr>Definition of Substitution</vt:lpstr>
      <vt:lpstr>What is Substitution?</vt:lpstr>
      <vt:lpstr>Why do we need substitution? </vt:lpstr>
      <vt:lpstr>Quick Game</vt:lpstr>
      <vt:lpstr>PowerPoint Presentation</vt:lpstr>
      <vt:lpstr>Check Your Understanding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Substitution into Expressions and Formulae</dc:title>
  <cp:lastModifiedBy>tiabeiruty@gmail.com</cp:lastModifiedBy>
  <cp:revision>8</cp:revision>
  <dcterms:modified xsi:type="dcterms:W3CDTF">2023-03-06T17:22:29Z</dcterms:modified>
</cp:coreProperties>
</file>