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1" r:id="rId4"/>
    <p:sldId id="273" r:id="rId5"/>
    <p:sldId id="259" r:id="rId6"/>
    <p:sldId id="260" r:id="rId7"/>
    <p:sldId id="258" r:id="rId8"/>
    <p:sldId id="264" r:id="rId9"/>
    <p:sldId id="266" r:id="rId10"/>
    <p:sldId id="267" r:id="rId11"/>
    <p:sldId id="268" r:id="rId12"/>
    <p:sldId id="269" r:id="rId13"/>
    <p:sldId id="27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13B01-AE4C-B578-392C-FD71A7C0BA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EE5057-2E2F-6415-6C5C-3C5931FDA2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E2FBF0-62FD-B1FD-56B3-ADE876461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F0677-BCCC-4740-A184-E9249FF61C3B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0DEA52-1B79-8825-4AF9-1C88564B7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3386A2-5160-689F-C8ED-E9436BAE7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A1843-8846-4FFE-AC1A-94AB1E06E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112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93C82-4AC4-F675-CB71-81E5FC270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F47FC0-AEB3-95B2-147B-ED9934C7FC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6C0865-EFE5-5B09-9648-B2D216982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F0677-BCCC-4740-A184-E9249FF61C3B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2C5043-EA85-1EE0-C453-A5C224C8A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AE0DF9-A514-242D-5608-880C48AC7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A1843-8846-4FFE-AC1A-94AB1E06E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331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C7A230-E40A-5074-D588-FF74AECA19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C46124-82F3-FF4D-248C-D40263BE88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3B9AEF-5332-A347-55DC-B5394E1FD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F0677-BCCC-4740-A184-E9249FF61C3B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53CD39-AB14-E5F2-F297-53665CD9F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B88D67-D5FC-4D8A-18B7-186EE4F29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A1843-8846-4FFE-AC1A-94AB1E06E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476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E7F93-B7A8-AB0E-AA25-8C9EA2360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0068F1-FF21-C23C-906F-1F8A31724D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EC2AAB-E2EE-6053-3027-0AE0364A0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F0677-BCCC-4740-A184-E9249FF61C3B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6974EF-EDEF-0C41-76AE-8458DE276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A8885A-410C-61A4-505D-13BC1BE19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A1843-8846-4FFE-AC1A-94AB1E06E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089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F68A4-D34A-8F17-1632-0EE19CABC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E08367-000F-71B6-E1A9-61303E0A4D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8FB791-70C8-5DBD-407C-D4E8D14B1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F0677-BCCC-4740-A184-E9249FF61C3B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18C17F-82C1-C8B5-6B6A-3335031C9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16BA4E-2923-EE78-635E-393EC67F0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A1843-8846-4FFE-AC1A-94AB1E06E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831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37E96-90A2-3522-4CD6-52F38167F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350759-E00C-B3F7-D026-EF6473BB3C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51BA9F-2D4C-8EAA-986F-D4C48F1B84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B5D601-ED43-29EE-A373-4D212A2C1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F0677-BCCC-4740-A184-E9249FF61C3B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167FE2-38BC-AF9A-EC99-C441AF776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399222-9ED0-1BC7-0495-B9C68B3F0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A1843-8846-4FFE-AC1A-94AB1E06E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049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D5A87-09F8-F94B-9280-C6D311EDF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E7043A-A476-809B-7D98-3ED946ECC6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C7044E-5D2D-B43F-BBD6-63F76767EE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641D53-DDAB-B62A-A6DD-CDC403D62C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A636A2-F3C7-9961-2634-3D0EBF64F1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52A276-AC54-E729-33EF-4BF51344C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F0677-BCCC-4740-A184-E9249FF61C3B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B2718D6-6EF8-35F4-69A9-EDCB938EF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3F5A9E4-4D5E-ED11-565A-FF9389D5A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A1843-8846-4FFE-AC1A-94AB1E06E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901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F3986-BF63-4148-8A85-EF809B7AD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5AB63C-3D53-D3E5-C3A2-615C72E6C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F0677-BCCC-4740-A184-E9249FF61C3B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67A950-C67B-AC89-7BE0-CC20F4F01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F8A853-26C1-441F-23DB-CF4410CBE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A1843-8846-4FFE-AC1A-94AB1E06E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770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A8C68F-F568-52FB-51C5-7808968D2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F0677-BCCC-4740-A184-E9249FF61C3B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CB1CA8-2B98-5DCB-BAE3-FD3B74AD8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03BE3B-0B3B-FA62-0573-1DE5005FD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A1843-8846-4FFE-AC1A-94AB1E06E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780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99029-4B93-D7C2-B2E2-0ADB34494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172DE4-D37F-D66D-0B2C-CB5A9D89A2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B0DE1C-410C-DF34-033C-93F2CF2EC5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F58732-5DFD-B320-0202-618EF766F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F0677-BCCC-4740-A184-E9249FF61C3B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55C0B4-0F0E-2D88-BC93-22E110599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4D2A60-FD44-4214-3F51-3C3D42875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A1843-8846-4FFE-AC1A-94AB1E06E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20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71ADD-D166-05A9-5766-E07D06F46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DCEDAA-0583-D6B1-CBBB-51101CAE22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BD1CA8-1F1C-85C3-AD6B-375A0E7BEF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F687F9-6383-690B-8464-83D17CA9D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F0677-BCCC-4740-A184-E9249FF61C3B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F7773B-114C-030C-3E94-5847212CF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3F0089-EE0D-F29C-5F9F-64B5DFC37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A1843-8846-4FFE-AC1A-94AB1E06E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138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43DBFB7-ED40-6A87-D36D-59502234B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8CC865-A4FE-DBB0-A1E5-4E92FBA8A6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A5BD1E-5A61-4C73-420B-301B351A26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4F0677-BCCC-4740-A184-E9249FF61C3B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6D820F-4C32-DB4C-ABBE-3DDCC2E99B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84551E-D5D1-CF63-2781-792FC65438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FA1843-8846-4FFE-AC1A-94AB1E06E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640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8">
            <a:extLst>
              <a:ext uri="{FF2B5EF4-FFF2-40B4-BE49-F238E27FC236}">
                <a16:creationId xmlns:a16="http://schemas.microsoft.com/office/drawing/2014/main" id="{F8446B12-7391-4711-8B31-112A0B896C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4819C2-B6E5-E64D-719B-36AA71E918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4428000"/>
            <a:ext cx="6143626" cy="1400400"/>
          </a:xfrm>
        </p:spPr>
        <p:txBody>
          <a:bodyPr wrap="square" anchor="b">
            <a:normAutofit/>
          </a:bodyPr>
          <a:lstStyle/>
          <a:p>
            <a:pPr algn="l"/>
            <a:r>
              <a:rPr lang="en-US" sz="5600">
                <a:solidFill>
                  <a:schemeClr val="bg1"/>
                </a:solidFill>
              </a:rPr>
              <a:t>School gym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E2B5FE-53D0-1D26-C38C-03E3AA71E8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59713" y="4716472"/>
            <a:ext cx="3494088" cy="1017896"/>
          </a:xfrm>
        </p:spPr>
        <p:txBody>
          <a:bodyPr anchor="b">
            <a:normAutofit/>
          </a:bodyPr>
          <a:lstStyle/>
          <a:p>
            <a:pPr algn="l"/>
            <a:r>
              <a:rPr lang="en-US" dirty="0" err="1">
                <a:solidFill>
                  <a:schemeClr val="bg1"/>
                </a:solidFill>
              </a:rPr>
              <a:t>By:Abdullah</a:t>
            </a:r>
            <a:r>
              <a:rPr lang="en-US" dirty="0">
                <a:solidFill>
                  <a:schemeClr val="bg1"/>
                </a:solidFill>
              </a:rPr>
              <a:t> Abujaber and Zaid Haddad</a:t>
            </a:r>
          </a:p>
        </p:txBody>
      </p:sp>
      <p:pic>
        <p:nvPicPr>
          <p:cNvPr id="28" name="Picture 4" descr="Different sizes of barbells">
            <a:extLst>
              <a:ext uri="{FF2B5EF4-FFF2-40B4-BE49-F238E27FC236}">
                <a16:creationId xmlns:a16="http://schemas.microsoft.com/office/drawing/2014/main" id="{19174B37-4FEE-5A60-2A25-3F303F8F02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455" b="20580"/>
          <a:stretch/>
        </p:blipFill>
        <p:spPr>
          <a:xfrm>
            <a:off x="20" y="-1"/>
            <a:ext cx="12191980" cy="3984912"/>
          </a:xfrm>
          <a:custGeom>
            <a:avLst/>
            <a:gdLst/>
            <a:ahLst/>
            <a:cxnLst/>
            <a:rect l="l" t="t" r="r" b="b"/>
            <a:pathLst>
              <a:path w="12192000" h="3984912">
                <a:moveTo>
                  <a:pt x="0" y="0"/>
                </a:moveTo>
                <a:lnTo>
                  <a:pt x="12192000" y="0"/>
                </a:lnTo>
                <a:lnTo>
                  <a:pt x="12192000" y="566059"/>
                </a:lnTo>
                <a:lnTo>
                  <a:pt x="12192000" y="794037"/>
                </a:lnTo>
                <a:lnTo>
                  <a:pt x="12192000" y="2336800"/>
                </a:lnTo>
                <a:lnTo>
                  <a:pt x="12192000" y="2631227"/>
                </a:lnTo>
                <a:lnTo>
                  <a:pt x="12192000" y="3908712"/>
                </a:lnTo>
                <a:lnTo>
                  <a:pt x="9439275" y="3984912"/>
                </a:lnTo>
                <a:lnTo>
                  <a:pt x="5572127" y="3737262"/>
                </a:lnTo>
                <a:lnTo>
                  <a:pt x="0" y="3908712"/>
                </a:lnTo>
                <a:lnTo>
                  <a:pt x="0" y="2631227"/>
                </a:lnTo>
                <a:lnTo>
                  <a:pt x="0" y="2336800"/>
                </a:lnTo>
                <a:lnTo>
                  <a:pt x="0" y="794037"/>
                </a:lnTo>
                <a:lnTo>
                  <a:pt x="0" y="566059"/>
                </a:lnTo>
                <a:close/>
              </a:path>
            </a:pathLst>
          </a:custGeom>
        </p:spPr>
      </p:pic>
      <p:grpSp>
        <p:nvGrpSpPr>
          <p:cNvPr id="29" name="Group 10">
            <a:extLst>
              <a:ext uri="{FF2B5EF4-FFF2-40B4-BE49-F238E27FC236}">
                <a16:creationId xmlns:a16="http://schemas.microsoft.com/office/drawing/2014/main" id="{AC0B7807-0C83-4963-821A-69B172722E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528992"/>
            <a:ext cx="12192000" cy="757168"/>
            <a:chOff x="0" y="2959818"/>
            <a:chExt cx="12192000" cy="757168"/>
          </a:xfrm>
        </p:grpSpPr>
        <p:sp>
          <p:nvSpPr>
            <p:cNvPr id="30" name="Freeform: Shape 11">
              <a:extLst>
                <a:ext uri="{FF2B5EF4-FFF2-40B4-BE49-F238E27FC236}">
                  <a16:creationId xmlns:a16="http://schemas.microsoft.com/office/drawing/2014/main" id="{BB027EC7-3252-48A2-A7A4-1741F72E47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EBC51E4-7477-4290-BBD0-18AD942C36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3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52396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orms response chart. Question title: 7)whats your goal in the gym?. Number of responses: 11 responses.">
            <a:extLst>
              <a:ext uri="{FF2B5EF4-FFF2-40B4-BE49-F238E27FC236}">
                <a16:creationId xmlns:a16="http://schemas.microsoft.com/office/drawing/2014/main" id="{09AB388F-58A3-8639-2AAF-2EF8F568BD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3600"/>
            <a:ext cx="12192000" cy="512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35877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orms response chart. Question title: 8)what do you think is the best time for the gym?. Number of responses: 11 responses.">
            <a:extLst>
              <a:ext uri="{FF2B5EF4-FFF2-40B4-BE49-F238E27FC236}">
                <a16:creationId xmlns:a16="http://schemas.microsoft.com/office/drawing/2014/main" id="{8A1F778E-A61D-E8A4-3987-1C8BBEDF01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3600"/>
            <a:ext cx="12192000" cy="512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06036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orms response chart. Question title: 9)do you think that working out can help students focus more in class and reduce stress levels ? . Number of responses: 11 responses.">
            <a:extLst>
              <a:ext uri="{FF2B5EF4-FFF2-40B4-BE49-F238E27FC236}">
                <a16:creationId xmlns:a16="http://schemas.microsoft.com/office/drawing/2014/main" id="{9F78D5A5-1789-9F5F-CC5B-1B170C0030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0225"/>
            <a:ext cx="12192000" cy="579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11856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orms response chart. Question title: 10)what do you think the school gym should have more of:. Number of responses: 11 responses.">
            <a:extLst>
              <a:ext uri="{FF2B5EF4-FFF2-40B4-BE49-F238E27FC236}">
                <a16:creationId xmlns:a16="http://schemas.microsoft.com/office/drawing/2014/main" id="{307CD7AC-32AE-F0E4-5C98-56C605B968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3600"/>
            <a:ext cx="12192000" cy="512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8259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02" name="Rectangle 1074">
            <a:extLst>
              <a:ext uri="{FF2B5EF4-FFF2-40B4-BE49-F238E27FC236}">
                <a16:creationId xmlns:a16="http://schemas.microsoft.com/office/drawing/2014/main" id="{A81E7530-396C-45F0-92F4-A885648D16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Pure Gym - Positively Putney">
            <a:extLst>
              <a:ext uri="{FF2B5EF4-FFF2-40B4-BE49-F238E27FC236}">
                <a16:creationId xmlns:a16="http://schemas.microsoft.com/office/drawing/2014/main" id="{FB3949D5-5363-82D5-6A21-6D6EAFC213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04" r="1" b="5504"/>
          <a:stretch/>
        </p:blipFill>
        <p:spPr bwMode="auto">
          <a:xfrm>
            <a:off x="603671" y="-1"/>
            <a:ext cx="1158832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04" name="Rectangle 1076">
            <a:extLst>
              <a:ext uri="{FF2B5EF4-FFF2-40B4-BE49-F238E27FC236}">
                <a16:creationId xmlns:a16="http://schemas.microsoft.com/office/drawing/2014/main" id="{7316481C-0A49-4796-812B-0D64F063B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419898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715FD7-8744-9245-ACEB-BAFDAD1B7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649" y="721805"/>
            <a:ext cx="3874686" cy="214752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Introduction </a:t>
            </a:r>
          </a:p>
        </p:txBody>
      </p:sp>
      <p:sp>
        <p:nvSpPr>
          <p:cNvPr id="1105" name="Rectangle 1078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81" name="Group 1080">
            <a:extLst>
              <a:ext uri="{FF2B5EF4-FFF2-40B4-BE49-F238E27FC236}">
                <a16:creationId xmlns:a16="http://schemas.microsoft.com/office/drawing/2014/main" id="{81DE8B58-F373-409E-A253-4380A6609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1188720" y="73152"/>
            <a:chExt cx="1178966" cy="232963"/>
          </a:xfrm>
        </p:grpSpPr>
        <p:sp>
          <p:nvSpPr>
            <p:cNvPr id="1082" name="Rectangle 64">
              <a:extLst>
                <a:ext uri="{FF2B5EF4-FFF2-40B4-BE49-F238E27FC236}">
                  <a16:creationId xmlns:a16="http://schemas.microsoft.com/office/drawing/2014/main" id="{F5ACE265-D22D-48CC-99DE-EB81AE9229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8541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3" name="Rectangle 66">
              <a:extLst>
                <a:ext uri="{FF2B5EF4-FFF2-40B4-BE49-F238E27FC236}">
                  <a16:creationId xmlns:a16="http://schemas.microsoft.com/office/drawing/2014/main" id="{6FE80EEA-F4ED-4436-8861-0BEAAEFE76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8541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4" name="Rectangle 64">
              <a:extLst>
                <a:ext uri="{FF2B5EF4-FFF2-40B4-BE49-F238E27FC236}">
                  <a16:creationId xmlns:a16="http://schemas.microsoft.com/office/drawing/2014/main" id="{C3642BC8-86E8-47D0-8846-3E4D49E4B4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3586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5" name="Rectangle 66">
              <a:extLst>
                <a:ext uri="{FF2B5EF4-FFF2-40B4-BE49-F238E27FC236}">
                  <a16:creationId xmlns:a16="http://schemas.microsoft.com/office/drawing/2014/main" id="{82D35214-3634-4180-BF0E-45B6145161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3586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6" name="Rectangle 64">
              <a:extLst>
                <a:ext uri="{FF2B5EF4-FFF2-40B4-BE49-F238E27FC236}">
                  <a16:creationId xmlns:a16="http://schemas.microsoft.com/office/drawing/2014/main" id="{15BE89E6-3D1C-42B5-A950-E72889F8BB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38631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7" name="Rectangle 66">
              <a:extLst>
                <a:ext uri="{FF2B5EF4-FFF2-40B4-BE49-F238E27FC236}">
                  <a16:creationId xmlns:a16="http://schemas.microsoft.com/office/drawing/2014/main" id="{473771CC-5097-4E08-9606-24B0BC9A0D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38631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8" name="Rectangle 64">
              <a:extLst>
                <a:ext uri="{FF2B5EF4-FFF2-40B4-BE49-F238E27FC236}">
                  <a16:creationId xmlns:a16="http://schemas.microsoft.com/office/drawing/2014/main" id="{BE872634-00DA-47BD-880D-5C05FFADCC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3675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9" name="Rectangle 66">
              <a:extLst>
                <a:ext uri="{FF2B5EF4-FFF2-40B4-BE49-F238E27FC236}">
                  <a16:creationId xmlns:a16="http://schemas.microsoft.com/office/drawing/2014/main" id="{4F151F5C-DE9B-460E-BC51-471F4A8A5A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3675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0" name="Rectangle 64">
              <a:extLst>
                <a:ext uri="{FF2B5EF4-FFF2-40B4-BE49-F238E27FC236}">
                  <a16:creationId xmlns:a16="http://schemas.microsoft.com/office/drawing/2014/main" id="{34557B8A-4D2F-4D0D-B746-59EA85318C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8720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1" name="Rectangle 66">
              <a:extLst>
                <a:ext uri="{FF2B5EF4-FFF2-40B4-BE49-F238E27FC236}">
                  <a16:creationId xmlns:a16="http://schemas.microsoft.com/office/drawing/2014/main" id="{C764CD8E-E409-4E9B-8E87-746DDE36D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8720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2" name="Rectangle 64">
              <a:extLst>
                <a:ext uri="{FF2B5EF4-FFF2-40B4-BE49-F238E27FC236}">
                  <a16:creationId xmlns:a16="http://schemas.microsoft.com/office/drawing/2014/main" id="{8E27A01D-2F01-4286-9453-3FBF6E848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13318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3" name="Rectangle 66">
              <a:extLst>
                <a:ext uri="{FF2B5EF4-FFF2-40B4-BE49-F238E27FC236}">
                  <a16:creationId xmlns:a16="http://schemas.microsoft.com/office/drawing/2014/main" id="{460487A5-12EB-422E-9588-8FF06FAF73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13318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4" name="Rectangle 64">
              <a:extLst>
                <a:ext uri="{FF2B5EF4-FFF2-40B4-BE49-F238E27FC236}">
                  <a16:creationId xmlns:a16="http://schemas.microsoft.com/office/drawing/2014/main" id="{7D522D20-C9F7-4B34-9066-4B43ADAABD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88363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5" name="Rectangle 66">
              <a:extLst>
                <a:ext uri="{FF2B5EF4-FFF2-40B4-BE49-F238E27FC236}">
                  <a16:creationId xmlns:a16="http://schemas.microsoft.com/office/drawing/2014/main" id="{97B04F2C-295B-447A-8941-0AD4F55516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88363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6" name="Rectangle 64">
              <a:extLst>
                <a:ext uri="{FF2B5EF4-FFF2-40B4-BE49-F238E27FC236}">
                  <a16:creationId xmlns:a16="http://schemas.microsoft.com/office/drawing/2014/main" id="{17D7FF91-B366-4534-B9B4-5710926EE7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63408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7" name="Rectangle 66">
              <a:extLst>
                <a:ext uri="{FF2B5EF4-FFF2-40B4-BE49-F238E27FC236}">
                  <a16:creationId xmlns:a16="http://schemas.microsoft.com/office/drawing/2014/main" id="{B5B8116C-ADD9-4826-9C37-270377E8FF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63408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8" name="Rectangle 64">
              <a:extLst>
                <a:ext uri="{FF2B5EF4-FFF2-40B4-BE49-F238E27FC236}">
                  <a16:creationId xmlns:a16="http://schemas.microsoft.com/office/drawing/2014/main" id="{22D01D96-8DB8-40BF-83AC-4CA49EC263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8452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9" name="Rectangle 66">
              <a:extLst>
                <a:ext uri="{FF2B5EF4-FFF2-40B4-BE49-F238E27FC236}">
                  <a16:creationId xmlns:a16="http://schemas.microsoft.com/office/drawing/2014/main" id="{44B584CD-5E60-4B15-847C-B30D15DA1A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8452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0" name="Rectangle 64">
              <a:extLst>
                <a:ext uri="{FF2B5EF4-FFF2-40B4-BE49-F238E27FC236}">
                  <a16:creationId xmlns:a16="http://schemas.microsoft.com/office/drawing/2014/main" id="{CF2BB7DC-B968-4F0B-9748-BF0E6E297C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13497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1" name="Rectangle 66">
              <a:extLst>
                <a:ext uri="{FF2B5EF4-FFF2-40B4-BE49-F238E27FC236}">
                  <a16:creationId xmlns:a16="http://schemas.microsoft.com/office/drawing/2014/main" id="{CF12C159-3F09-4861-9450-ECD5DB310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13497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03" name="Rectangle 1102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984"/>
            <a:ext cx="606972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1610FA-6B7D-F695-7E7E-D2F4EB96B0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6649" y="3379979"/>
            <a:ext cx="3874685" cy="3186359"/>
          </a:xfrm>
        </p:spPr>
        <p:txBody>
          <a:bodyPr anchor="ctr">
            <a:normAutofit fontScale="92500"/>
          </a:bodyPr>
          <a:lstStyle/>
          <a:p>
            <a:r>
              <a:rPr lang="en-US" dirty="0">
                <a:solidFill>
                  <a:schemeClr val="bg1"/>
                </a:solidFill>
              </a:rPr>
              <a:t>We chose a gym because we believe that students should have a healthy and more fit lifestyle and that most people agree that going to the gym relieves stress levels and increases concentration </a:t>
            </a:r>
          </a:p>
        </p:txBody>
      </p:sp>
    </p:spTree>
    <p:extLst>
      <p:ext uri="{BB962C8B-B14F-4D97-AF65-F5344CB8AC3E}">
        <p14:creationId xmlns:p14="http://schemas.microsoft.com/office/powerpoint/2010/main" val="25250105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063F2-DF47-DBBF-6F89-F0FC491A8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099" y="1396289"/>
            <a:ext cx="4399093" cy="1325563"/>
          </a:xfrm>
        </p:spPr>
        <p:txBody>
          <a:bodyPr>
            <a:normAutofit/>
          </a:bodyPr>
          <a:lstStyle/>
          <a:p>
            <a:r>
              <a:rPr lang="en-US"/>
              <a:t>Causes for school gym: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3C9226-438B-6EB5-B90D-379EC3876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544" y="2871982"/>
            <a:ext cx="4399094" cy="3181684"/>
          </a:xfrm>
        </p:spPr>
        <p:txBody>
          <a:bodyPr anchor="t">
            <a:normAutofit/>
          </a:bodyPr>
          <a:lstStyle/>
          <a:p>
            <a:r>
              <a:rPr lang="en-US" sz="1800" b="0" i="0" cap="all">
                <a:effectLst/>
                <a:latin typeface="var(--font-h3)"/>
              </a:rPr>
              <a:t>INCREASES ENTHUSIASM</a:t>
            </a:r>
          </a:p>
          <a:p>
            <a:r>
              <a:rPr lang="en-US" sz="1800" b="0" i="0" cap="all">
                <a:effectLst/>
                <a:latin typeface="var(--font-h3)"/>
              </a:rPr>
              <a:t>SPARKS LIFELONG HABITS</a:t>
            </a:r>
          </a:p>
          <a:p>
            <a:r>
              <a:rPr lang="en-US" sz="1800" b="0" i="0" cap="all">
                <a:effectLst/>
                <a:latin typeface="var(--font-h3)"/>
              </a:rPr>
              <a:t>REDUCES STRESS</a:t>
            </a:r>
          </a:p>
          <a:p>
            <a:r>
              <a:rPr lang="en-US" sz="1800" b="0" i="0" cap="all">
                <a:effectLst/>
                <a:latin typeface="var(--font-h3)"/>
              </a:rPr>
              <a:t>REDUCES FUTURE RISK OF CHRONIC DISEASE</a:t>
            </a:r>
          </a:p>
          <a:p>
            <a:r>
              <a:rPr lang="en-US" sz="1800" b="0" i="0" cap="all">
                <a:effectLst/>
                <a:latin typeface="var(--font-h3)"/>
              </a:rPr>
              <a:t>INCREASES LEARNING</a:t>
            </a:r>
            <a:endParaRPr lang="en-US" sz="1800" cap="all">
              <a:latin typeface="var(--font-h3)"/>
            </a:endParaRPr>
          </a:p>
          <a:p>
            <a:r>
              <a:rPr lang="en-US" sz="1800" b="0" i="0" cap="all">
                <a:effectLst/>
                <a:latin typeface="var(--font-h3)"/>
              </a:rPr>
              <a:t>IMPROVES COLLABORATION</a:t>
            </a:r>
          </a:p>
          <a:p>
            <a:r>
              <a:rPr lang="en-US" sz="1800" b="0" i="0" cap="all">
                <a:effectLst/>
                <a:latin typeface="var(--font-h3)"/>
              </a:rPr>
              <a:t>COMMUNITY HEALTH</a:t>
            </a:r>
          </a:p>
          <a:p>
            <a:endParaRPr lang="en-US" sz="1800" b="0" i="0" cap="all">
              <a:effectLst/>
              <a:latin typeface="var(--font-h3)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62225A2-D3F0-45D1-9C47-B10375316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711927" y="-1"/>
            <a:ext cx="6480073" cy="6858002"/>
          </a:xfrm>
          <a:custGeom>
            <a:avLst/>
            <a:gdLst>
              <a:gd name="connsiteX0" fmla="*/ 6130244 w 6480073"/>
              <a:gd name="connsiteY0" fmla="*/ 0 h 6858002"/>
              <a:gd name="connsiteX1" fmla="*/ 6212951 w 6480073"/>
              <a:gd name="connsiteY1" fmla="*/ 314584 h 6858002"/>
              <a:gd name="connsiteX2" fmla="*/ 5540779 w 6480073"/>
              <a:gd name="connsiteY2" fmla="*/ 6756649 h 6858002"/>
              <a:gd name="connsiteX3" fmla="*/ 5489971 w 6480073"/>
              <a:gd name="connsiteY3" fmla="*/ 6858002 h 6858002"/>
              <a:gd name="connsiteX4" fmla="*/ 0 w 6480073"/>
              <a:gd name="connsiteY4" fmla="*/ 6858002 h 6858002"/>
              <a:gd name="connsiteX5" fmla="*/ 0 w 6480073"/>
              <a:gd name="connsiteY5" fmla="*/ 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0073" h="6858002">
                <a:moveTo>
                  <a:pt x="6130244" y="0"/>
                </a:moveTo>
                <a:lnTo>
                  <a:pt x="6212951" y="314584"/>
                </a:lnTo>
                <a:cubicBezTo>
                  <a:pt x="6745828" y="2551616"/>
                  <a:pt x="6460994" y="4808873"/>
                  <a:pt x="5540779" y="6756649"/>
                </a:cubicBezTo>
                <a:lnTo>
                  <a:pt x="5489971" y="6858002"/>
                </a:lnTo>
                <a:lnTo>
                  <a:pt x="0" y="685800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B9FBFA8-6AF4-4091-9C8B-DEC6D8933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42784" y="0"/>
            <a:ext cx="6249216" cy="6858001"/>
          </a:xfrm>
          <a:custGeom>
            <a:avLst/>
            <a:gdLst>
              <a:gd name="connsiteX0" fmla="*/ 0 w 6249216"/>
              <a:gd name="connsiteY0" fmla="*/ 0 h 6858001"/>
              <a:gd name="connsiteX1" fmla="*/ 5893742 w 6249216"/>
              <a:gd name="connsiteY1" fmla="*/ 1 h 6858001"/>
              <a:gd name="connsiteX2" fmla="*/ 5993697 w 6249216"/>
              <a:gd name="connsiteY2" fmla="*/ 380651 h 6858001"/>
              <a:gd name="connsiteX3" fmla="*/ 5308924 w 6249216"/>
              <a:gd name="connsiteY3" fmla="*/ 6647018 h 6858001"/>
              <a:gd name="connsiteX4" fmla="*/ 5200672 w 6249216"/>
              <a:gd name="connsiteY4" fmla="*/ 6858001 h 6858001"/>
              <a:gd name="connsiteX5" fmla="*/ 1 w 6249216"/>
              <a:gd name="connsiteY5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49216" h="6858001">
                <a:moveTo>
                  <a:pt x="0" y="0"/>
                </a:moveTo>
                <a:lnTo>
                  <a:pt x="5893742" y="1"/>
                </a:lnTo>
                <a:lnTo>
                  <a:pt x="5993697" y="380651"/>
                </a:lnTo>
                <a:cubicBezTo>
                  <a:pt x="6511353" y="2559611"/>
                  <a:pt x="6222352" y="4758249"/>
                  <a:pt x="5308924" y="6647018"/>
                </a:cubicBezTo>
                <a:lnTo>
                  <a:pt x="5200672" y="6858001"/>
                </a:lnTo>
                <a:lnTo>
                  <a:pt x="1" y="685800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ABEADA-49E7-F142-08C0-9DAA3ED923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413" t="23563" r="25109" b="9932"/>
          <a:stretch/>
        </p:blipFill>
        <p:spPr>
          <a:xfrm>
            <a:off x="6512560" y="1671262"/>
            <a:ext cx="5587999" cy="35154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20100C1-2E73-C373-112C-B77F55CD76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152" t="74408" r="25869" b="9932"/>
          <a:stretch/>
        </p:blipFill>
        <p:spPr>
          <a:xfrm>
            <a:off x="6715760" y="5112618"/>
            <a:ext cx="5384799" cy="1013861"/>
          </a:xfrm>
          <a:prstGeom prst="rect">
            <a:avLst/>
          </a:prstGeom>
        </p:spPr>
      </p:pic>
      <p:pic>
        <p:nvPicPr>
          <p:cNvPr id="1028" name="Picture 4" descr="Image result for gym">
            <a:extLst>
              <a:ext uri="{FF2B5EF4-FFF2-40B4-BE49-F238E27FC236}">
                <a16:creationId xmlns:a16="http://schemas.microsoft.com/office/drawing/2014/main" id="{6032579A-DCA7-5104-584A-92E9278F53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119" y="48665"/>
            <a:ext cx="5679439" cy="1622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22771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gym">
            <a:extLst>
              <a:ext uri="{FF2B5EF4-FFF2-40B4-BE49-F238E27FC236}">
                <a16:creationId xmlns:a16="http://schemas.microsoft.com/office/drawing/2014/main" id="{1F9559BB-89B2-2B43-F6AC-A515142DFE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43" r="11226" b="-1"/>
          <a:stretch/>
        </p:blipFill>
        <p:spPr bwMode="auto">
          <a:xfrm>
            <a:off x="5182104" y="10"/>
            <a:ext cx="7009896" cy="6857990"/>
          </a:xfrm>
          <a:custGeom>
            <a:avLst/>
            <a:gdLst/>
            <a:ahLst/>
            <a:cxnLst/>
            <a:rect l="l" t="t" r="r" b="b"/>
            <a:pathLst>
              <a:path w="7009896" h="6858000">
                <a:moveTo>
                  <a:pt x="0" y="0"/>
                </a:moveTo>
                <a:lnTo>
                  <a:pt x="7009896" y="0"/>
                </a:lnTo>
                <a:lnTo>
                  <a:pt x="7009896" y="6858000"/>
                </a:lnTo>
                <a:lnTo>
                  <a:pt x="21616" y="6858000"/>
                </a:lnTo>
                <a:lnTo>
                  <a:pt x="129867" y="6647018"/>
                </a:lnTo>
                <a:cubicBezTo>
                  <a:pt x="1043295" y="4758249"/>
                  <a:pt x="1332296" y="2559611"/>
                  <a:pt x="814641" y="380651"/>
                </a:cubicBezTo>
                <a:lnTo>
                  <a:pt x="714685" y="1"/>
                </a:lnTo>
                <a:lnTo>
                  <a:pt x="0" y="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5" name="Freeform: Shape 2054">
            <a:extLst>
              <a:ext uri="{FF2B5EF4-FFF2-40B4-BE49-F238E27FC236}">
                <a16:creationId xmlns:a16="http://schemas.microsoft.com/office/drawing/2014/main" id="{5FDF4720-5445-47BE-89FE-E40D1AE6F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6480073" cy="6858002"/>
          </a:xfrm>
          <a:custGeom>
            <a:avLst/>
            <a:gdLst>
              <a:gd name="connsiteX0" fmla="*/ 6130244 w 6480073"/>
              <a:gd name="connsiteY0" fmla="*/ 0 h 6858002"/>
              <a:gd name="connsiteX1" fmla="*/ 6212951 w 6480073"/>
              <a:gd name="connsiteY1" fmla="*/ 314584 h 6858002"/>
              <a:gd name="connsiteX2" fmla="*/ 5540779 w 6480073"/>
              <a:gd name="connsiteY2" fmla="*/ 6756649 h 6858002"/>
              <a:gd name="connsiteX3" fmla="*/ 5489971 w 6480073"/>
              <a:gd name="connsiteY3" fmla="*/ 6858002 h 6858002"/>
              <a:gd name="connsiteX4" fmla="*/ 0 w 6480073"/>
              <a:gd name="connsiteY4" fmla="*/ 6858002 h 6858002"/>
              <a:gd name="connsiteX5" fmla="*/ 0 w 6480073"/>
              <a:gd name="connsiteY5" fmla="*/ 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0073" h="6858002">
                <a:moveTo>
                  <a:pt x="6130244" y="0"/>
                </a:moveTo>
                <a:lnTo>
                  <a:pt x="6212951" y="314584"/>
                </a:lnTo>
                <a:cubicBezTo>
                  <a:pt x="6745828" y="2551616"/>
                  <a:pt x="6460994" y="4808873"/>
                  <a:pt x="5540779" y="6756649"/>
                </a:cubicBezTo>
                <a:lnTo>
                  <a:pt x="5489971" y="6858002"/>
                </a:lnTo>
                <a:lnTo>
                  <a:pt x="0" y="685800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2057" name="Freeform: Shape 2056">
            <a:extLst>
              <a:ext uri="{FF2B5EF4-FFF2-40B4-BE49-F238E27FC236}">
                <a16:creationId xmlns:a16="http://schemas.microsoft.com/office/drawing/2014/main" id="{AC8710B4-A815-4082-9E4F-F13A00070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249216" cy="6858001"/>
          </a:xfrm>
          <a:custGeom>
            <a:avLst/>
            <a:gdLst>
              <a:gd name="connsiteX0" fmla="*/ 0 w 6249216"/>
              <a:gd name="connsiteY0" fmla="*/ 0 h 6858001"/>
              <a:gd name="connsiteX1" fmla="*/ 5893742 w 6249216"/>
              <a:gd name="connsiteY1" fmla="*/ 1 h 6858001"/>
              <a:gd name="connsiteX2" fmla="*/ 5993697 w 6249216"/>
              <a:gd name="connsiteY2" fmla="*/ 380651 h 6858001"/>
              <a:gd name="connsiteX3" fmla="*/ 5308924 w 6249216"/>
              <a:gd name="connsiteY3" fmla="*/ 6647018 h 6858001"/>
              <a:gd name="connsiteX4" fmla="*/ 5200672 w 6249216"/>
              <a:gd name="connsiteY4" fmla="*/ 6858001 h 6858001"/>
              <a:gd name="connsiteX5" fmla="*/ 1 w 6249216"/>
              <a:gd name="connsiteY5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49216" h="6858001">
                <a:moveTo>
                  <a:pt x="0" y="0"/>
                </a:moveTo>
                <a:lnTo>
                  <a:pt x="5893742" y="1"/>
                </a:lnTo>
                <a:lnTo>
                  <a:pt x="5993697" y="380651"/>
                </a:lnTo>
                <a:cubicBezTo>
                  <a:pt x="6511353" y="2559611"/>
                  <a:pt x="6222352" y="4758249"/>
                  <a:pt x="5308924" y="6647018"/>
                </a:cubicBezTo>
                <a:lnTo>
                  <a:pt x="5200672" y="6858001"/>
                </a:lnTo>
                <a:lnTo>
                  <a:pt x="1" y="685800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45BA04-6AE7-A618-6028-A42E9A050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3" y="1396289"/>
            <a:ext cx="4782458" cy="1325563"/>
          </a:xfrm>
        </p:spPr>
        <p:txBody>
          <a:bodyPr>
            <a:normAutofit/>
          </a:bodyPr>
          <a:lstStyle/>
          <a:p>
            <a:r>
              <a:rPr lang="en-US" dirty="0"/>
              <a:t>consequences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5F90CF-B6C5-D647-F8D1-8D8DE3B9AA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871982"/>
            <a:ext cx="4782458" cy="3181684"/>
          </a:xfrm>
        </p:spPr>
        <p:txBody>
          <a:bodyPr anchor="t">
            <a:normAutofit/>
          </a:bodyPr>
          <a:lstStyle/>
          <a:p>
            <a:r>
              <a:rPr lang="en-US" sz="1500" i="0">
                <a:effectLst/>
                <a:latin typeface="arial" panose="020B0604020202020204" pitchFamily="34" charset="0"/>
              </a:rPr>
              <a:t>Gyms require quite a bit of capital to launch</a:t>
            </a:r>
            <a:r>
              <a:rPr lang="en-US" sz="1500" b="0" i="0">
                <a:effectLst/>
                <a:latin typeface="arial" panose="020B0604020202020204" pitchFamily="34" charset="0"/>
              </a:rPr>
              <a:t>, as you need to rent or buy a large enough space and then purchase enough high-quality equipment to keep your clients satisfied. You need to pay for insurance every month, and you can also expect a high power bill for heating or cooling your gym.</a:t>
            </a:r>
          </a:p>
          <a:p>
            <a:r>
              <a:rPr lang="en-US" sz="1500">
                <a:latin typeface="arial" panose="020B0604020202020204" pitchFamily="34" charset="0"/>
              </a:rPr>
              <a:t>The most common examples of personal complaints by customers are a lack of staff, maintenance issues, and outdated types of equipment. In addition, a poor marketing strategy can also be a weakness for a gym business.</a:t>
            </a:r>
          </a:p>
          <a:p>
            <a:endParaRPr lang="en-US" sz="15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1312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1" name="Rectangle 3080">
            <a:extLst>
              <a:ext uri="{FF2B5EF4-FFF2-40B4-BE49-F238E27FC236}">
                <a16:creationId xmlns:a16="http://schemas.microsoft.com/office/drawing/2014/main" id="{A81E7530-396C-45F0-92F4-A885648D16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Sky Fitness And Wellness Baner - Pune | Gym Membership Fees, Timings ...">
            <a:extLst>
              <a:ext uri="{FF2B5EF4-FFF2-40B4-BE49-F238E27FC236}">
                <a16:creationId xmlns:a16="http://schemas.microsoft.com/office/drawing/2014/main" id="{22B93C6D-61B8-77CC-0FD0-746A888F25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7" r="26002" b="-1"/>
          <a:stretch/>
        </p:blipFill>
        <p:spPr bwMode="auto">
          <a:xfrm>
            <a:off x="603671" y="-1"/>
            <a:ext cx="1158832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3" name="Rectangle 3082">
            <a:extLst>
              <a:ext uri="{FF2B5EF4-FFF2-40B4-BE49-F238E27FC236}">
                <a16:creationId xmlns:a16="http://schemas.microsoft.com/office/drawing/2014/main" id="{7316481C-0A49-4796-812B-0D64F063B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419898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0DCEF8-36C8-D0CA-E3EA-CC1738C3C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649" y="246887"/>
            <a:ext cx="3874686" cy="115661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Advantages </a:t>
            </a:r>
          </a:p>
        </p:txBody>
      </p:sp>
      <p:sp>
        <p:nvSpPr>
          <p:cNvPr id="3085" name="Rectangle 3084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87" name="Group 3086">
            <a:extLst>
              <a:ext uri="{FF2B5EF4-FFF2-40B4-BE49-F238E27FC236}">
                <a16:creationId xmlns:a16="http://schemas.microsoft.com/office/drawing/2014/main" id="{81DE8B58-F373-409E-A253-4380A6609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1188720" y="73152"/>
            <a:chExt cx="1178966" cy="232963"/>
          </a:xfrm>
        </p:grpSpPr>
        <p:sp>
          <p:nvSpPr>
            <p:cNvPr id="3088" name="Rectangle 64">
              <a:extLst>
                <a:ext uri="{FF2B5EF4-FFF2-40B4-BE49-F238E27FC236}">
                  <a16:creationId xmlns:a16="http://schemas.microsoft.com/office/drawing/2014/main" id="{F5ACE265-D22D-48CC-99DE-EB81AE9229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8541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9" name="Rectangle 66">
              <a:extLst>
                <a:ext uri="{FF2B5EF4-FFF2-40B4-BE49-F238E27FC236}">
                  <a16:creationId xmlns:a16="http://schemas.microsoft.com/office/drawing/2014/main" id="{6FE80EEA-F4ED-4436-8861-0BEAAEFE76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8541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0" name="Rectangle 64">
              <a:extLst>
                <a:ext uri="{FF2B5EF4-FFF2-40B4-BE49-F238E27FC236}">
                  <a16:creationId xmlns:a16="http://schemas.microsoft.com/office/drawing/2014/main" id="{C3642BC8-86E8-47D0-8846-3E4D49E4B4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3586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1" name="Rectangle 66">
              <a:extLst>
                <a:ext uri="{FF2B5EF4-FFF2-40B4-BE49-F238E27FC236}">
                  <a16:creationId xmlns:a16="http://schemas.microsoft.com/office/drawing/2014/main" id="{82D35214-3634-4180-BF0E-45B6145161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3586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2" name="Rectangle 64">
              <a:extLst>
                <a:ext uri="{FF2B5EF4-FFF2-40B4-BE49-F238E27FC236}">
                  <a16:creationId xmlns:a16="http://schemas.microsoft.com/office/drawing/2014/main" id="{15BE89E6-3D1C-42B5-A950-E72889F8BB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38631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3" name="Rectangle 66">
              <a:extLst>
                <a:ext uri="{FF2B5EF4-FFF2-40B4-BE49-F238E27FC236}">
                  <a16:creationId xmlns:a16="http://schemas.microsoft.com/office/drawing/2014/main" id="{473771CC-5097-4E08-9606-24B0BC9A0D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38631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4" name="Rectangle 64">
              <a:extLst>
                <a:ext uri="{FF2B5EF4-FFF2-40B4-BE49-F238E27FC236}">
                  <a16:creationId xmlns:a16="http://schemas.microsoft.com/office/drawing/2014/main" id="{BE872634-00DA-47BD-880D-5C05FFADCC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3675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5" name="Rectangle 66">
              <a:extLst>
                <a:ext uri="{FF2B5EF4-FFF2-40B4-BE49-F238E27FC236}">
                  <a16:creationId xmlns:a16="http://schemas.microsoft.com/office/drawing/2014/main" id="{4F151F5C-DE9B-460E-BC51-471F4A8A5A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3675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6" name="Rectangle 64">
              <a:extLst>
                <a:ext uri="{FF2B5EF4-FFF2-40B4-BE49-F238E27FC236}">
                  <a16:creationId xmlns:a16="http://schemas.microsoft.com/office/drawing/2014/main" id="{34557B8A-4D2F-4D0D-B746-59EA85318C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8720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7" name="Rectangle 66">
              <a:extLst>
                <a:ext uri="{FF2B5EF4-FFF2-40B4-BE49-F238E27FC236}">
                  <a16:creationId xmlns:a16="http://schemas.microsoft.com/office/drawing/2014/main" id="{C764CD8E-E409-4E9B-8E87-746DDE36D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8720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8" name="Rectangle 64">
              <a:extLst>
                <a:ext uri="{FF2B5EF4-FFF2-40B4-BE49-F238E27FC236}">
                  <a16:creationId xmlns:a16="http://schemas.microsoft.com/office/drawing/2014/main" id="{8E27A01D-2F01-4286-9453-3FBF6E848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13318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9" name="Rectangle 66">
              <a:extLst>
                <a:ext uri="{FF2B5EF4-FFF2-40B4-BE49-F238E27FC236}">
                  <a16:creationId xmlns:a16="http://schemas.microsoft.com/office/drawing/2014/main" id="{460487A5-12EB-422E-9588-8FF06FAF73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13318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0" name="Rectangle 64">
              <a:extLst>
                <a:ext uri="{FF2B5EF4-FFF2-40B4-BE49-F238E27FC236}">
                  <a16:creationId xmlns:a16="http://schemas.microsoft.com/office/drawing/2014/main" id="{7D522D20-C9F7-4B34-9066-4B43ADAABD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88363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1" name="Rectangle 66">
              <a:extLst>
                <a:ext uri="{FF2B5EF4-FFF2-40B4-BE49-F238E27FC236}">
                  <a16:creationId xmlns:a16="http://schemas.microsoft.com/office/drawing/2014/main" id="{97B04F2C-295B-447A-8941-0AD4F55516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88363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2" name="Rectangle 64">
              <a:extLst>
                <a:ext uri="{FF2B5EF4-FFF2-40B4-BE49-F238E27FC236}">
                  <a16:creationId xmlns:a16="http://schemas.microsoft.com/office/drawing/2014/main" id="{17D7FF91-B366-4534-B9B4-5710926EE7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63408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3" name="Rectangle 66">
              <a:extLst>
                <a:ext uri="{FF2B5EF4-FFF2-40B4-BE49-F238E27FC236}">
                  <a16:creationId xmlns:a16="http://schemas.microsoft.com/office/drawing/2014/main" id="{B5B8116C-ADD9-4826-9C37-270377E8FF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63408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4" name="Rectangle 64">
              <a:extLst>
                <a:ext uri="{FF2B5EF4-FFF2-40B4-BE49-F238E27FC236}">
                  <a16:creationId xmlns:a16="http://schemas.microsoft.com/office/drawing/2014/main" id="{22D01D96-8DB8-40BF-83AC-4CA49EC263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8452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5" name="Rectangle 66">
              <a:extLst>
                <a:ext uri="{FF2B5EF4-FFF2-40B4-BE49-F238E27FC236}">
                  <a16:creationId xmlns:a16="http://schemas.microsoft.com/office/drawing/2014/main" id="{44B584CD-5E60-4B15-847C-B30D15DA1A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8452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6" name="Rectangle 64">
              <a:extLst>
                <a:ext uri="{FF2B5EF4-FFF2-40B4-BE49-F238E27FC236}">
                  <a16:creationId xmlns:a16="http://schemas.microsoft.com/office/drawing/2014/main" id="{CF2BB7DC-B968-4F0B-9748-BF0E6E297C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13497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7" name="Rectangle 66">
              <a:extLst>
                <a:ext uri="{FF2B5EF4-FFF2-40B4-BE49-F238E27FC236}">
                  <a16:creationId xmlns:a16="http://schemas.microsoft.com/office/drawing/2014/main" id="{CF12C159-3F09-4861-9450-ECD5DB310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13497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09" name="Rectangle 3108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984"/>
            <a:ext cx="606972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8" name="Content Placeholder 3077">
            <a:extLst>
              <a:ext uri="{FF2B5EF4-FFF2-40B4-BE49-F238E27FC236}">
                <a16:creationId xmlns:a16="http://schemas.microsoft.com/office/drawing/2014/main" id="{CF92296C-C5DA-AF45-933D-664D8597E7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7367" y="1278434"/>
            <a:ext cx="4253250" cy="2857631"/>
          </a:xfrm>
        </p:spPr>
        <p:txBody>
          <a:bodyPr anchor="ctr">
            <a:normAutofit/>
          </a:bodyPr>
          <a:lstStyle/>
          <a:p>
            <a:pPr marL="342900" indent="-342900">
              <a:buAutoNum type="arabicParenR"/>
            </a:pPr>
            <a:r>
              <a:rPr lang="en-US" sz="2400" dirty="0">
                <a:solidFill>
                  <a:schemeClr val="bg1"/>
                </a:solidFill>
              </a:rPr>
              <a:t>Gives the chance for a healthier lifestyle</a:t>
            </a:r>
          </a:p>
          <a:p>
            <a:pPr marL="342900" indent="-342900">
              <a:buAutoNum type="arabicParenR"/>
            </a:pPr>
            <a:r>
              <a:rPr lang="en-US" sz="2400" dirty="0">
                <a:solidFill>
                  <a:schemeClr val="bg1"/>
                </a:solidFill>
              </a:rPr>
              <a:t> lose weight </a:t>
            </a:r>
          </a:p>
          <a:p>
            <a:pPr marL="342900" indent="-342900">
              <a:buAutoNum type="arabicParenR"/>
            </a:pPr>
            <a:r>
              <a:rPr lang="en-US" sz="2400" dirty="0">
                <a:solidFill>
                  <a:schemeClr val="bg1"/>
                </a:solidFill>
              </a:rPr>
              <a:t> gain muscle</a:t>
            </a:r>
          </a:p>
          <a:p>
            <a:pPr marL="342900" indent="-342900">
              <a:buAutoNum type="arabicParenR"/>
            </a:pPr>
            <a:r>
              <a:rPr lang="en-US" sz="2400">
                <a:solidFill>
                  <a:schemeClr val="bg1"/>
                </a:solidFill>
              </a:rPr>
              <a:t> relieves </a:t>
            </a:r>
            <a:r>
              <a:rPr lang="en-US" sz="2400" dirty="0">
                <a:solidFill>
                  <a:schemeClr val="bg1"/>
                </a:solidFill>
              </a:rPr>
              <a:t>stress </a:t>
            </a:r>
          </a:p>
          <a:p>
            <a:pPr marL="342900" indent="-342900">
              <a:buAutoNum type="arabicParenR"/>
            </a:pPr>
            <a:r>
              <a:rPr lang="en-US" sz="2400" dirty="0">
                <a:solidFill>
                  <a:schemeClr val="bg1"/>
                </a:solidFill>
              </a:rPr>
              <a:t> helps gain concentration </a:t>
            </a:r>
          </a:p>
        </p:txBody>
      </p:sp>
      <p:pic>
        <p:nvPicPr>
          <p:cNvPr id="1026" name="Picture 2" descr="Forms response chart. Question title: 7)whats your goal in the gym?. Number of responses: 11 responses.">
            <a:extLst>
              <a:ext uri="{FF2B5EF4-FFF2-40B4-BE49-F238E27FC236}">
                <a16:creationId xmlns:a16="http://schemas.microsoft.com/office/drawing/2014/main" id="{FEDE693D-B79E-A0FA-CD7E-DDF35E3A12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287" y="4108825"/>
            <a:ext cx="6188765" cy="2603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36794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5" name="Rectangle 4104">
            <a:extLst>
              <a:ext uri="{FF2B5EF4-FFF2-40B4-BE49-F238E27FC236}">
                <a16:creationId xmlns:a16="http://schemas.microsoft.com/office/drawing/2014/main" id="{A81E7530-396C-45F0-92F4-A885648D16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Gold's Gym | YourStack">
            <a:extLst>
              <a:ext uri="{FF2B5EF4-FFF2-40B4-BE49-F238E27FC236}">
                <a16:creationId xmlns:a16="http://schemas.microsoft.com/office/drawing/2014/main" id="{7CFF734F-6095-BA4D-9B62-312FF6578D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1" r="1683"/>
          <a:stretch/>
        </p:blipFill>
        <p:spPr bwMode="auto">
          <a:xfrm>
            <a:off x="603671" y="-1"/>
            <a:ext cx="1158832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7" name="Rectangle 4106">
            <a:extLst>
              <a:ext uri="{FF2B5EF4-FFF2-40B4-BE49-F238E27FC236}">
                <a16:creationId xmlns:a16="http://schemas.microsoft.com/office/drawing/2014/main" id="{7316481C-0A49-4796-812B-0D64F063B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419898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C8663C-FD71-3220-0189-5998919DD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649" y="721805"/>
            <a:ext cx="3874686" cy="415879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Disadvantages </a:t>
            </a:r>
          </a:p>
        </p:txBody>
      </p:sp>
      <p:sp>
        <p:nvSpPr>
          <p:cNvPr id="4109" name="Rectangle 4108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11" name="Group 4110">
            <a:extLst>
              <a:ext uri="{FF2B5EF4-FFF2-40B4-BE49-F238E27FC236}">
                <a16:creationId xmlns:a16="http://schemas.microsoft.com/office/drawing/2014/main" id="{81DE8B58-F373-409E-A253-4380A6609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1188720" y="73152"/>
            <a:chExt cx="1178966" cy="232963"/>
          </a:xfrm>
        </p:grpSpPr>
        <p:sp>
          <p:nvSpPr>
            <p:cNvPr id="4112" name="Rectangle 64">
              <a:extLst>
                <a:ext uri="{FF2B5EF4-FFF2-40B4-BE49-F238E27FC236}">
                  <a16:creationId xmlns:a16="http://schemas.microsoft.com/office/drawing/2014/main" id="{F5ACE265-D22D-48CC-99DE-EB81AE9229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8541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3" name="Rectangle 66">
              <a:extLst>
                <a:ext uri="{FF2B5EF4-FFF2-40B4-BE49-F238E27FC236}">
                  <a16:creationId xmlns:a16="http://schemas.microsoft.com/office/drawing/2014/main" id="{6FE80EEA-F4ED-4436-8861-0BEAAEFE76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8541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4" name="Rectangle 64">
              <a:extLst>
                <a:ext uri="{FF2B5EF4-FFF2-40B4-BE49-F238E27FC236}">
                  <a16:creationId xmlns:a16="http://schemas.microsoft.com/office/drawing/2014/main" id="{C3642BC8-86E8-47D0-8846-3E4D49E4B4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3586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5" name="Rectangle 66">
              <a:extLst>
                <a:ext uri="{FF2B5EF4-FFF2-40B4-BE49-F238E27FC236}">
                  <a16:creationId xmlns:a16="http://schemas.microsoft.com/office/drawing/2014/main" id="{82D35214-3634-4180-BF0E-45B6145161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3586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6" name="Rectangle 64">
              <a:extLst>
                <a:ext uri="{FF2B5EF4-FFF2-40B4-BE49-F238E27FC236}">
                  <a16:creationId xmlns:a16="http://schemas.microsoft.com/office/drawing/2014/main" id="{15BE89E6-3D1C-42B5-A950-E72889F8BB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38631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7" name="Rectangle 66">
              <a:extLst>
                <a:ext uri="{FF2B5EF4-FFF2-40B4-BE49-F238E27FC236}">
                  <a16:creationId xmlns:a16="http://schemas.microsoft.com/office/drawing/2014/main" id="{473771CC-5097-4E08-9606-24B0BC9A0D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38631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8" name="Rectangle 64">
              <a:extLst>
                <a:ext uri="{FF2B5EF4-FFF2-40B4-BE49-F238E27FC236}">
                  <a16:creationId xmlns:a16="http://schemas.microsoft.com/office/drawing/2014/main" id="{BE872634-00DA-47BD-880D-5C05FFADCC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3675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9" name="Rectangle 66">
              <a:extLst>
                <a:ext uri="{FF2B5EF4-FFF2-40B4-BE49-F238E27FC236}">
                  <a16:creationId xmlns:a16="http://schemas.microsoft.com/office/drawing/2014/main" id="{4F151F5C-DE9B-460E-BC51-471F4A8A5A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3675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20" name="Rectangle 64">
              <a:extLst>
                <a:ext uri="{FF2B5EF4-FFF2-40B4-BE49-F238E27FC236}">
                  <a16:creationId xmlns:a16="http://schemas.microsoft.com/office/drawing/2014/main" id="{34557B8A-4D2F-4D0D-B746-59EA85318C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8720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21" name="Rectangle 66">
              <a:extLst>
                <a:ext uri="{FF2B5EF4-FFF2-40B4-BE49-F238E27FC236}">
                  <a16:creationId xmlns:a16="http://schemas.microsoft.com/office/drawing/2014/main" id="{C764CD8E-E409-4E9B-8E87-746DDE36D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8720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22" name="Rectangle 64">
              <a:extLst>
                <a:ext uri="{FF2B5EF4-FFF2-40B4-BE49-F238E27FC236}">
                  <a16:creationId xmlns:a16="http://schemas.microsoft.com/office/drawing/2014/main" id="{8E27A01D-2F01-4286-9453-3FBF6E848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13318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23" name="Rectangle 66">
              <a:extLst>
                <a:ext uri="{FF2B5EF4-FFF2-40B4-BE49-F238E27FC236}">
                  <a16:creationId xmlns:a16="http://schemas.microsoft.com/office/drawing/2014/main" id="{460487A5-12EB-422E-9588-8FF06FAF73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13318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24" name="Rectangle 64">
              <a:extLst>
                <a:ext uri="{FF2B5EF4-FFF2-40B4-BE49-F238E27FC236}">
                  <a16:creationId xmlns:a16="http://schemas.microsoft.com/office/drawing/2014/main" id="{7D522D20-C9F7-4B34-9066-4B43ADAABD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88363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25" name="Rectangle 66">
              <a:extLst>
                <a:ext uri="{FF2B5EF4-FFF2-40B4-BE49-F238E27FC236}">
                  <a16:creationId xmlns:a16="http://schemas.microsoft.com/office/drawing/2014/main" id="{97B04F2C-295B-447A-8941-0AD4F55516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88363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26" name="Rectangle 64">
              <a:extLst>
                <a:ext uri="{FF2B5EF4-FFF2-40B4-BE49-F238E27FC236}">
                  <a16:creationId xmlns:a16="http://schemas.microsoft.com/office/drawing/2014/main" id="{17D7FF91-B366-4534-B9B4-5710926EE7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63408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27" name="Rectangle 66">
              <a:extLst>
                <a:ext uri="{FF2B5EF4-FFF2-40B4-BE49-F238E27FC236}">
                  <a16:creationId xmlns:a16="http://schemas.microsoft.com/office/drawing/2014/main" id="{B5B8116C-ADD9-4826-9C37-270377E8FF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63408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28" name="Rectangle 64">
              <a:extLst>
                <a:ext uri="{FF2B5EF4-FFF2-40B4-BE49-F238E27FC236}">
                  <a16:creationId xmlns:a16="http://schemas.microsoft.com/office/drawing/2014/main" id="{22D01D96-8DB8-40BF-83AC-4CA49EC263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8452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29" name="Rectangle 66">
              <a:extLst>
                <a:ext uri="{FF2B5EF4-FFF2-40B4-BE49-F238E27FC236}">
                  <a16:creationId xmlns:a16="http://schemas.microsoft.com/office/drawing/2014/main" id="{44B584CD-5E60-4B15-847C-B30D15DA1A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8452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30" name="Rectangle 64">
              <a:extLst>
                <a:ext uri="{FF2B5EF4-FFF2-40B4-BE49-F238E27FC236}">
                  <a16:creationId xmlns:a16="http://schemas.microsoft.com/office/drawing/2014/main" id="{CF2BB7DC-B968-4F0B-9748-BF0E6E297C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13497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31" name="Rectangle 66">
              <a:extLst>
                <a:ext uri="{FF2B5EF4-FFF2-40B4-BE49-F238E27FC236}">
                  <a16:creationId xmlns:a16="http://schemas.microsoft.com/office/drawing/2014/main" id="{CF12C159-3F09-4861-9450-ECD5DB310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13497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33" name="Rectangle 4132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984"/>
            <a:ext cx="606972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2" name="Content Placeholder 4101">
            <a:extLst>
              <a:ext uri="{FF2B5EF4-FFF2-40B4-BE49-F238E27FC236}">
                <a16:creationId xmlns:a16="http://schemas.microsoft.com/office/drawing/2014/main" id="{CA3D67CD-9FCB-59F5-5B81-E262798A1B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6649" y="1318437"/>
            <a:ext cx="3874685" cy="2647507"/>
          </a:xfrm>
        </p:spPr>
        <p:txBody>
          <a:bodyPr anchor="ctr"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1)cost of equipment</a:t>
            </a:r>
          </a:p>
          <a:p>
            <a:r>
              <a:rPr lang="en-US" sz="2400" dirty="0">
                <a:solidFill>
                  <a:schemeClr val="bg1"/>
                </a:solidFill>
              </a:rPr>
              <a:t>2)high risk of injuries </a:t>
            </a:r>
          </a:p>
          <a:p>
            <a:r>
              <a:rPr lang="en-US" sz="2400" dirty="0">
                <a:solidFill>
                  <a:schemeClr val="bg1"/>
                </a:solidFill>
              </a:rPr>
              <a:t>3)high maintenance cost </a:t>
            </a:r>
          </a:p>
          <a:p>
            <a:r>
              <a:rPr lang="en-US" sz="2400" dirty="0">
                <a:solidFill>
                  <a:schemeClr val="bg1"/>
                </a:solidFill>
              </a:rPr>
              <a:t>4)could get over crowded  </a:t>
            </a:r>
          </a:p>
        </p:txBody>
      </p:sp>
    </p:spTree>
    <p:extLst>
      <p:ext uri="{BB962C8B-B14F-4D97-AF65-F5344CB8AC3E}">
        <p14:creationId xmlns:p14="http://schemas.microsoft.com/office/powerpoint/2010/main" val="16450357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0" name="Rectangle 2056">
            <a:extLst>
              <a:ext uri="{FF2B5EF4-FFF2-40B4-BE49-F238E27FC236}">
                <a16:creationId xmlns:a16="http://schemas.microsoft.com/office/drawing/2014/main" id="{A81E7530-396C-45F0-92F4-A885648D16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Bunker Gym - Head Projects">
            <a:extLst>
              <a:ext uri="{FF2B5EF4-FFF2-40B4-BE49-F238E27FC236}">
                <a16:creationId xmlns:a16="http://schemas.microsoft.com/office/drawing/2014/main" id="{653FE6C0-AD59-9B00-6548-7FF7974DDA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26" r="1" b="12767"/>
          <a:stretch/>
        </p:blipFill>
        <p:spPr bwMode="auto">
          <a:xfrm>
            <a:off x="606971" y="-1"/>
            <a:ext cx="1158832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9" name="Rectangle 2058">
            <a:extLst>
              <a:ext uri="{FF2B5EF4-FFF2-40B4-BE49-F238E27FC236}">
                <a16:creationId xmlns:a16="http://schemas.microsoft.com/office/drawing/2014/main" id="{7316481C-0A49-4796-812B-0D64F063B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419898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A8384B-9E23-1D5F-20AB-89407325C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649" y="721805"/>
            <a:ext cx="3874686" cy="77738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Fundings </a:t>
            </a:r>
          </a:p>
        </p:txBody>
      </p:sp>
      <p:sp>
        <p:nvSpPr>
          <p:cNvPr id="2061" name="Rectangle 2060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63" name="Group 2062">
            <a:extLst>
              <a:ext uri="{FF2B5EF4-FFF2-40B4-BE49-F238E27FC236}">
                <a16:creationId xmlns:a16="http://schemas.microsoft.com/office/drawing/2014/main" id="{81DE8B58-F373-409E-A253-4380A6609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1188720" y="73152"/>
            <a:chExt cx="1178966" cy="232963"/>
          </a:xfrm>
        </p:grpSpPr>
        <p:sp>
          <p:nvSpPr>
            <p:cNvPr id="2064" name="Rectangle 64">
              <a:extLst>
                <a:ext uri="{FF2B5EF4-FFF2-40B4-BE49-F238E27FC236}">
                  <a16:creationId xmlns:a16="http://schemas.microsoft.com/office/drawing/2014/main" id="{F5ACE265-D22D-48CC-99DE-EB81AE9229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8541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5" name="Rectangle 66">
              <a:extLst>
                <a:ext uri="{FF2B5EF4-FFF2-40B4-BE49-F238E27FC236}">
                  <a16:creationId xmlns:a16="http://schemas.microsoft.com/office/drawing/2014/main" id="{6FE80EEA-F4ED-4436-8861-0BEAAEFE76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8541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6" name="Rectangle 64">
              <a:extLst>
                <a:ext uri="{FF2B5EF4-FFF2-40B4-BE49-F238E27FC236}">
                  <a16:creationId xmlns:a16="http://schemas.microsoft.com/office/drawing/2014/main" id="{C3642BC8-86E8-47D0-8846-3E4D49E4B4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3586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7" name="Rectangle 66">
              <a:extLst>
                <a:ext uri="{FF2B5EF4-FFF2-40B4-BE49-F238E27FC236}">
                  <a16:creationId xmlns:a16="http://schemas.microsoft.com/office/drawing/2014/main" id="{82D35214-3634-4180-BF0E-45B6145161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3586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8" name="Rectangle 64">
              <a:extLst>
                <a:ext uri="{FF2B5EF4-FFF2-40B4-BE49-F238E27FC236}">
                  <a16:creationId xmlns:a16="http://schemas.microsoft.com/office/drawing/2014/main" id="{15BE89E6-3D1C-42B5-A950-E72889F8BB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38631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9" name="Rectangle 66">
              <a:extLst>
                <a:ext uri="{FF2B5EF4-FFF2-40B4-BE49-F238E27FC236}">
                  <a16:creationId xmlns:a16="http://schemas.microsoft.com/office/drawing/2014/main" id="{473771CC-5097-4E08-9606-24B0BC9A0D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38631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0" name="Rectangle 64">
              <a:extLst>
                <a:ext uri="{FF2B5EF4-FFF2-40B4-BE49-F238E27FC236}">
                  <a16:creationId xmlns:a16="http://schemas.microsoft.com/office/drawing/2014/main" id="{BE872634-00DA-47BD-880D-5C05FFADCC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3675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1" name="Rectangle 66">
              <a:extLst>
                <a:ext uri="{FF2B5EF4-FFF2-40B4-BE49-F238E27FC236}">
                  <a16:creationId xmlns:a16="http://schemas.microsoft.com/office/drawing/2014/main" id="{4F151F5C-DE9B-460E-BC51-471F4A8A5A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3675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2" name="Rectangle 64">
              <a:extLst>
                <a:ext uri="{FF2B5EF4-FFF2-40B4-BE49-F238E27FC236}">
                  <a16:creationId xmlns:a16="http://schemas.microsoft.com/office/drawing/2014/main" id="{34557B8A-4D2F-4D0D-B746-59EA85318C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8720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3" name="Rectangle 66">
              <a:extLst>
                <a:ext uri="{FF2B5EF4-FFF2-40B4-BE49-F238E27FC236}">
                  <a16:creationId xmlns:a16="http://schemas.microsoft.com/office/drawing/2014/main" id="{C764CD8E-E409-4E9B-8E87-746DDE36D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8720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4" name="Rectangle 64">
              <a:extLst>
                <a:ext uri="{FF2B5EF4-FFF2-40B4-BE49-F238E27FC236}">
                  <a16:creationId xmlns:a16="http://schemas.microsoft.com/office/drawing/2014/main" id="{8E27A01D-2F01-4286-9453-3FBF6E848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13318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5" name="Rectangle 66">
              <a:extLst>
                <a:ext uri="{FF2B5EF4-FFF2-40B4-BE49-F238E27FC236}">
                  <a16:creationId xmlns:a16="http://schemas.microsoft.com/office/drawing/2014/main" id="{460487A5-12EB-422E-9588-8FF06FAF73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13318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6" name="Rectangle 64">
              <a:extLst>
                <a:ext uri="{FF2B5EF4-FFF2-40B4-BE49-F238E27FC236}">
                  <a16:creationId xmlns:a16="http://schemas.microsoft.com/office/drawing/2014/main" id="{7D522D20-C9F7-4B34-9066-4B43ADAABD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88363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7" name="Rectangle 66">
              <a:extLst>
                <a:ext uri="{FF2B5EF4-FFF2-40B4-BE49-F238E27FC236}">
                  <a16:creationId xmlns:a16="http://schemas.microsoft.com/office/drawing/2014/main" id="{97B04F2C-295B-447A-8941-0AD4F55516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88363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8" name="Rectangle 64">
              <a:extLst>
                <a:ext uri="{FF2B5EF4-FFF2-40B4-BE49-F238E27FC236}">
                  <a16:creationId xmlns:a16="http://schemas.microsoft.com/office/drawing/2014/main" id="{17D7FF91-B366-4534-B9B4-5710926EE7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63408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9" name="Rectangle 66">
              <a:extLst>
                <a:ext uri="{FF2B5EF4-FFF2-40B4-BE49-F238E27FC236}">
                  <a16:creationId xmlns:a16="http://schemas.microsoft.com/office/drawing/2014/main" id="{B5B8116C-ADD9-4826-9C37-270377E8FF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63408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0" name="Rectangle 64">
              <a:extLst>
                <a:ext uri="{FF2B5EF4-FFF2-40B4-BE49-F238E27FC236}">
                  <a16:creationId xmlns:a16="http://schemas.microsoft.com/office/drawing/2014/main" id="{22D01D96-8DB8-40BF-83AC-4CA49EC263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8452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1" name="Rectangle 66">
              <a:extLst>
                <a:ext uri="{FF2B5EF4-FFF2-40B4-BE49-F238E27FC236}">
                  <a16:creationId xmlns:a16="http://schemas.microsoft.com/office/drawing/2014/main" id="{44B584CD-5E60-4B15-847C-B30D15DA1A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8452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2" name="Rectangle 64">
              <a:extLst>
                <a:ext uri="{FF2B5EF4-FFF2-40B4-BE49-F238E27FC236}">
                  <a16:creationId xmlns:a16="http://schemas.microsoft.com/office/drawing/2014/main" id="{CF2BB7DC-B968-4F0B-9748-BF0E6E297C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13497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3" name="Rectangle 66">
              <a:extLst>
                <a:ext uri="{FF2B5EF4-FFF2-40B4-BE49-F238E27FC236}">
                  <a16:creationId xmlns:a16="http://schemas.microsoft.com/office/drawing/2014/main" id="{CF12C159-3F09-4861-9450-ECD5DB310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13497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85" name="Rectangle 2084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984"/>
            <a:ext cx="606972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4" name="Content Placeholder 2053">
            <a:extLst>
              <a:ext uri="{FF2B5EF4-FFF2-40B4-BE49-F238E27FC236}">
                <a16:creationId xmlns:a16="http://schemas.microsoft.com/office/drawing/2014/main" id="{9BC18B13-DC92-B565-D6AF-A3B056B032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6649" y="1499191"/>
            <a:ext cx="3874685" cy="5067148"/>
          </a:xfrm>
        </p:spPr>
        <p:txBody>
          <a:bodyPr anchor="ctr"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We can get the money for the gym equipment by holding bake sales</a:t>
            </a:r>
          </a:p>
          <a:p>
            <a:r>
              <a:rPr lang="en-US" sz="3200" dirty="0">
                <a:solidFill>
                  <a:schemeClr val="bg1"/>
                </a:solidFill>
              </a:rPr>
              <a:t>school plays </a:t>
            </a:r>
          </a:p>
          <a:p>
            <a:r>
              <a:rPr lang="en-US" sz="3200" dirty="0">
                <a:solidFill>
                  <a:schemeClr val="bg1"/>
                </a:solidFill>
              </a:rPr>
              <a:t>Donations from students that are interested in this idea</a:t>
            </a:r>
          </a:p>
          <a:p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6192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orms response chart. Question title: 4)what would you rather?. Number of responses: 11 responses.">
            <a:extLst>
              <a:ext uri="{FF2B5EF4-FFF2-40B4-BE49-F238E27FC236}">
                <a16:creationId xmlns:a16="http://schemas.microsoft.com/office/drawing/2014/main" id="{FC32F77E-EC90-617F-4E11-5969F53ED3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3600"/>
            <a:ext cx="12192000" cy="512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78390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17EC4E16-7076-4ACA-3066-4C13FBDB3F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3600"/>
            <a:ext cx="12192000" cy="512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26764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236</Words>
  <Application>Microsoft Office PowerPoint</Application>
  <PresentationFormat>Widescreen</PresentationFormat>
  <Paragraphs>30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Arial</vt:lpstr>
      <vt:lpstr>Calibri</vt:lpstr>
      <vt:lpstr>Calibri Light</vt:lpstr>
      <vt:lpstr>var(--font-h3)</vt:lpstr>
      <vt:lpstr>Office Theme</vt:lpstr>
      <vt:lpstr>School gym </vt:lpstr>
      <vt:lpstr>Introduction </vt:lpstr>
      <vt:lpstr>Causes for school gym:</vt:lpstr>
      <vt:lpstr>consequences</vt:lpstr>
      <vt:lpstr>Advantages </vt:lpstr>
      <vt:lpstr>Disadvantages </vt:lpstr>
      <vt:lpstr>Fundings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School gym</dc:title>
  <dc:creator>catherine abujaber</dc:creator>
  <cp:lastModifiedBy>Munir Haddad</cp:lastModifiedBy>
  <cp:revision>8</cp:revision>
  <dcterms:created xsi:type="dcterms:W3CDTF">2023-02-13T17:09:02Z</dcterms:created>
  <dcterms:modified xsi:type="dcterms:W3CDTF">2023-03-06T16:38:51Z</dcterms:modified>
</cp:coreProperties>
</file>