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sldIdLst>
    <p:sldId id="256" r:id="rId2"/>
    <p:sldId id="258" r:id="rId3"/>
    <p:sldId id="262" r:id="rId4"/>
    <p:sldId id="259" r:id="rId5"/>
    <p:sldId id="260"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703592-7798-4BD9-A89A-11BE862289C4}">
          <p14:sldIdLst>
            <p14:sldId id="256"/>
            <p14:sldId id="258"/>
            <p14:sldId id="262"/>
            <p14:sldId id="259"/>
            <p14:sldId id="260"/>
            <p14:sldId id="261"/>
            <p14:sldId id="263"/>
            <p14:sldId id="26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87E"/>
    <a:srgbClr val="25271B"/>
    <a:srgbClr val="9B57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3"/>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71"/>
            <a:ext cx="6400800" cy="1947333"/>
          </a:xfrm>
        </p:spPr>
        <p:txBody>
          <a:bodyPr anchor="t">
            <a:normAutofit/>
          </a:bodyPr>
          <a:lstStyle>
            <a:lvl1pPr marL="0" indent="0" algn="l">
              <a:buNone/>
              <a:defRPr sz="2100">
                <a:solidFill>
                  <a:schemeClr val="bg2">
                    <a:lumMod val="50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3" y="91549"/>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9" y="32282"/>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9" y="609605"/>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2789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2"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a:t>Click icon to add picture</a:t>
            </a:r>
          </a:p>
        </p:txBody>
      </p:sp>
      <p:sp>
        <p:nvSpPr>
          <p:cNvPr id="16" name="Text Placeholder 9"/>
          <p:cNvSpPr>
            <a:spLocks noGrp="1"/>
          </p:cNvSpPr>
          <p:nvPr>
            <p:ph type="body" sz="quarter" idx="14"/>
          </p:nvPr>
        </p:nvSpPr>
        <p:spPr>
          <a:xfrm>
            <a:off x="914401" y="3843867"/>
            <a:ext cx="8304211" cy="457200"/>
          </a:xfrm>
        </p:spPr>
        <p:txBody>
          <a:bodyPr anchor="t">
            <a:normAutofit/>
          </a:bodyPr>
          <a:lstStyle>
            <a:lvl1pPr marL="0" indent="0">
              <a:buFontTx/>
              <a:buNone/>
              <a:defRPr sz="1600"/>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63280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4" y="4114800"/>
            <a:ext cx="8535988" cy="1879600"/>
          </a:xfrm>
        </p:spPr>
        <p:txBody>
          <a:bodyPr anchor="ctr">
            <a:normAutofit/>
          </a:bodyPr>
          <a:lstStyle>
            <a:lvl1pPr marL="0" indent="0" algn="l">
              <a:buNone/>
              <a:defRPr sz="2000">
                <a:solidFill>
                  <a:schemeClr val="bg2">
                    <a:lumMod val="50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07342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4"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178" indent="0">
              <a:buFontTx/>
              <a:buNone/>
              <a:defRPr/>
            </a:lvl2pPr>
            <a:lvl3pPr marL="914354" indent="0">
              <a:buFontTx/>
              <a:buNone/>
              <a:defRPr/>
            </a:lvl3pPr>
            <a:lvl4pPr marL="1371532" indent="0">
              <a:buFontTx/>
              <a:buNone/>
              <a:defRPr/>
            </a:lvl4pPr>
            <a:lvl5pPr marL="1828709" indent="0">
              <a:buFontTx/>
              <a:buNone/>
              <a:defRPr/>
            </a:lvl5pPr>
          </a:lstStyle>
          <a:p>
            <a:pPr lvl="0"/>
            <a:r>
              <a:rPr lang="en-US"/>
              <a:t>Edit Master text styles</a:t>
            </a:r>
          </a:p>
        </p:txBody>
      </p:sp>
      <p:sp>
        <p:nvSpPr>
          <p:cNvPr id="3" name="Text Placeholder 2"/>
          <p:cNvSpPr>
            <a:spLocks noGrp="1"/>
          </p:cNvSpPr>
          <p:nvPr>
            <p:ph type="body" idx="1"/>
          </p:nvPr>
        </p:nvSpPr>
        <p:spPr>
          <a:xfrm>
            <a:off x="684213" y="4301071"/>
            <a:ext cx="8534400" cy="1684865"/>
          </a:xfrm>
        </p:spPr>
        <p:txBody>
          <a:bodyPr anchor="ctr">
            <a:normAutofit/>
          </a:bodyPr>
          <a:lstStyle>
            <a:lvl1pPr marL="0" indent="0" algn="l">
              <a:buNone/>
              <a:defRPr sz="2000">
                <a:solidFill>
                  <a:schemeClr val="bg2">
                    <a:lumMod val="50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2772655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3" y="5132981"/>
            <a:ext cx="8535991" cy="860400"/>
          </a:xfrm>
        </p:spPr>
        <p:txBody>
          <a:bodyPr anchor="t">
            <a:normAutofit/>
          </a:bodyPr>
          <a:lstStyle>
            <a:lvl1pPr marL="0" indent="0" algn="l">
              <a:buNone/>
              <a:defRPr sz="2000">
                <a:solidFill>
                  <a:schemeClr val="bg2">
                    <a:lumMod val="50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252191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4"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4" y="4978400"/>
            <a:ext cx="8534401" cy="1016000"/>
          </a:xfrm>
        </p:spPr>
        <p:txBody>
          <a:bodyPr anchor="t">
            <a:normAutofit/>
          </a:bodyPr>
          <a:lstStyle>
            <a:lvl1pPr marL="0" indent="0" algn="l">
              <a:buNone/>
              <a:defRPr sz="1800">
                <a:solidFill>
                  <a:schemeClr val="bg2">
                    <a:lumMod val="50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spTree>
    <p:extLst>
      <p:ext uri="{BB962C8B-B14F-4D97-AF65-F5344CB8AC3E}">
        <p14:creationId xmlns:p14="http://schemas.microsoft.com/office/powerpoint/2010/main" val="443417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4" y="4766736"/>
            <a:ext cx="8534401" cy="1227667"/>
          </a:xfrm>
        </p:spPr>
        <p:txBody>
          <a:bodyPr anchor="t">
            <a:normAutofit/>
          </a:bodyPr>
          <a:lstStyle>
            <a:lvl1pPr marL="0" indent="0" algn="l">
              <a:buNone/>
              <a:defRPr sz="1800">
                <a:solidFill>
                  <a:schemeClr val="bg2">
                    <a:lumMod val="50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394069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8766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77551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76846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4"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60541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4" y="685804"/>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5"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607542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1" y="685800"/>
            <a:ext cx="4649787" cy="576262"/>
          </a:xfrm>
        </p:spPr>
        <p:txBody>
          <a:bodyPr anchor="b">
            <a:noAutofit/>
          </a:bodyPr>
          <a:lstStyle>
            <a:lvl1pPr marL="0" indent="0">
              <a:buNone/>
              <a:defRPr sz="28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684214"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7" y="685800"/>
            <a:ext cx="4665135" cy="576262"/>
          </a:xfrm>
        </p:spPr>
        <p:txBody>
          <a:bodyPr anchor="b">
            <a:noAutofit/>
          </a:bodyPr>
          <a:lstStyle>
            <a:lvl1pPr marL="0" indent="0">
              <a:buNone/>
              <a:defRPr sz="2800" b="0">
                <a:solidFill>
                  <a:schemeClr val="tx1"/>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5806547"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118423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20164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86809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4"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803"/>
            <a:ext cx="3657600" cy="2091267"/>
          </a:xfrm>
        </p:spPr>
        <p:txBody>
          <a:bodyPr anchor="t">
            <a:normAutofit/>
          </a:bodyPr>
          <a:lstStyle>
            <a:lvl1pPr marL="0" indent="0">
              <a:buNone/>
              <a:defRPr sz="16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17518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4" y="914400"/>
            <a:ext cx="3280975"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178" indent="0">
              <a:buNone/>
              <a:defRPr sz="1600"/>
            </a:lvl2pPr>
            <a:lvl3pPr marL="914354" indent="0">
              <a:buNone/>
              <a:defRPr sz="1600"/>
            </a:lvl3pPr>
            <a:lvl4pPr marL="1371532" indent="0">
              <a:buNone/>
              <a:defRPr sz="1600"/>
            </a:lvl4pPr>
            <a:lvl5pPr marL="1828709" indent="0">
              <a:buNone/>
              <a:defRPr sz="1600"/>
            </a:lvl5pPr>
            <a:lvl6pPr marL="2285886" indent="0">
              <a:buNone/>
              <a:defRPr sz="1600"/>
            </a:lvl6pPr>
            <a:lvl7pPr marL="2743062" indent="0">
              <a:buNone/>
              <a:defRPr sz="1600"/>
            </a:lvl7pPr>
            <a:lvl8pPr marL="3200240" indent="0">
              <a:buNone/>
              <a:defRPr sz="1600"/>
            </a:lvl8pPr>
            <a:lvl9pPr marL="3657418" indent="0">
              <a:buNone/>
              <a:defRPr sz="1600"/>
            </a:lvl9pPr>
          </a:lstStyle>
          <a:p>
            <a:r>
              <a:rPr lang="en-US"/>
              <a:t>Click icon to add picture</a:t>
            </a:r>
          </a:p>
        </p:txBody>
      </p:sp>
      <p:sp>
        <p:nvSpPr>
          <p:cNvPr id="4" name="Text Placeholder 3"/>
          <p:cNvSpPr>
            <a:spLocks noGrp="1"/>
          </p:cNvSpPr>
          <p:nvPr>
            <p:ph type="body" sz="half" idx="2"/>
          </p:nvPr>
        </p:nvSpPr>
        <p:spPr>
          <a:xfrm>
            <a:off x="4722814" y="2777067"/>
            <a:ext cx="6021388" cy="2048933"/>
          </a:xfrm>
        </p:spPr>
        <p:txBody>
          <a:bodyPr anchor="t">
            <a:normAutofit/>
          </a:bodyPr>
          <a:lstStyle>
            <a:lvl1pPr marL="0" indent="0">
              <a:buNone/>
              <a:defRPr sz="18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234348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7"/>
            <a:ext cx="2981859"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6"/>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4"/>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4"/>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8A87A34-81AB-432B-8DAE-1953F412C126}" type="datetimeFigureOut">
              <a:rPr lang="en-US" smtClean="0"/>
              <a:pPr/>
              <a:t>3/6/2023</a:t>
            </a:fld>
            <a:endParaRPr lang="en-US"/>
          </a:p>
        </p:txBody>
      </p:sp>
      <p:sp>
        <p:nvSpPr>
          <p:cNvPr id="5" name="Footer Placeholder 4"/>
          <p:cNvSpPr>
            <a:spLocks noGrp="1"/>
          </p:cNvSpPr>
          <p:nvPr>
            <p:ph type="ftr" sz="quarter" idx="3"/>
          </p:nvPr>
        </p:nvSpPr>
        <p:spPr>
          <a:xfrm>
            <a:off x="684212" y="6172204"/>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9"/>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072769635"/>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457178"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7" indent="-285737" algn="l" defTabSz="457178"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13" indent="-285737" algn="l" defTabSz="457178"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091" indent="-285737" algn="l" defTabSz="457178"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2973" indent="-171442" algn="l" defTabSz="457178"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446" indent="-285737" algn="l" defTabSz="457178"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474" indent="-228589" algn="l" defTabSz="457178"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652" indent="-228589" algn="l" defTabSz="457178"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8829" indent="-228589" algn="l" defTabSz="457178"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006" indent="-228589" algn="l" defTabSz="457178"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F95C-0FD8-256C-2B93-424CD604DC21}"/>
              </a:ext>
            </a:extLst>
          </p:cNvPr>
          <p:cNvSpPr>
            <a:spLocks noGrp="1"/>
          </p:cNvSpPr>
          <p:nvPr>
            <p:ph type="ctrTitle"/>
          </p:nvPr>
        </p:nvSpPr>
        <p:spPr>
          <a:xfrm>
            <a:off x="190517" y="-265820"/>
            <a:ext cx="7583575" cy="3546373"/>
          </a:xfrm>
        </p:spPr>
        <p:txBody>
          <a:bodyPr/>
          <a:lstStyle/>
          <a:p>
            <a:r>
              <a:rPr lang="en-GB">
                <a:latin typeface="Arial Black" panose="020B0A04020102020204" pitchFamily="34" charset="0"/>
              </a:rPr>
              <a:t>Indoor pool </a:t>
            </a:r>
            <a:endParaRPr lang="en-US">
              <a:latin typeface="Arial Black" panose="020B0A04020102020204" pitchFamily="34" charset="0"/>
            </a:endParaRPr>
          </a:p>
        </p:txBody>
      </p:sp>
      <p:sp>
        <p:nvSpPr>
          <p:cNvPr id="3" name="Subtitle 2">
            <a:extLst>
              <a:ext uri="{FF2B5EF4-FFF2-40B4-BE49-F238E27FC236}">
                <a16:creationId xmlns:a16="http://schemas.microsoft.com/office/drawing/2014/main" id="{D64F145C-9BC8-DFDB-B657-792CFD55C148}"/>
              </a:ext>
            </a:extLst>
          </p:cNvPr>
          <p:cNvSpPr>
            <a:spLocks noGrp="1"/>
          </p:cNvSpPr>
          <p:nvPr>
            <p:ph type="subTitle" idx="1"/>
          </p:nvPr>
        </p:nvSpPr>
        <p:spPr>
          <a:xfrm>
            <a:off x="-1" y="5360147"/>
            <a:ext cx="6319320" cy="1497854"/>
          </a:xfrm>
        </p:spPr>
        <p:txBody>
          <a:bodyPr/>
          <a:lstStyle/>
          <a:p>
            <a:pPr algn="l"/>
            <a:r>
              <a:rPr lang="en-GB">
                <a:solidFill>
                  <a:schemeClr val="tx1"/>
                </a:solidFill>
              </a:rPr>
              <a:t>By: Ghassan barghouth and Jad halaseh</a:t>
            </a:r>
            <a:endParaRPr lang="en-US">
              <a:solidFill>
                <a:schemeClr val="tx1"/>
              </a:solidFill>
            </a:endParaRPr>
          </a:p>
        </p:txBody>
      </p:sp>
      <p:grpSp>
        <p:nvGrpSpPr>
          <p:cNvPr id="8" name="Group 7"/>
          <p:cNvGrpSpPr/>
          <p:nvPr/>
        </p:nvGrpSpPr>
        <p:grpSpPr>
          <a:xfrm>
            <a:off x="5319909" y="1507365"/>
            <a:ext cx="6872091" cy="3875379"/>
            <a:chOff x="5612638" y="-3851"/>
            <a:chExt cx="8214874" cy="4615888"/>
          </a:xfrm>
          <a:blipFill>
            <a:blip r:embed="rId2"/>
            <a:stretch>
              <a:fillRect/>
            </a:stretch>
          </a:blipFill>
        </p:grpSpPr>
        <p:sp>
          <p:nvSpPr>
            <p:cNvPr id="5" name="Rectangle 4"/>
            <p:cNvSpPr/>
            <p:nvPr/>
          </p:nvSpPr>
          <p:spPr>
            <a:xfrm rot="19256018">
              <a:off x="5612638" y="2348950"/>
              <a:ext cx="6283173" cy="1742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9256018">
              <a:off x="5736850" y="-3851"/>
              <a:ext cx="6283173" cy="1742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9256018">
              <a:off x="7544339" y="2869923"/>
              <a:ext cx="6283173" cy="1742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08043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0EDCBA-ADC6-FA00-1966-5A1D6FEEE80C}"/>
              </a:ext>
            </a:extLst>
          </p:cNvPr>
          <p:cNvSpPr>
            <a:spLocks noGrp="1"/>
          </p:cNvSpPr>
          <p:nvPr>
            <p:ph type="title"/>
          </p:nvPr>
        </p:nvSpPr>
        <p:spPr>
          <a:xfrm>
            <a:off x="684212" y="1731146"/>
            <a:ext cx="8335501" cy="3693109"/>
          </a:xfrm>
        </p:spPr>
        <p:txBody>
          <a:bodyPr>
            <a:normAutofit/>
          </a:bodyPr>
          <a:lstStyle/>
          <a:p>
            <a:r>
              <a:rPr lang="en-GB" sz="2400" b="1" dirty="0" smtClean="0"/>
              <a:t>Hello, We decided to make this </a:t>
            </a:r>
            <a:r>
              <a:rPr lang="en-GB" sz="2400" b="1" dirty="0"/>
              <a:t>project to </a:t>
            </a:r>
            <a:r>
              <a:rPr lang="en-GB" sz="2400" b="1" dirty="0" smtClean="0"/>
              <a:t>increase activities in school, add new sport opportunities, let students have fun with their friends and reduce obesity  </a:t>
            </a:r>
            <a:br>
              <a:rPr lang="en-GB" sz="2400" b="1" dirty="0" smtClean="0"/>
            </a:br>
            <a:endParaRPr lang="en-US" sz="2400" b="1" dirty="0"/>
          </a:p>
        </p:txBody>
      </p:sp>
      <p:sp>
        <p:nvSpPr>
          <p:cNvPr id="9" name="Content Placeholder 8">
            <a:extLst>
              <a:ext uri="{FF2B5EF4-FFF2-40B4-BE49-F238E27FC236}">
                <a16:creationId xmlns:a16="http://schemas.microsoft.com/office/drawing/2014/main" id="{D0B45931-EF50-F2E3-AEA9-F72E697AC69D}"/>
              </a:ext>
            </a:extLst>
          </p:cNvPr>
          <p:cNvSpPr>
            <a:spLocks noGrp="1"/>
          </p:cNvSpPr>
          <p:nvPr>
            <p:ph idx="1"/>
          </p:nvPr>
        </p:nvSpPr>
        <p:spPr>
          <a:xfrm>
            <a:off x="684212" y="685804"/>
            <a:ext cx="8534400" cy="1420087"/>
          </a:xfrm>
        </p:spPr>
        <p:txBody>
          <a:bodyPr>
            <a:normAutofit/>
          </a:bodyPr>
          <a:lstStyle/>
          <a:p>
            <a:pPr marL="0" indent="0" algn="ctr">
              <a:buNone/>
            </a:pPr>
            <a:r>
              <a:rPr lang="en-GB" sz="3600" b="1" dirty="0">
                <a:solidFill>
                  <a:schemeClr val="tx1"/>
                </a:solidFill>
              </a:rPr>
              <a:t>Cool, calm, and quick in the water.</a:t>
            </a:r>
            <a:endParaRPr lang="en-US" sz="3200" b="1" dirty="0">
              <a:solidFill>
                <a:schemeClr val="tx1"/>
              </a:solidFill>
            </a:endParaRPr>
          </a:p>
        </p:txBody>
      </p:sp>
      <p:pic>
        <p:nvPicPr>
          <p:cNvPr id="1026" name="Picture 2" descr="VENICE HIGH SCHOOL INDOOR POOL | City of Los Angeles Department of  Recreation and P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745" y="3730027"/>
            <a:ext cx="4200809" cy="306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975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1661020"/>
            <a:ext cx="9689284" cy="5058562"/>
          </a:xfrm>
        </p:spPr>
        <p:txBody>
          <a:bodyPr>
            <a:normAutofit fontScale="90000"/>
          </a:bodyPr>
          <a:lstStyle/>
          <a:p>
            <a:pPr marL="571500" indent="-571500">
              <a:buFont typeface="Arial" panose="020B0604020202020204" pitchFamily="34" charset="0"/>
              <a:buChar char="•"/>
            </a:pPr>
            <a:r>
              <a:rPr lang="en-US" sz="2000"/>
              <a:t>The first swimming goggles were made from tortoise shells.</a:t>
            </a:r>
            <a:br>
              <a:rPr lang="en-US" sz="2000"/>
            </a:br>
            <a:r>
              <a:rPr lang="en-US" sz="2000"/>
              <a:t/>
            </a:r>
            <a:br>
              <a:rPr lang="en-US" sz="2000"/>
            </a:br>
            <a:r>
              <a:rPr lang="en-US" sz="2000"/>
              <a:t>Swimming was first introduced at the Olympics in 1896.</a:t>
            </a:r>
            <a:br>
              <a:rPr lang="en-US" sz="2000"/>
            </a:br>
            <a:r>
              <a:rPr lang="en-US" sz="2000"/>
              <a:t/>
            </a:r>
            <a:br>
              <a:rPr lang="en-US" sz="2000"/>
            </a:br>
            <a:r>
              <a:rPr lang="en-US" sz="2000"/>
              <a:t>The first known record of people swimming dates back to Egyptian drawings from 2500 BC, with stone age paintings in the Cave of Swimmers dating back even further.</a:t>
            </a:r>
            <a:br>
              <a:rPr lang="en-US" sz="2000"/>
            </a:br>
            <a:r>
              <a:rPr lang="en-US" sz="2000"/>
              <a:t/>
            </a:r>
            <a:br>
              <a:rPr lang="en-US" sz="2000"/>
            </a:br>
            <a:r>
              <a:rPr lang="en-US" sz="2000"/>
              <a:t> Benjamin Franklin invented swim fins to help move through the water more efficiently.</a:t>
            </a:r>
            <a:br>
              <a:rPr lang="en-US" sz="2000"/>
            </a:br>
            <a:r>
              <a:rPr lang="en-US" sz="2000"/>
              <a:t/>
            </a:r>
            <a:br>
              <a:rPr lang="en-US" sz="2000"/>
            </a:br>
            <a:r>
              <a:rPr lang="en-US" sz="2000"/>
              <a:t> The oldest known concrete swimming pool was built in Texas in 1915.</a:t>
            </a:r>
            <a:br>
              <a:rPr lang="en-US" sz="2000"/>
            </a:br>
            <a:r>
              <a:rPr lang="en-US" sz="2000"/>
              <a:t/>
            </a:r>
            <a:br>
              <a:rPr lang="en-US" sz="2000"/>
            </a:br>
            <a:r>
              <a:rPr lang="en-US" sz="2000"/>
              <a:t/>
            </a:r>
            <a:br>
              <a:rPr lang="en-US" sz="2000"/>
            </a:br>
            <a:r>
              <a:rPr lang="en-US" sz="2000"/>
              <a:t/>
            </a:r>
            <a:br>
              <a:rPr lang="en-US" sz="2000"/>
            </a:br>
            <a:endParaRPr lang="en-US" sz="2000"/>
          </a:p>
        </p:txBody>
      </p:sp>
      <p:sp>
        <p:nvSpPr>
          <p:cNvPr id="3" name="Content Placeholder 2"/>
          <p:cNvSpPr>
            <a:spLocks noGrp="1"/>
          </p:cNvSpPr>
          <p:nvPr>
            <p:ph idx="1"/>
          </p:nvPr>
        </p:nvSpPr>
        <p:spPr>
          <a:xfrm>
            <a:off x="772357" y="408969"/>
            <a:ext cx="7541133" cy="1805726"/>
          </a:xfrm>
        </p:spPr>
        <p:txBody>
          <a:bodyPr>
            <a:normAutofit/>
          </a:bodyPr>
          <a:lstStyle/>
          <a:p>
            <a:pPr marL="0" indent="0" algn="ctr">
              <a:buNone/>
            </a:pPr>
            <a:r>
              <a:rPr lang="en-US" sz="6600" b="1" dirty="0">
                <a:solidFill>
                  <a:schemeClr val="tx1"/>
                </a:solidFill>
              </a:rPr>
              <a:t>Fun Facts</a:t>
            </a:r>
          </a:p>
        </p:txBody>
      </p:sp>
      <p:pic>
        <p:nvPicPr>
          <p:cNvPr id="2050" name="Picture 2" descr="Yakult Swimming School Hirosaki School | Sports Lighting Swimming Pool |  Projects | [EYE] IWASAKI ELEC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0077" y="408969"/>
            <a:ext cx="3771923" cy="251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775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858" y="1007709"/>
            <a:ext cx="10257701" cy="1569660"/>
          </a:xfrm>
          <a:prstGeom prst="rect">
            <a:avLst/>
          </a:prstGeom>
          <a:noFill/>
          <a:effectLst>
            <a:innerShdw blurRad="114300">
              <a:prstClr val="black">
                <a:alpha val="20000"/>
              </a:prstClr>
            </a:innerShdw>
          </a:effectLst>
        </p:spPr>
        <p:txBody>
          <a:bodyPr wrap="square" rtlCol="0">
            <a:spAutoFit/>
          </a:bodyPr>
          <a:lstStyle/>
          <a:p>
            <a:pPr algn="ctr"/>
            <a:r>
              <a:rPr lang="en-US" sz="9600" b="1" dirty="0">
                <a:effectLst>
                  <a:outerShdw blurRad="1270000" sx="102000" sy="102000" algn="ctr" rotWithShape="0">
                    <a:prstClr val="black">
                      <a:alpha val="0"/>
                    </a:prstClr>
                  </a:outerShdw>
                </a:effectLst>
                <a:latin typeface="Rale way"/>
              </a:rPr>
              <a:t>causes</a:t>
            </a:r>
          </a:p>
        </p:txBody>
      </p:sp>
      <p:sp>
        <p:nvSpPr>
          <p:cNvPr id="12" name="TextBox 11"/>
          <p:cNvSpPr txBox="1"/>
          <p:nvPr/>
        </p:nvSpPr>
        <p:spPr>
          <a:xfrm>
            <a:off x="326346" y="3133296"/>
            <a:ext cx="7928968" cy="2862322"/>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Rale way"/>
              </a:rPr>
              <a:t>help students be fit.</a:t>
            </a:r>
          </a:p>
          <a:p>
            <a:pPr marL="285750" indent="-285750">
              <a:buFont typeface="Arial" panose="020B0604020202020204" pitchFamily="34" charset="0"/>
              <a:buChar char="•"/>
            </a:pPr>
            <a:r>
              <a:rPr lang="en-US" b="1" dirty="0">
                <a:latin typeface="Rale way"/>
              </a:rPr>
              <a:t>would both allow exercising and training during winter.</a:t>
            </a:r>
            <a:br>
              <a:rPr lang="en-US" b="1" dirty="0">
                <a:latin typeface="Rale way"/>
              </a:rPr>
            </a:br>
            <a:r>
              <a:rPr lang="en-US" b="1" dirty="0">
                <a:latin typeface="Rale way"/>
              </a:rPr>
              <a:t>gain muscles.</a:t>
            </a:r>
          </a:p>
          <a:p>
            <a:pPr marL="285750" indent="-285750">
              <a:buFont typeface="Arial" panose="020B0604020202020204" pitchFamily="34" charset="0"/>
              <a:buChar char="•"/>
            </a:pPr>
            <a:r>
              <a:rPr lang="en-US" b="1" dirty="0">
                <a:latin typeface="Rale way"/>
              </a:rPr>
              <a:t>it will be an unusual experience for such a sport to be at school for students to learn.</a:t>
            </a:r>
          </a:p>
          <a:p>
            <a:pPr marL="285750" indent="-285750">
              <a:buFont typeface="Arial" panose="020B0604020202020204" pitchFamily="34" charset="0"/>
              <a:buChar char="•"/>
            </a:pPr>
            <a:r>
              <a:rPr lang="en-US" b="1" dirty="0">
                <a:latin typeface="Rale way"/>
              </a:rPr>
              <a:t>Students will enjoy </a:t>
            </a:r>
            <a:r>
              <a:rPr lang="en-US" b="1" dirty="0" err="1">
                <a:latin typeface="Rale way"/>
              </a:rPr>
              <a:t>p.e</a:t>
            </a:r>
            <a:r>
              <a:rPr lang="en-US" b="1" dirty="0">
                <a:latin typeface="Rale way"/>
              </a:rPr>
              <a:t> classes more</a:t>
            </a:r>
          </a:p>
          <a:p>
            <a:pPr marL="285750" indent="-285750">
              <a:buFont typeface="Arial" panose="020B0604020202020204" pitchFamily="34" charset="0"/>
              <a:buChar char="•"/>
            </a:pPr>
            <a:r>
              <a:rPr lang="en-US" b="1" dirty="0">
                <a:latin typeface="Rale way"/>
              </a:rPr>
              <a:t>it will give new sports opportunities.</a:t>
            </a:r>
            <a:br>
              <a:rPr lang="en-US" b="1" dirty="0">
                <a:latin typeface="Rale way"/>
              </a:rPr>
            </a:br>
            <a:r>
              <a:rPr lang="en-US" dirty="0"/>
              <a:t/>
            </a:r>
            <a:br>
              <a:rPr lang="en-US" dirty="0"/>
            </a:br>
            <a:r>
              <a:rPr lang="en-US" dirty="0"/>
              <a:t/>
            </a:r>
            <a:br>
              <a:rPr lang="en-US" dirty="0"/>
            </a:br>
            <a:endParaRPr lang="en-US" b="1" dirty="0">
              <a:latin typeface="Rale way"/>
            </a:endParaRPr>
          </a:p>
        </p:txBody>
      </p:sp>
      <p:pic>
        <p:nvPicPr>
          <p:cNvPr id="3074" name="Picture 2" descr="Gakushuin Junior and Senior High School Indoor Pool | Sports Lighting Swimming  Pool | Projects | [EYE] IWASAKI ELEC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196" y="434566"/>
            <a:ext cx="4493842" cy="299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572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additive="base">
                                        <p:cTn id="23"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DDCE3-8A5C-EB03-3CE3-FAD0298CA8C5}"/>
              </a:ext>
            </a:extLst>
          </p:cNvPr>
          <p:cNvSpPr>
            <a:spLocks noGrp="1"/>
          </p:cNvSpPr>
          <p:nvPr>
            <p:ph type="title"/>
          </p:nvPr>
        </p:nvSpPr>
        <p:spPr>
          <a:xfrm>
            <a:off x="402672" y="1476462"/>
            <a:ext cx="10821798" cy="5058562"/>
          </a:xfrm>
        </p:spPr>
        <p:txBody>
          <a:bodyPr>
            <a:normAutofit fontScale="90000"/>
          </a:bodyPr>
          <a:lstStyle/>
          <a:p>
            <a:pPr marL="342900" indent="-342900">
              <a:buFont typeface="Arial" panose="020B0604020202020204" pitchFamily="34" charset="0"/>
              <a:buChar char="•"/>
            </a:pPr>
            <a:r>
              <a:rPr lang="en-US" sz="2400" dirty="0"/>
              <a:t>REDUCE ANXIETY</a:t>
            </a:r>
            <a:br>
              <a:rPr lang="en-US" sz="2400" dirty="0"/>
            </a:br>
            <a:r>
              <a:rPr lang="en-US" sz="2400" dirty="0"/>
              <a:t/>
            </a:r>
            <a:br>
              <a:rPr lang="en-US" sz="2400" dirty="0"/>
            </a:br>
            <a:r>
              <a:rPr lang="en-US" sz="2400" dirty="0"/>
              <a:t>HELPS YOU FOCUS </a:t>
            </a:r>
            <a:br>
              <a:rPr lang="en-US" sz="2400" dirty="0"/>
            </a:br>
            <a:r>
              <a:rPr lang="en-US" sz="2400" dirty="0"/>
              <a:t/>
            </a:r>
            <a:br>
              <a:rPr lang="en-US" sz="2400" dirty="0"/>
            </a:br>
            <a:r>
              <a:rPr lang="en-US" sz="2400" dirty="0"/>
              <a:t>IMPROVE MOOD</a:t>
            </a:r>
            <a:br>
              <a:rPr lang="en-US" sz="2400" dirty="0"/>
            </a:br>
            <a:r>
              <a:rPr lang="en-US" sz="2400" dirty="0"/>
              <a:t/>
            </a:r>
            <a:br>
              <a:rPr lang="en-US" sz="2400" dirty="0"/>
            </a:br>
            <a:r>
              <a:rPr lang="en-US" sz="2400" dirty="0"/>
              <a:t>GAIN MUSCLES</a:t>
            </a:r>
            <a:br>
              <a:rPr lang="en-US" sz="2400" dirty="0"/>
            </a:br>
            <a:r>
              <a:rPr lang="en-US" sz="2400" dirty="0"/>
              <a:t/>
            </a:r>
            <a:br>
              <a:rPr lang="en-US" sz="2400" dirty="0"/>
            </a:br>
            <a:r>
              <a:rPr lang="en-US" sz="2400" dirty="0"/>
              <a:t>REDUCE FAT</a:t>
            </a:r>
            <a:br>
              <a:rPr lang="en-US" sz="2400" dirty="0"/>
            </a:br>
            <a:r>
              <a:rPr lang="en-US" sz="2400" dirty="0"/>
              <a:t/>
            </a:r>
            <a:br>
              <a:rPr lang="en-US" sz="2400" dirty="0"/>
            </a:br>
            <a:r>
              <a:rPr lang="en-US" sz="2400" dirty="0"/>
              <a:t>INCREASE </a:t>
            </a:r>
            <a:r>
              <a:rPr lang="en-GB" sz="2400" dirty="0"/>
              <a:t>FLEXIBILITY </a:t>
            </a:r>
            <a:r>
              <a:rPr lang="en-US" sz="2400" dirty="0"/>
              <a:t/>
            </a:r>
            <a:br>
              <a:rPr lang="en-US" sz="2400" dirty="0"/>
            </a:br>
            <a:r>
              <a:rPr lang="en-US" sz="2400" dirty="0"/>
              <a:t/>
            </a:r>
            <a:br>
              <a:rPr lang="en-US" sz="2400" dirty="0"/>
            </a:br>
            <a:r>
              <a:rPr lang="en-US" sz="2400" dirty="0"/>
              <a:t>WIDENS SHOULDERS </a:t>
            </a:r>
            <a:br>
              <a:rPr lang="en-US" sz="2400" dirty="0"/>
            </a:br>
            <a:r>
              <a:rPr lang="en-US" sz="2400" dirty="0"/>
              <a:t/>
            </a:r>
            <a:br>
              <a:rPr lang="en-US" sz="2400" dirty="0"/>
            </a:br>
            <a:r>
              <a:rPr lang="en-US" sz="2400" dirty="0"/>
              <a:t>IF STUDENTS GET HURT THE SCHOOL WILL BE LIABLE</a:t>
            </a:r>
          </a:p>
        </p:txBody>
      </p:sp>
      <p:sp>
        <p:nvSpPr>
          <p:cNvPr id="5" name="Content Placeholder 4">
            <a:extLst>
              <a:ext uri="{FF2B5EF4-FFF2-40B4-BE49-F238E27FC236}">
                <a16:creationId xmlns:a16="http://schemas.microsoft.com/office/drawing/2014/main" id="{AF7802B8-8684-6346-849C-2023DCD273B5}"/>
              </a:ext>
            </a:extLst>
          </p:cNvPr>
          <p:cNvSpPr>
            <a:spLocks noGrp="1"/>
          </p:cNvSpPr>
          <p:nvPr>
            <p:ph idx="1"/>
          </p:nvPr>
        </p:nvSpPr>
        <p:spPr>
          <a:xfrm>
            <a:off x="482876" y="401199"/>
            <a:ext cx="8534400" cy="1075263"/>
          </a:xfrm>
        </p:spPr>
        <p:txBody>
          <a:bodyPr>
            <a:noAutofit/>
          </a:bodyPr>
          <a:lstStyle/>
          <a:p>
            <a:pPr marL="0" indent="0" algn="ctr">
              <a:buNone/>
            </a:pPr>
            <a:r>
              <a:rPr lang="en-US" sz="6600" b="1" dirty="0" smtClean="0">
                <a:solidFill>
                  <a:schemeClr val="tx1"/>
                </a:solidFill>
              </a:rPr>
              <a:t>Consequences</a:t>
            </a:r>
            <a:endParaRPr lang="ar-SA" sz="6600" b="1" dirty="0">
              <a:solidFill>
                <a:schemeClr val="tx1"/>
              </a:solidFill>
            </a:endParaRPr>
          </a:p>
        </p:txBody>
      </p:sp>
      <p:pic>
        <p:nvPicPr>
          <p:cNvPr id="4098" name="Picture 2" descr="school indoor swimming pool | Escola particular, Arquitetura e urbanismo,  Arquite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349" y="1636282"/>
            <a:ext cx="6632187" cy="414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02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98" y="259285"/>
            <a:ext cx="8534400" cy="1507067"/>
          </a:xfrm>
        </p:spPr>
        <p:txBody>
          <a:bodyPr>
            <a:normAutofit/>
          </a:bodyPr>
          <a:lstStyle/>
          <a:p>
            <a:pPr algn="ctr"/>
            <a:r>
              <a:rPr lang="en-US" sz="6600" b="1" dirty="0"/>
              <a:t>finance</a:t>
            </a:r>
          </a:p>
        </p:txBody>
      </p:sp>
      <p:sp>
        <p:nvSpPr>
          <p:cNvPr id="3" name="Content Placeholder 2"/>
          <p:cNvSpPr>
            <a:spLocks noGrp="1"/>
          </p:cNvSpPr>
          <p:nvPr>
            <p:ph idx="1"/>
          </p:nvPr>
        </p:nvSpPr>
        <p:spPr>
          <a:xfrm>
            <a:off x="205152" y="1687775"/>
            <a:ext cx="8719846" cy="2854926"/>
          </a:xfrm>
        </p:spPr>
        <p:txBody>
          <a:bodyPr/>
          <a:lstStyle/>
          <a:p>
            <a:pPr marL="285115" indent="-285115">
              <a:buClr>
                <a:srgbClr val="FFFFFF"/>
              </a:buClr>
              <a:buFont typeface="Arial" panose="020B0604020202020204" pitchFamily="34" charset="0"/>
              <a:buChar char="•"/>
            </a:pPr>
            <a:r>
              <a:rPr lang="en-US" dirty="0">
                <a:solidFill>
                  <a:schemeClr val="tx1"/>
                </a:solidFill>
              </a:rPr>
              <a:t>After school paid activities </a:t>
            </a:r>
            <a:endParaRPr lang="ar-SA" dirty="0">
              <a:solidFill>
                <a:schemeClr val="tx1"/>
              </a:solidFill>
            </a:endParaRPr>
          </a:p>
          <a:p>
            <a:pPr marL="285115" indent="-285115">
              <a:buFont typeface="Arial" panose="020B0604020202020204" pitchFamily="34" charset="0"/>
              <a:buChar char="•"/>
            </a:pPr>
            <a:r>
              <a:rPr lang="en-US" dirty="0">
                <a:solidFill>
                  <a:schemeClr val="tx1"/>
                </a:solidFill>
              </a:rPr>
              <a:t>Events that are paid </a:t>
            </a:r>
          </a:p>
          <a:p>
            <a:pPr marL="285115" indent="-285115">
              <a:buFont typeface="Arial" panose="020B0604020202020204" pitchFamily="34" charset="0"/>
              <a:buChar char="•"/>
            </a:pPr>
            <a:r>
              <a:rPr lang="en-US" dirty="0">
                <a:solidFill>
                  <a:schemeClr val="tx1"/>
                </a:solidFill>
              </a:rPr>
              <a:t>Use school funds </a:t>
            </a:r>
          </a:p>
          <a:p>
            <a:pPr marL="285115" indent="-285115">
              <a:buFont typeface="Arial" panose="020B0604020202020204" pitchFamily="34" charset="0"/>
              <a:buChar char="•"/>
            </a:pPr>
            <a:r>
              <a:rPr lang="en-US" dirty="0">
                <a:solidFill>
                  <a:schemeClr val="tx1"/>
                </a:solidFill>
              </a:rPr>
              <a:t>You can pay after each session a certain amount of money </a:t>
            </a:r>
          </a:p>
          <a:p>
            <a:pPr marL="285115" indent="-285115">
              <a:buFont typeface="Arial" panose="020B0604020202020204" pitchFamily="34" charset="0"/>
              <a:buChar char="•"/>
            </a:pPr>
            <a:endParaRPr lang="en-US" dirty="0"/>
          </a:p>
        </p:txBody>
      </p:sp>
      <p:pic>
        <p:nvPicPr>
          <p:cNvPr id="5122" name="Picture 2" descr="The Past, Present And Future Of Global Money Transf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806" y="3787351"/>
            <a:ext cx="4986220" cy="295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1674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C74CF-9796-6564-DAE0-F0ACA326411B}"/>
              </a:ext>
            </a:extLst>
          </p:cNvPr>
          <p:cNvSpPr>
            <a:spLocks noGrp="1"/>
          </p:cNvSpPr>
          <p:nvPr>
            <p:ph type="title"/>
          </p:nvPr>
        </p:nvSpPr>
        <p:spPr>
          <a:xfrm>
            <a:off x="122897" y="1791551"/>
            <a:ext cx="8534400" cy="3913142"/>
          </a:xfrm>
        </p:spPr>
        <p:txBody>
          <a:bodyPr>
            <a:normAutofit/>
          </a:bodyPr>
          <a:lstStyle/>
          <a:p>
            <a:r>
              <a:rPr lang="en-GB" sz="2000" dirty="0"/>
              <a:t>r</a:t>
            </a:r>
            <a:r>
              <a:rPr lang="en-GB" sz="2000" dirty="0" smtClean="0"/>
              <a:t>eplace </a:t>
            </a:r>
            <a:r>
              <a:rPr lang="en-GB" sz="2000" dirty="0"/>
              <a:t>it with unusable storages in the </a:t>
            </a:r>
            <a:r>
              <a:rPr lang="en-GB" sz="2000" dirty="0" smtClean="0"/>
              <a:t>arena.</a:t>
            </a:r>
            <a:br>
              <a:rPr lang="en-GB" sz="2000" dirty="0" smtClean="0"/>
            </a:br>
            <a:r>
              <a:rPr lang="en-GB" sz="2000" dirty="0"/>
              <a:t/>
            </a:r>
            <a:br>
              <a:rPr lang="en-GB" sz="2000" dirty="0"/>
            </a:br>
            <a:r>
              <a:rPr lang="en-GB" sz="2000" dirty="0" smtClean="0"/>
              <a:t>The school could hire a life guard, </a:t>
            </a:r>
            <a:r>
              <a:rPr lang="en-US" sz="2000" b="1" dirty="0"/>
              <a:t> </a:t>
            </a:r>
            <a:r>
              <a:rPr lang="en-US" sz="2000" dirty="0" smtClean="0"/>
              <a:t>Have </a:t>
            </a:r>
            <a:r>
              <a:rPr lang="en-US" sz="2000" dirty="0"/>
              <a:t>rescue equipment </a:t>
            </a:r>
            <a:r>
              <a:rPr lang="en-US" sz="2000" dirty="0" smtClean="0"/>
              <a:t>and a </a:t>
            </a:r>
            <a:r>
              <a:rPr lang="en-US" sz="2000" dirty="0"/>
              <a:t>first aid kit </a:t>
            </a:r>
            <a:r>
              <a:rPr lang="en-US" sz="2000" dirty="0" smtClean="0"/>
              <a:t>nearby. Use artificial grass to prevent slipping.</a:t>
            </a:r>
            <a:r>
              <a:rPr lang="en-GB" dirty="0" smtClean="0"/>
              <a:t/>
            </a:r>
            <a:br>
              <a:rPr lang="en-GB" dirty="0" smtClean="0"/>
            </a:br>
            <a:r>
              <a:rPr lang="en-GB" dirty="0" smtClean="0"/>
              <a:t> </a:t>
            </a:r>
            <a:endParaRPr lang="en-US" dirty="0"/>
          </a:p>
        </p:txBody>
      </p:sp>
      <p:sp>
        <p:nvSpPr>
          <p:cNvPr id="3" name="Content Placeholder 2">
            <a:extLst>
              <a:ext uri="{FF2B5EF4-FFF2-40B4-BE49-F238E27FC236}">
                <a16:creationId xmlns:a16="http://schemas.microsoft.com/office/drawing/2014/main" id="{6A708FB9-4098-82AF-1450-FEAF6B569F98}"/>
              </a:ext>
            </a:extLst>
          </p:cNvPr>
          <p:cNvSpPr>
            <a:spLocks noGrp="1"/>
          </p:cNvSpPr>
          <p:nvPr>
            <p:ph idx="1"/>
          </p:nvPr>
        </p:nvSpPr>
        <p:spPr>
          <a:xfrm>
            <a:off x="684212" y="685804"/>
            <a:ext cx="8534400" cy="1395457"/>
          </a:xfrm>
        </p:spPr>
        <p:txBody>
          <a:bodyPr>
            <a:normAutofit/>
          </a:bodyPr>
          <a:lstStyle/>
          <a:p>
            <a:pPr marL="0" indent="0">
              <a:buNone/>
            </a:pPr>
            <a:r>
              <a:rPr lang="en-GB" sz="6600" b="1" dirty="0" smtClean="0">
                <a:solidFill>
                  <a:schemeClr val="tx1"/>
                </a:solidFill>
              </a:rPr>
              <a:t>Location and safety</a:t>
            </a:r>
            <a:endParaRPr lang="en-US" sz="6600" b="1" dirty="0">
              <a:solidFill>
                <a:schemeClr val="tx1"/>
              </a:solidFill>
            </a:endParaRPr>
          </a:p>
        </p:txBody>
      </p:sp>
      <p:pic>
        <p:nvPicPr>
          <p:cNvPr id="6148" name="Picture 4" descr="5 HR Strategies To Promote Employee Health And Safety | Entrepren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8027" y="3965417"/>
            <a:ext cx="3977011" cy="2652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166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873190"/>
            <a:ext cx="8534400" cy="4121214"/>
          </a:xfrm>
        </p:spPr>
        <p:txBody>
          <a:bodyPr/>
          <a:lstStyle/>
          <a:p>
            <a:r>
              <a:rPr lang="en-US" dirty="0"/>
              <a:t>https://docs.google.com/forms/d/e/1FAIpQLSfOOCuxGIU3a2K73sJr9vNey3DpC3BvjMNllQYRuRMHqm2LHQ/viewform?usp=pp_url</a:t>
            </a:r>
          </a:p>
        </p:txBody>
      </p:sp>
      <p:sp>
        <p:nvSpPr>
          <p:cNvPr id="3" name="Content Placeholder 2"/>
          <p:cNvSpPr>
            <a:spLocks noGrp="1"/>
          </p:cNvSpPr>
          <p:nvPr>
            <p:ph idx="1"/>
          </p:nvPr>
        </p:nvSpPr>
        <p:spPr>
          <a:xfrm>
            <a:off x="684212" y="685805"/>
            <a:ext cx="8534400" cy="1187384"/>
          </a:xfrm>
        </p:spPr>
        <p:txBody>
          <a:bodyPr>
            <a:noAutofit/>
          </a:bodyPr>
          <a:lstStyle/>
          <a:p>
            <a:pPr marL="0" indent="0" algn="ctr">
              <a:buNone/>
            </a:pPr>
            <a:r>
              <a:rPr lang="en-US" sz="6600" b="1" dirty="0" smtClean="0">
                <a:solidFill>
                  <a:schemeClr val="tx1"/>
                </a:solidFill>
              </a:rPr>
              <a:t>survey</a:t>
            </a:r>
            <a:endParaRPr lang="en-US" sz="6600" b="1" dirty="0">
              <a:solidFill>
                <a:schemeClr val="tx1"/>
              </a:solidFill>
            </a:endParaRPr>
          </a:p>
        </p:txBody>
      </p:sp>
    </p:spTree>
    <p:extLst>
      <p:ext uri="{BB962C8B-B14F-4D97-AF65-F5344CB8AC3E}">
        <p14:creationId xmlns:p14="http://schemas.microsoft.com/office/powerpoint/2010/main" val="4011733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l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Slice</Template>
  <TotalTime>53</TotalTime>
  <Words>99</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Century Gothic</vt:lpstr>
      <vt:lpstr>Rale way</vt:lpstr>
      <vt:lpstr>Tahoma</vt:lpstr>
      <vt:lpstr>Wingdings 3</vt:lpstr>
      <vt:lpstr>Slice</vt:lpstr>
      <vt:lpstr>Indoor pool </vt:lpstr>
      <vt:lpstr>Hello, We decided to make this project to increase activities in school, add new sport opportunities, let students have fun with their friends and reduce obesity   </vt:lpstr>
      <vt:lpstr>The first swimming goggles were made from tortoise shells.  Swimming was first introduced at the Olympics in 1896.  The first known record of people swimming dates back to Egyptian drawings from 2500 BC, with stone age paintings in the Cave of Swimmers dating back even further.   Benjamin Franklin invented swim fins to help move through the water more efficiently.   The oldest known concrete swimming pool was built in Texas in 1915.    </vt:lpstr>
      <vt:lpstr>PowerPoint Presentation</vt:lpstr>
      <vt:lpstr>REDUCE ANXIETY  HELPS YOU FOCUS   IMPROVE MOOD  GAIN MUSCLES  REDUCE FAT  INCREASE FLEXIBILITY   WIDENS SHOULDERS   IF STUDENTS GET HURT THE SCHOOL WILL BE LIABLE</vt:lpstr>
      <vt:lpstr>finance</vt:lpstr>
      <vt:lpstr>replace it with unusable storages in the arena.  The school could hire a life guard,  Have rescue equipment and a first aid kit nearby. Use artificial grass to prevent slipping.  </vt:lpstr>
      <vt:lpstr>https://docs.google.com/forms/d/e/1FAIpQLSfOOCuxGIU3a2K73sJr9vNey3DpC3BvjMNllQYRuRMHqm2LHQ/viewform?usp=pp_url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pool</dc:title>
  <dc:creator>Unknown User</dc:creator>
  <cp:lastModifiedBy>user</cp:lastModifiedBy>
  <cp:revision>17</cp:revision>
  <dcterms:created xsi:type="dcterms:W3CDTF">2023-02-18T10:46:50Z</dcterms:created>
  <dcterms:modified xsi:type="dcterms:W3CDTF">2023-03-06T15:57:42Z</dcterms:modified>
</cp:coreProperties>
</file>