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1" r:id="rId7"/>
    <p:sldId id="262" r:id="rId8"/>
    <p:sldId id="263" r:id="rId9"/>
    <p:sldId id="266" r:id="rId10"/>
    <p:sldId id="264"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3/5/2023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01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3/5/2023</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712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3/5/2023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79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3/5/2023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678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3/5/2023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328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3/5/2023</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72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3/5/2023</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565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3/5/2023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0543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3/5/2023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8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3/5/2023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2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3/5/2023</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13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3/5/2023</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191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3/5/2023</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173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3/5/2023</a:t>
            </a:fld>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4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3/5/2023</a:t>
            </a:fld>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332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3/5/2023</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400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3/5/2023</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63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3/5/2023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smtClean="0"/>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2654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etterhealth.vic.gov.au/health/healthyliving/swimming-health-benefits" TargetMode="External"/><Relationship Id="rId2" Type="http://schemas.openxmlformats.org/officeDocument/2006/relationships/hyperlink" Target="https://docs.google.com/forms/d/e/1FAIpQLSdbqK2JrvJg1aSop2rWdIUMxlU_SumU3hqpUOzjcCu86Jxdqw/viewform?usp=sf_link" TargetMode="External"/><Relationship Id="rId1" Type="http://schemas.openxmlformats.org/officeDocument/2006/relationships/slideLayout" Target="../slideLayouts/slideLayout11.xml"/><Relationship Id="rId5" Type="http://schemas.openxmlformats.org/officeDocument/2006/relationships/hyperlink" Target="https://www.quora.com/What-is-the-budget-to-make-a-swimming-pool-for-school" TargetMode="External"/><Relationship Id="rId4" Type="http://schemas.openxmlformats.org/officeDocument/2006/relationships/hyperlink" Target="https://www.be-safe.org/10-ways-to-improve-your-swimming-pool-safet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Swimming For All</a:t>
            </a:r>
            <a:endParaRPr lang="en-US" dirty="0"/>
          </a:p>
        </p:txBody>
      </p:sp>
      <p:sp>
        <p:nvSpPr>
          <p:cNvPr id="3" name="Subtitle 2"/>
          <p:cNvSpPr>
            <a:spLocks noGrp="1"/>
          </p:cNvSpPr>
          <p:nvPr>
            <p:ph type="subTitle" idx="1"/>
          </p:nvPr>
        </p:nvSpPr>
        <p:spPr/>
        <p:txBody>
          <a:bodyPr/>
          <a:lstStyle/>
          <a:p>
            <a:r>
              <a:rPr lang="en-US" dirty="0" smtClean="0"/>
              <a:t>Hind Habash, Talin Habash and hamzeh nihad</a:t>
            </a:r>
            <a:endParaRPr lang="en-US" dirty="0"/>
          </a:p>
        </p:txBody>
      </p:sp>
    </p:spTree>
    <p:extLst>
      <p:ext uri="{BB962C8B-B14F-4D97-AF65-F5344CB8AC3E}">
        <p14:creationId xmlns:p14="http://schemas.microsoft.com/office/powerpoint/2010/main" val="454097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half" idx="2"/>
          </p:nvPr>
        </p:nvSpPr>
        <p:spPr>
          <a:xfrm>
            <a:off x="1020680" y="3470988"/>
            <a:ext cx="9224833" cy="3173963"/>
          </a:xfrm>
        </p:spPr>
        <p:txBody>
          <a:bodyPr>
            <a:normAutofit/>
          </a:bodyPr>
          <a:lstStyle/>
          <a:p>
            <a:pPr marL="285750" indent="-285750">
              <a:buFont typeface="Wingdings" panose="05000000000000000000" pitchFamily="2" charset="2"/>
              <a:buChar char="Ø"/>
            </a:pPr>
            <a:r>
              <a:rPr lang="en-US" dirty="0">
                <a:solidFill>
                  <a:schemeClr val="accent4">
                    <a:lumMod val="75000"/>
                  </a:schemeClr>
                </a:solidFill>
                <a:hlinkClick r:id="rId2"/>
              </a:rPr>
              <a:t>https://</a:t>
            </a:r>
            <a:r>
              <a:rPr lang="en-US" dirty="0" smtClean="0">
                <a:solidFill>
                  <a:schemeClr val="accent4">
                    <a:lumMod val="75000"/>
                  </a:schemeClr>
                </a:solidFill>
                <a:hlinkClick r:id="rId2"/>
              </a:rPr>
              <a:t>docs.google.com/forms/d/e/1FAIpQLSdbqK2JrvJg1aSop2rWdIUMxlU_SumU3hqpUOzjcCu86Jxdqw/viewform?usp=sf_link</a:t>
            </a:r>
            <a:endParaRPr lang="en-US" dirty="0" smtClean="0">
              <a:solidFill>
                <a:schemeClr val="accent4">
                  <a:lumMod val="75000"/>
                </a:schemeClr>
              </a:solidFill>
            </a:endParaRPr>
          </a:p>
          <a:p>
            <a:pPr marL="285750" indent="-285750">
              <a:buFont typeface="Wingdings" panose="05000000000000000000" pitchFamily="2" charset="2"/>
              <a:buChar char="Ø"/>
            </a:pPr>
            <a:r>
              <a:rPr lang="en-US" dirty="0">
                <a:solidFill>
                  <a:schemeClr val="accent4">
                    <a:lumMod val="75000"/>
                  </a:schemeClr>
                </a:solidFill>
                <a:hlinkClick r:id="rId3"/>
              </a:rPr>
              <a:t>https://</a:t>
            </a:r>
            <a:r>
              <a:rPr lang="en-US" dirty="0" smtClean="0">
                <a:solidFill>
                  <a:schemeClr val="accent4">
                    <a:lumMod val="75000"/>
                  </a:schemeClr>
                </a:solidFill>
                <a:hlinkClick r:id="rId3"/>
              </a:rPr>
              <a:t>www.betterhealth.vic.gov.au/health/healthyliving/swimming-health-benefits</a:t>
            </a:r>
            <a:endParaRPr lang="en-US" dirty="0" smtClean="0">
              <a:solidFill>
                <a:schemeClr val="accent4">
                  <a:lumMod val="75000"/>
                </a:schemeClr>
              </a:solidFill>
            </a:endParaRPr>
          </a:p>
          <a:p>
            <a:pPr marL="285750" indent="-285750">
              <a:buFont typeface="Wingdings" panose="05000000000000000000" pitchFamily="2" charset="2"/>
              <a:buChar char="Ø"/>
            </a:pPr>
            <a:r>
              <a:rPr lang="en-US" dirty="0">
                <a:solidFill>
                  <a:schemeClr val="accent4">
                    <a:lumMod val="75000"/>
                  </a:schemeClr>
                </a:solidFill>
                <a:hlinkClick r:id="rId4"/>
              </a:rPr>
              <a:t>https://www.be-safe.org/10-ways-to-improve-your-swimming-pool-safety</a:t>
            </a:r>
            <a:r>
              <a:rPr lang="en-US" dirty="0" smtClean="0">
                <a:solidFill>
                  <a:schemeClr val="accent4">
                    <a:lumMod val="75000"/>
                  </a:schemeClr>
                </a:solidFill>
                <a:hlinkClick r:id="rId4"/>
              </a:rPr>
              <a:t>/</a:t>
            </a:r>
            <a:endParaRPr lang="en-US" dirty="0" smtClean="0">
              <a:solidFill>
                <a:schemeClr val="accent4">
                  <a:lumMod val="75000"/>
                </a:schemeClr>
              </a:solidFill>
            </a:endParaRPr>
          </a:p>
          <a:p>
            <a:pPr marL="285750" indent="-285750">
              <a:buFont typeface="Wingdings" panose="05000000000000000000" pitchFamily="2" charset="2"/>
              <a:buChar char="Ø"/>
            </a:pPr>
            <a:endParaRPr lang="en-US" dirty="0" smtClean="0">
              <a:solidFill>
                <a:schemeClr val="accent4">
                  <a:lumMod val="75000"/>
                </a:schemeClr>
              </a:solidFill>
            </a:endParaRPr>
          </a:p>
          <a:p>
            <a:pPr marL="285750" indent="-285750">
              <a:buFont typeface="Wingdings" panose="05000000000000000000" pitchFamily="2" charset="2"/>
              <a:buChar char="Ø"/>
            </a:pPr>
            <a:r>
              <a:rPr lang="en-US" dirty="0" smtClean="0">
                <a:solidFill>
                  <a:schemeClr val="accent4">
                    <a:lumMod val="75000"/>
                  </a:schemeClr>
                </a:solidFill>
                <a:hlinkClick r:id="rId5"/>
              </a:rPr>
              <a:t>https</a:t>
            </a:r>
            <a:r>
              <a:rPr lang="en-US" dirty="0">
                <a:solidFill>
                  <a:schemeClr val="accent4">
                    <a:lumMod val="75000"/>
                  </a:schemeClr>
                </a:solidFill>
                <a:hlinkClick r:id="rId5"/>
              </a:rPr>
              <a:t>://</a:t>
            </a:r>
            <a:r>
              <a:rPr lang="en-US" dirty="0" smtClean="0">
                <a:solidFill>
                  <a:schemeClr val="accent4">
                    <a:lumMod val="75000"/>
                  </a:schemeClr>
                </a:solidFill>
                <a:hlinkClick r:id="rId5"/>
              </a:rPr>
              <a:t>www.quora.com/What-is-the-budget-to-make-a-swimming-pool-for-school</a:t>
            </a:r>
            <a:endParaRPr lang="en-US" dirty="0" smtClean="0">
              <a:solidFill>
                <a:schemeClr val="accent4">
                  <a:lumMod val="75000"/>
                </a:schemeClr>
              </a:solidFill>
            </a:endParaRPr>
          </a:p>
          <a:p>
            <a:pPr marL="285750" indent="-285750">
              <a:buFont typeface="Arial" panose="020B0604020202020204" pitchFamily="34" charset="0"/>
              <a:buChar char="•"/>
            </a:pPr>
            <a:endParaRPr lang="en-US" dirty="0">
              <a:solidFill>
                <a:schemeClr val="accent4">
                  <a:lumMod val="75000"/>
                </a:schemeClr>
              </a:solidFill>
            </a:endParaRPr>
          </a:p>
        </p:txBody>
      </p:sp>
    </p:spTree>
    <p:extLst>
      <p:ext uri="{BB962C8B-B14F-4D97-AF65-F5344CB8AC3E}">
        <p14:creationId xmlns:p14="http://schemas.microsoft.com/office/powerpoint/2010/main" val="289957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tx2"/>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707500" y="2743199"/>
            <a:ext cx="8714793" cy="1631216"/>
          </a:xfrm>
          <a:prstGeom prst="rect">
            <a:avLst/>
          </a:prstGeom>
          <a:noFill/>
        </p:spPr>
        <p:txBody>
          <a:bodyPr wrap="square" rtlCol="0">
            <a:spAutoFit/>
          </a:bodyPr>
          <a:lstStyle/>
          <a:p>
            <a:r>
              <a:rPr lang="en-US" sz="10000" dirty="0" smtClean="0">
                <a:latin typeface="Arial Black" panose="020B0A04020102020204" pitchFamily="34" charset="0"/>
              </a:rPr>
              <a:t>THANK YOU</a:t>
            </a:r>
            <a:endParaRPr lang="en-US" sz="10000" dirty="0">
              <a:latin typeface="Arial Black" panose="020B0A04020102020204" pitchFamily="34" charset="0"/>
            </a:endParaRPr>
          </a:p>
        </p:txBody>
      </p:sp>
    </p:spTree>
    <p:extLst>
      <p:ext uri="{BB962C8B-B14F-4D97-AF65-F5344CB8AC3E}">
        <p14:creationId xmlns:p14="http://schemas.microsoft.com/office/powerpoint/2010/main" val="4114629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54955" y="2603500"/>
            <a:ext cx="6134120" cy="3416300"/>
          </a:xfrm>
        </p:spPr>
        <p:txBody>
          <a:bodyPr>
            <a:noAutofit/>
          </a:bodyPr>
          <a:lstStyle/>
          <a:p>
            <a:pPr marL="0" indent="0">
              <a:buNone/>
            </a:pPr>
            <a:r>
              <a:rPr lang="en-US" sz="2400" dirty="0"/>
              <a:t>As a group, we have gathered opinions and information on the possibilities, advantages and disadvantages of building a pool in our school. We have worked to change the disadvantages into better ideas which will secure the students safety, education and skill improvement. We hope to make this a project which will be ongoing for future generations.</a:t>
            </a:r>
          </a:p>
        </p:txBody>
      </p:sp>
      <p:pic>
        <p:nvPicPr>
          <p:cNvPr id="4" name="Picture 3" descr="File:&lt;strong&gt;Swimming pool&lt;/strong&gt; with lane ropes in place.jpg - Wikimedia Commons"/>
          <p:cNvPicPr>
            <a:picLocks noChangeAspect="1"/>
          </p:cNvPicPr>
          <p:nvPr/>
        </p:nvPicPr>
        <p:blipFill rotWithShape="1">
          <a:blip r:embed="rId2">
            <a:extLst>
              <a:ext uri="{28A0092B-C50C-407E-A947-70E740481C1C}">
                <a14:useLocalDpi xmlns:a14="http://schemas.microsoft.com/office/drawing/2010/main" val="0"/>
              </a:ext>
            </a:extLst>
          </a:blip>
          <a:srcRect l="10651"/>
          <a:stretch/>
        </p:blipFill>
        <p:spPr>
          <a:xfrm>
            <a:off x="7519045" y="2778034"/>
            <a:ext cx="4133970" cy="3076303"/>
          </a:xfrm>
          <a:prstGeom prst="rect">
            <a:avLst/>
          </a:prstGeom>
        </p:spPr>
      </p:pic>
    </p:spTree>
    <p:extLst>
      <p:ext uri="{BB962C8B-B14F-4D97-AF65-F5344CB8AC3E}">
        <p14:creationId xmlns:p14="http://schemas.microsoft.com/office/powerpoint/2010/main" val="3059798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2372" y="2611738"/>
            <a:ext cx="4540451" cy="3416300"/>
          </a:xfrm>
        </p:spPr>
        <p:txBody>
          <a:bodyPr>
            <a:normAutofit/>
          </a:bodyPr>
          <a:lstStyle/>
          <a:p>
            <a:pPr marL="0" indent="0">
              <a:buNone/>
            </a:pPr>
            <a:r>
              <a:rPr lang="en-US" sz="2400" dirty="0"/>
              <a:t>We have made a survey which gave us enough information to know what the students in our school need and want. We have concluded that the majority (over 60%) are willing to attend, support and looking forward to building a pool.</a:t>
            </a:r>
          </a:p>
        </p:txBody>
      </p:sp>
      <p:pic>
        <p:nvPicPr>
          <p:cNvPr id="4" name="Picture 3"/>
          <p:cNvPicPr>
            <a:picLocks noChangeAspect="1"/>
          </p:cNvPicPr>
          <p:nvPr/>
        </p:nvPicPr>
        <p:blipFill>
          <a:blip r:embed="rId2"/>
          <a:stretch>
            <a:fillRect/>
          </a:stretch>
        </p:blipFill>
        <p:spPr>
          <a:xfrm>
            <a:off x="6574970" y="2577375"/>
            <a:ext cx="4249783" cy="3485027"/>
          </a:xfrm>
          <a:prstGeom prst="rect">
            <a:avLst/>
          </a:prstGeom>
        </p:spPr>
      </p:pic>
    </p:spTree>
    <p:extLst>
      <p:ext uri="{BB962C8B-B14F-4D97-AF65-F5344CB8AC3E}">
        <p14:creationId xmlns:p14="http://schemas.microsoft.com/office/powerpoint/2010/main" val="378137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65769" y="1459268"/>
            <a:ext cx="4351025" cy="2283824"/>
          </a:xfrm>
        </p:spPr>
        <p:txBody>
          <a:bodyPr/>
          <a:lstStyle/>
          <a:p>
            <a:r>
              <a:rPr lang="en-US" dirty="0" smtClean="0"/>
              <a:t>CAUSES </a:t>
            </a:r>
            <a:endParaRPr lang="en-US" dirty="0"/>
          </a:p>
        </p:txBody>
      </p:sp>
      <p:sp>
        <p:nvSpPr>
          <p:cNvPr id="3" name="Text Placeholder 2"/>
          <p:cNvSpPr>
            <a:spLocks noGrp="1"/>
          </p:cNvSpPr>
          <p:nvPr>
            <p:ph type="body" idx="1"/>
          </p:nvPr>
        </p:nvSpPr>
        <p:spPr>
          <a:xfrm>
            <a:off x="6756221" y="995103"/>
            <a:ext cx="5130978" cy="2355912"/>
          </a:xfrm>
        </p:spPr>
        <p:txBody>
          <a:bodyPr/>
          <a:lstStyle/>
          <a:p>
            <a:r>
              <a:rPr lang="en-US" dirty="0" smtClean="0"/>
              <a:t>What was the reason for our idea? WE have thought about all of the benefits that students will gain if we made this project true and the effect in the long run.</a:t>
            </a:r>
            <a:endParaRPr lang="en-US" dirty="0"/>
          </a:p>
        </p:txBody>
      </p:sp>
      <p:sp>
        <p:nvSpPr>
          <p:cNvPr id="4" name="TextBox 3"/>
          <p:cNvSpPr txBox="1"/>
          <p:nvPr/>
        </p:nvSpPr>
        <p:spPr>
          <a:xfrm>
            <a:off x="7053943" y="3149825"/>
            <a:ext cx="3239588" cy="369332"/>
          </a:xfrm>
          <a:prstGeom prst="rect">
            <a:avLst/>
          </a:prstGeom>
          <a:noFill/>
        </p:spPr>
        <p:txBody>
          <a:bodyPr wrap="square" rtlCol="0">
            <a:spAutoFit/>
          </a:bodyPr>
          <a:lstStyle/>
          <a:p>
            <a:r>
              <a:rPr lang="en-US" dirty="0" smtClean="0"/>
              <a:t>And the benefits are:</a:t>
            </a:r>
            <a:endParaRPr lang="en-US" dirty="0"/>
          </a:p>
        </p:txBody>
      </p:sp>
      <p:sp>
        <p:nvSpPr>
          <p:cNvPr id="5" name="TextBox 4"/>
          <p:cNvSpPr txBox="1"/>
          <p:nvPr/>
        </p:nvSpPr>
        <p:spPr>
          <a:xfrm>
            <a:off x="6914606" y="3626338"/>
            <a:ext cx="4223657"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 will help teach kids at a young age how to swim. (avoiding the dangers of drowning in their daily life).</a:t>
            </a:r>
          </a:p>
          <a:p>
            <a:pPr marL="285750" indent="-285750">
              <a:buFont typeface="Arial" panose="020B0604020202020204" pitchFamily="34" charset="0"/>
              <a:buChar char="•"/>
            </a:pPr>
            <a:r>
              <a:rPr lang="en-US" dirty="0" smtClean="0"/>
              <a:t>Students will have a larger variety of activities that will boost their health and education.</a:t>
            </a:r>
          </a:p>
          <a:p>
            <a:pPr marL="285750" indent="-285750">
              <a:buFont typeface="Arial" panose="020B0604020202020204" pitchFamily="34" charset="0"/>
              <a:buChar char="•"/>
            </a:pPr>
            <a:r>
              <a:rPr lang="en-US" dirty="0" smtClean="0"/>
              <a:t>Building a pool attracts new characters, develops skills, and fulfils needs.</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rotWithShape="1">
          <a:blip r:embed="rId2"/>
          <a:srcRect l="8416" t="2195" r="12367" b="-2195"/>
          <a:stretch/>
        </p:blipFill>
        <p:spPr>
          <a:xfrm>
            <a:off x="1186855" y="3149825"/>
            <a:ext cx="4273420" cy="2247740"/>
          </a:xfrm>
          <a:prstGeom prst="rect">
            <a:avLst/>
          </a:prstGeom>
          <a:ln>
            <a:noFill/>
          </a:ln>
          <a:effectLst>
            <a:softEdge rad="112500"/>
          </a:effectLst>
        </p:spPr>
      </p:pic>
    </p:spTree>
    <p:extLst>
      <p:ext uri="{BB962C8B-B14F-4D97-AF65-F5344CB8AC3E}">
        <p14:creationId xmlns:p14="http://schemas.microsoft.com/office/powerpoint/2010/main" val="2794284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12" y="2677885"/>
            <a:ext cx="4431713" cy="587829"/>
          </a:xfrm>
        </p:spPr>
        <p:txBody>
          <a:bodyPr/>
          <a:lstStyle/>
          <a:p>
            <a:r>
              <a:rPr lang="en-US" sz="4000" dirty="0" smtClean="0"/>
              <a:t>CONSEQUENCES</a:t>
            </a:r>
            <a:endParaRPr lang="en-US" sz="4000" dirty="0"/>
          </a:p>
        </p:txBody>
      </p:sp>
      <p:sp>
        <p:nvSpPr>
          <p:cNvPr id="3" name="Content Placeholder 2"/>
          <p:cNvSpPr>
            <a:spLocks noGrp="1"/>
          </p:cNvSpPr>
          <p:nvPr>
            <p:ph idx="1"/>
          </p:nvPr>
        </p:nvSpPr>
        <p:spPr>
          <a:xfrm>
            <a:off x="5373189" y="1306284"/>
            <a:ext cx="6357257" cy="5000899"/>
          </a:xfrm>
        </p:spPr>
        <p:txBody>
          <a:bodyPr>
            <a:noAutofit/>
          </a:bodyPr>
          <a:lstStyle/>
          <a:p>
            <a:pPr marL="0" indent="0">
              <a:buNone/>
            </a:pPr>
            <a:r>
              <a:rPr lang="en-US" sz="2400" dirty="0"/>
              <a:t>Swimming will strengthen muscles, which activates muscular imbalances and ultimately helps protect the students from any </a:t>
            </a:r>
            <a:r>
              <a:rPr lang="en-US" sz="2400" dirty="0" smtClean="0"/>
              <a:t>injuries.</a:t>
            </a:r>
            <a:endParaRPr lang="en-US" sz="2400" dirty="0"/>
          </a:p>
          <a:p>
            <a:pPr marL="0" indent="0">
              <a:buNone/>
            </a:pPr>
            <a:r>
              <a:rPr lang="en-US" sz="2400" dirty="0"/>
              <a:t>Moreover, swimming will reduce blood pressure, increase muscle mass, improves oxygen and blood to move to the brain, and increases cardiovascular health.</a:t>
            </a:r>
          </a:p>
          <a:p>
            <a:pPr marL="0" indent="0">
              <a:buNone/>
            </a:pPr>
            <a:r>
              <a:rPr lang="en-US" sz="2400" dirty="0"/>
              <a:t>Swimming is </a:t>
            </a:r>
            <a:r>
              <a:rPr lang="en-US" sz="2400" dirty="0" smtClean="0"/>
              <a:t>crucial for </a:t>
            </a:r>
            <a:r>
              <a:rPr lang="en-US" sz="2400" dirty="0"/>
              <a:t>education too. If you stop swimming, you may feel more sluggish or less focused than usual which will lower your attention span during classes.</a:t>
            </a:r>
          </a:p>
        </p:txBody>
      </p:sp>
      <p:sp>
        <p:nvSpPr>
          <p:cNvPr id="4" name="Text Placeholder 3"/>
          <p:cNvSpPr>
            <a:spLocks noGrp="1"/>
          </p:cNvSpPr>
          <p:nvPr>
            <p:ph type="body" sz="half" idx="2"/>
          </p:nvPr>
        </p:nvSpPr>
        <p:spPr>
          <a:xfrm>
            <a:off x="937240" y="3265714"/>
            <a:ext cx="3756680" cy="2332445"/>
          </a:xfrm>
        </p:spPr>
        <p:txBody>
          <a:bodyPr>
            <a:normAutofit/>
          </a:bodyPr>
          <a:lstStyle/>
          <a:p>
            <a:r>
              <a:rPr lang="en-US" sz="3200" dirty="0" smtClean="0"/>
              <a:t>How will swimming benefit in the long run?</a:t>
            </a:r>
          </a:p>
          <a:p>
            <a:endParaRPr lang="en-US" sz="3200" dirty="0"/>
          </a:p>
        </p:txBody>
      </p:sp>
    </p:spTree>
    <p:extLst>
      <p:ext uri="{BB962C8B-B14F-4D97-AF65-F5344CB8AC3E}">
        <p14:creationId xmlns:p14="http://schemas.microsoft.com/office/powerpoint/2010/main" val="413204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increase pool security?</a:t>
            </a:r>
            <a:endParaRPr lang="en-US" dirty="0"/>
          </a:p>
        </p:txBody>
      </p:sp>
      <p:sp>
        <p:nvSpPr>
          <p:cNvPr id="3" name="Text Placeholder 2"/>
          <p:cNvSpPr>
            <a:spLocks noGrp="1"/>
          </p:cNvSpPr>
          <p:nvPr>
            <p:ph type="body" idx="1"/>
          </p:nvPr>
        </p:nvSpPr>
        <p:spPr/>
        <p:txBody>
          <a:bodyPr/>
          <a:lstStyle/>
          <a:p>
            <a:pPr algn="ctr"/>
            <a:r>
              <a:rPr lang="en-US" dirty="0" smtClean="0"/>
              <a:t>#1</a:t>
            </a:r>
            <a:endParaRPr lang="en-US" dirty="0"/>
          </a:p>
        </p:txBody>
      </p:sp>
      <p:sp>
        <p:nvSpPr>
          <p:cNvPr id="4" name="Text Placeholder 3"/>
          <p:cNvSpPr>
            <a:spLocks noGrp="1"/>
          </p:cNvSpPr>
          <p:nvPr>
            <p:ph type="body" sz="half" idx="15"/>
          </p:nvPr>
        </p:nvSpPr>
        <p:spPr/>
        <p:txBody>
          <a:bodyPr>
            <a:normAutofit/>
          </a:bodyPr>
          <a:lstStyle/>
          <a:p>
            <a:r>
              <a:rPr lang="en-US" sz="2000" dirty="0" smtClean="0"/>
              <a:t>We can hire security and physical education teachers to watch and help student during the swimming hours.</a:t>
            </a:r>
          </a:p>
          <a:p>
            <a:r>
              <a:rPr lang="en-US" sz="2000" dirty="0" smtClean="0"/>
              <a:t>With good fencing and code gates</a:t>
            </a:r>
            <a:endParaRPr lang="en-US" sz="2000" dirty="0"/>
          </a:p>
        </p:txBody>
      </p:sp>
      <p:sp>
        <p:nvSpPr>
          <p:cNvPr id="5" name="Text Placeholder 4"/>
          <p:cNvSpPr>
            <a:spLocks noGrp="1"/>
          </p:cNvSpPr>
          <p:nvPr>
            <p:ph type="body" sz="quarter" idx="3"/>
          </p:nvPr>
        </p:nvSpPr>
        <p:spPr/>
        <p:txBody>
          <a:bodyPr/>
          <a:lstStyle/>
          <a:p>
            <a:pPr algn="ctr"/>
            <a:r>
              <a:rPr lang="en-US" dirty="0" smtClean="0"/>
              <a:t>#2</a:t>
            </a:r>
            <a:endParaRPr lang="en-US" dirty="0"/>
          </a:p>
        </p:txBody>
      </p:sp>
      <p:sp>
        <p:nvSpPr>
          <p:cNvPr id="6" name="Text Placeholder 5"/>
          <p:cNvSpPr>
            <a:spLocks noGrp="1"/>
          </p:cNvSpPr>
          <p:nvPr>
            <p:ph type="body" sz="half" idx="16"/>
          </p:nvPr>
        </p:nvSpPr>
        <p:spPr/>
        <p:txBody>
          <a:bodyPr>
            <a:normAutofit/>
          </a:bodyPr>
          <a:lstStyle/>
          <a:p>
            <a:r>
              <a:rPr lang="en-US" sz="2000" dirty="0"/>
              <a:t>Equipment needed for safety is very important. We will add non-slippery surfaces, a good amount of life jackets, ladders and </a:t>
            </a:r>
            <a:r>
              <a:rPr lang="en-US" sz="2000" dirty="0" smtClean="0"/>
              <a:t>buoys.</a:t>
            </a:r>
            <a:endParaRPr lang="en-US" sz="2000" dirty="0"/>
          </a:p>
        </p:txBody>
      </p:sp>
      <p:sp>
        <p:nvSpPr>
          <p:cNvPr id="7" name="Text Placeholder 6"/>
          <p:cNvSpPr>
            <a:spLocks noGrp="1"/>
          </p:cNvSpPr>
          <p:nvPr>
            <p:ph type="body" sz="quarter" idx="13"/>
          </p:nvPr>
        </p:nvSpPr>
        <p:spPr/>
        <p:txBody>
          <a:bodyPr/>
          <a:lstStyle/>
          <a:p>
            <a:pPr algn="ctr"/>
            <a:r>
              <a:rPr lang="en-US" dirty="0" smtClean="0"/>
              <a:t>#3</a:t>
            </a:r>
            <a:endParaRPr lang="en-US" dirty="0"/>
          </a:p>
        </p:txBody>
      </p:sp>
      <p:sp>
        <p:nvSpPr>
          <p:cNvPr id="8" name="Text Placeholder 7"/>
          <p:cNvSpPr>
            <a:spLocks noGrp="1"/>
          </p:cNvSpPr>
          <p:nvPr>
            <p:ph type="body" sz="half" idx="17"/>
          </p:nvPr>
        </p:nvSpPr>
        <p:spPr/>
        <p:txBody>
          <a:bodyPr>
            <a:normAutofit/>
          </a:bodyPr>
          <a:lstStyle/>
          <a:p>
            <a:r>
              <a:rPr lang="en-US" sz="2000" dirty="0"/>
              <a:t>There will be STRICT rules and regulations. If not followed, the student will be resulted </a:t>
            </a:r>
            <a:r>
              <a:rPr lang="en-US" sz="2000" dirty="0" smtClean="0"/>
              <a:t>with a </a:t>
            </a:r>
            <a:r>
              <a:rPr lang="en-US" sz="2000" dirty="0"/>
              <a:t>warning. A</a:t>
            </a:r>
            <a:r>
              <a:rPr lang="en-US" sz="2000" dirty="0" smtClean="0"/>
              <a:t>ny </a:t>
            </a:r>
            <a:r>
              <a:rPr lang="en-US" sz="2000" dirty="0"/>
              <a:t>student who gets 3 warnings will be banned from pool premises.</a:t>
            </a:r>
          </a:p>
          <a:p>
            <a:endParaRPr lang="en-US" sz="2000" dirty="0"/>
          </a:p>
        </p:txBody>
      </p:sp>
    </p:spTree>
    <p:extLst>
      <p:ext uri="{BB962C8B-B14F-4D97-AF65-F5344CB8AC3E}">
        <p14:creationId xmlns:p14="http://schemas.microsoft.com/office/powerpoint/2010/main" val="589574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a:t>
            </a:r>
            <a:endParaRPr lang="en-US" dirty="0"/>
          </a:p>
        </p:txBody>
      </p:sp>
      <p:sp>
        <p:nvSpPr>
          <p:cNvPr id="3" name="Content Placeholder 2"/>
          <p:cNvSpPr>
            <a:spLocks noGrp="1"/>
          </p:cNvSpPr>
          <p:nvPr>
            <p:ph idx="1"/>
          </p:nvPr>
        </p:nvSpPr>
        <p:spPr>
          <a:xfrm>
            <a:off x="1067333" y="2500862"/>
            <a:ext cx="8936652" cy="3899937"/>
          </a:xfrm>
        </p:spPr>
        <p:txBody>
          <a:bodyPr>
            <a:noAutofit/>
          </a:bodyPr>
          <a:lstStyle/>
          <a:p>
            <a:pPr marL="0" indent="0">
              <a:buNone/>
            </a:pPr>
            <a:r>
              <a:rPr lang="en-US" sz="2000" dirty="0" smtClean="0"/>
              <a:t>In our survey we collected multiple locations where we could build our pool like:</a:t>
            </a:r>
          </a:p>
          <a:p>
            <a:r>
              <a:rPr lang="en-US" sz="2000" dirty="0" smtClean="0"/>
              <a:t>Free space inside the school</a:t>
            </a:r>
          </a:p>
          <a:p>
            <a:r>
              <a:rPr lang="en-US" sz="2000" dirty="0" smtClean="0"/>
              <a:t>Beside the cultural center</a:t>
            </a:r>
          </a:p>
          <a:p>
            <a:r>
              <a:rPr lang="en-US" sz="2000" dirty="0" smtClean="0"/>
              <a:t>In the sports building</a:t>
            </a:r>
          </a:p>
          <a:p>
            <a:r>
              <a:rPr lang="en-US" sz="2000" dirty="0" smtClean="0"/>
              <a:t>Underground gymnasium </a:t>
            </a:r>
          </a:p>
          <a:p>
            <a:pPr marL="0" indent="0">
              <a:buNone/>
            </a:pPr>
            <a:r>
              <a:rPr lang="en-US" sz="2000" dirty="0" smtClean="0"/>
              <a:t>After clear thought, we have figured it out!</a:t>
            </a:r>
          </a:p>
          <a:p>
            <a:pPr marL="0" indent="0">
              <a:buNone/>
            </a:pPr>
            <a:r>
              <a:rPr lang="en-US" sz="2000" dirty="0" smtClean="0"/>
              <a:t>There is a big, open hall, </a:t>
            </a:r>
            <a:r>
              <a:rPr lang="en-US" sz="2000" dirty="0"/>
              <a:t>n</a:t>
            </a:r>
            <a:r>
              <a:rPr lang="en-US" sz="2000" dirty="0" smtClean="0"/>
              <a:t>ext to the religion and chess room, which would be perfect for an underground pool. Not only can students swim in the winter but it is perfectly safe for people to enter and exit.</a:t>
            </a:r>
            <a:endParaRPr lang="en-US" sz="2000" dirty="0"/>
          </a:p>
        </p:txBody>
      </p:sp>
      <p:pic>
        <p:nvPicPr>
          <p:cNvPr id="1026" name="Picture 2" descr="Location Icon Clipart - EPS, Illustrator, JPG, PNG, SVG | Template.net"/>
          <p:cNvPicPr>
            <a:picLocks noChangeAspect="1" noChangeArrowheads="1"/>
          </p:cNvPicPr>
          <p:nvPr/>
        </p:nvPicPr>
        <p:blipFill rotWithShape="1">
          <a:blip r:embed="rId2">
            <a:extLst>
              <a:ext uri="{28A0092B-C50C-407E-A947-70E740481C1C}">
                <a14:useLocalDpi xmlns:a14="http://schemas.microsoft.com/office/drawing/2010/main" val="0"/>
              </a:ext>
            </a:extLst>
          </a:blip>
          <a:srcRect l="24511" t="9338" r="18679" b="9338"/>
          <a:stretch/>
        </p:blipFill>
        <p:spPr bwMode="auto">
          <a:xfrm>
            <a:off x="8440024" y="3125755"/>
            <a:ext cx="1476342" cy="211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2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a:t>
            </a:r>
            <a:endParaRPr lang="en-US" dirty="0"/>
          </a:p>
        </p:txBody>
      </p:sp>
      <p:sp>
        <p:nvSpPr>
          <p:cNvPr id="3" name="Content Placeholder 2"/>
          <p:cNvSpPr>
            <a:spLocks noGrp="1"/>
          </p:cNvSpPr>
          <p:nvPr>
            <p:ph sz="half" idx="1"/>
          </p:nvPr>
        </p:nvSpPr>
        <p:spPr>
          <a:xfrm>
            <a:off x="7595118" y="2508425"/>
            <a:ext cx="3939916" cy="3424076"/>
          </a:xfrm>
        </p:spPr>
        <p:txBody>
          <a:bodyPr>
            <a:noAutofit/>
          </a:bodyPr>
          <a:lstStyle/>
          <a:p>
            <a:pPr marL="0" indent="0">
              <a:buNone/>
            </a:pPr>
            <a:r>
              <a:rPr lang="en-US" sz="2000" dirty="0" smtClean="0"/>
              <a:t>The school will be collecting money for this project by: </a:t>
            </a:r>
          </a:p>
          <a:p>
            <a:r>
              <a:rPr lang="en-US" sz="2000" dirty="0" smtClean="0"/>
              <a:t>Donations</a:t>
            </a:r>
          </a:p>
          <a:p>
            <a:r>
              <a:rPr lang="en-US" sz="2000" dirty="0" smtClean="0"/>
              <a:t>Sponsors</a:t>
            </a:r>
          </a:p>
          <a:p>
            <a:r>
              <a:rPr lang="en-US" sz="2000" dirty="0" smtClean="0"/>
              <a:t>Fees </a:t>
            </a:r>
            <a:r>
              <a:rPr lang="en-US" sz="2000" dirty="0">
                <a:solidFill>
                  <a:schemeClr val="accent1"/>
                </a:solidFill>
              </a:rPr>
              <a:t>(each students will pay a sum of money at the beginning of the school year for monthly swimming)</a:t>
            </a:r>
          </a:p>
          <a:p>
            <a:r>
              <a:rPr lang="en-US" sz="2000" dirty="0" smtClean="0"/>
              <a:t>Summer teaching lessons and summer schools</a:t>
            </a:r>
          </a:p>
        </p:txBody>
      </p:sp>
      <p:sp>
        <p:nvSpPr>
          <p:cNvPr id="4" name="Content Placeholder 3"/>
          <p:cNvSpPr>
            <a:spLocks noGrp="1"/>
          </p:cNvSpPr>
          <p:nvPr>
            <p:ph sz="half" idx="2"/>
          </p:nvPr>
        </p:nvSpPr>
        <p:spPr>
          <a:xfrm>
            <a:off x="503853" y="2508425"/>
            <a:ext cx="6494106" cy="3834622"/>
          </a:xfrm>
        </p:spPr>
        <p:txBody>
          <a:bodyPr>
            <a:noAutofit/>
          </a:bodyPr>
          <a:lstStyle/>
          <a:p>
            <a:pPr marL="0" indent="0">
              <a:buNone/>
            </a:pPr>
            <a:r>
              <a:rPr lang="en-US" sz="2000" dirty="0"/>
              <a:t>The size, features, and materials utilized in the construction of a new </a:t>
            </a:r>
            <a:r>
              <a:rPr lang="en-US" sz="2000" dirty="0" smtClean="0"/>
              <a:t>in ground </a:t>
            </a:r>
            <a:r>
              <a:rPr lang="en-US" sz="2000" dirty="0"/>
              <a:t>pool can have a significant impact on the cost. A typical pool costs roughly </a:t>
            </a:r>
            <a:r>
              <a:rPr lang="en-US" sz="2000" u="sng" dirty="0" smtClean="0"/>
              <a:t>20,000-25,000 jds </a:t>
            </a:r>
            <a:r>
              <a:rPr lang="en-US" sz="2000" dirty="0"/>
              <a:t>on average. </a:t>
            </a:r>
            <a:endParaRPr lang="en-US" sz="2000" dirty="0" smtClean="0"/>
          </a:p>
          <a:p>
            <a:pPr marL="0" indent="0">
              <a:buNone/>
            </a:pPr>
            <a:r>
              <a:rPr lang="en-US" sz="2000" dirty="0" smtClean="0"/>
              <a:t>Due </a:t>
            </a:r>
            <a:r>
              <a:rPr lang="en-US" sz="2000" dirty="0"/>
              <a:t>to the requirement for durability and safety features, swimming pools for schools would probably lie on the upper end of this pricing range</a:t>
            </a:r>
            <a:r>
              <a:rPr lang="en-US" sz="2000" dirty="0" smtClean="0"/>
              <a:t>.</a:t>
            </a:r>
          </a:p>
          <a:p>
            <a:pPr marL="0" indent="0">
              <a:buNone/>
            </a:pPr>
            <a:r>
              <a:rPr lang="en-US" sz="2000" dirty="0" smtClean="0"/>
              <a:t>The </a:t>
            </a:r>
            <a:r>
              <a:rPr lang="en-US" sz="2000" dirty="0"/>
              <a:t>budget </a:t>
            </a:r>
            <a:r>
              <a:rPr lang="en-US" sz="2000" b="1" dirty="0"/>
              <a:t>must to include </a:t>
            </a:r>
            <a:r>
              <a:rPr lang="en-US" sz="2000" dirty="0"/>
              <a:t>for continuing maintenance expenditures like chemicals, filtration, </a:t>
            </a:r>
            <a:r>
              <a:rPr lang="en-US" sz="2000" dirty="0" smtClean="0"/>
              <a:t>and </a:t>
            </a:r>
            <a:r>
              <a:rPr lang="en-US" sz="2000" dirty="0" err="1" smtClean="0"/>
              <a:t>metry</a:t>
            </a:r>
            <a:r>
              <a:rPr lang="en-US" sz="2000" dirty="0" smtClean="0"/>
              <a:t> </a:t>
            </a:r>
            <a:r>
              <a:rPr lang="en-US" sz="2000" dirty="0"/>
              <a:t>repairs &amp; replacements in addition to the upfront building costs.</a:t>
            </a:r>
          </a:p>
        </p:txBody>
      </p:sp>
      <p:pic>
        <p:nvPicPr>
          <p:cNvPr id="5" name="Picture 4" descr="Money | Uses: Anything relating to automotive &lt;strong&gt;finance&lt;/strong&gt;. Free …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979" y="831652"/>
            <a:ext cx="3533143" cy="1123272"/>
          </a:xfrm>
          <a:prstGeom prst="rect">
            <a:avLst/>
          </a:prstGeom>
        </p:spPr>
      </p:pic>
    </p:spTree>
    <p:extLst>
      <p:ext uri="{BB962C8B-B14F-4D97-AF65-F5344CB8AC3E}">
        <p14:creationId xmlns:p14="http://schemas.microsoft.com/office/powerpoint/2010/main" val="1681261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4612" y="1875453"/>
            <a:ext cx="4693298" cy="4357396"/>
          </a:xfrm>
        </p:spPr>
        <p:txBody>
          <a:bodyPr/>
          <a:lstStyle/>
          <a:p>
            <a:pPr marL="0" indent="0"/>
            <a:r>
              <a:rPr lang="en-US" sz="2400" dirty="0">
                <a:solidFill>
                  <a:schemeClr val="tx1">
                    <a:lumMod val="75000"/>
                    <a:lumOff val="25000"/>
                  </a:schemeClr>
                </a:solidFill>
                <a:latin typeface="+mn-lt"/>
                <a:ea typeface="+mn-ea"/>
                <a:cs typeface="+mn-cs"/>
              </a:rPr>
              <a:t>This project will definitely be a </a:t>
            </a:r>
            <a:r>
              <a:rPr lang="en-US" sz="2400" i="1" dirty="0">
                <a:solidFill>
                  <a:schemeClr val="tx1">
                    <a:lumMod val="75000"/>
                    <a:lumOff val="25000"/>
                  </a:schemeClr>
                </a:solidFill>
                <a:latin typeface="+mn-lt"/>
                <a:ea typeface="+mn-ea"/>
                <a:cs typeface="+mn-cs"/>
              </a:rPr>
              <a:t>costly</a:t>
            </a:r>
            <a:r>
              <a:rPr lang="en-US" sz="2400" dirty="0">
                <a:solidFill>
                  <a:schemeClr val="tx1">
                    <a:lumMod val="75000"/>
                    <a:lumOff val="25000"/>
                  </a:schemeClr>
                </a:solidFill>
                <a:latin typeface="+mn-lt"/>
                <a:ea typeface="+mn-ea"/>
                <a:cs typeface="+mn-cs"/>
              </a:rPr>
              <a:t> project, yet it would be </a:t>
            </a:r>
            <a:r>
              <a:rPr lang="en-US" sz="2400" u="sng" dirty="0">
                <a:solidFill>
                  <a:schemeClr val="tx1">
                    <a:lumMod val="75000"/>
                    <a:lumOff val="25000"/>
                  </a:schemeClr>
                </a:solidFill>
                <a:latin typeface="+mn-lt"/>
                <a:ea typeface="+mn-ea"/>
                <a:cs typeface="+mn-cs"/>
              </a:rPr>
              <a:t>totally worth executing</a:t>
            </a:r>
            <a:r>
              <a:rPr lang="en-US" sz="2400" u="sng" dirty="0" smtClean="0">
                <a:solidFill>
                  <a:schemeClr val="tx1">
                    <a:lumMod val="75000"/>
                    <a:lumOff val="25000"/>
                  </a:schemeClr>
                </a:solidFill>
                <a:latin typeface="+mn-lt"/>
                <a:ea typeface="+mn-ea"/>
                <a:cs typeface="+mn-cs"/>
              </a:rPr>
              <a:t>.</a:t>
            </a:r>
            <a:br>
              <a:rPr lang="en-US" sz="2400" u="sng" dirty="0" smtClean="0">
                <a:solidFill>
                  <a:schemeClr val="tx1">
                    <a:lumMod val="75000"/>
                    <a:lumOff val="25000"/>
                  </a:schemeClr>
                </a:solidFill>
                <a:latin typeface="+mn-lt"/>
                <a:ea typeface="+mn-ea"/>
                <a:cs typeface="+mn-cs"/>
              </a:rPr>
            </a:br>
            <a:r>
              <a:rPr lang="en-US" sz="2400" dirty="0">
                <a:solidFill>
                  <a:schemeClr val="tx1">
                    <a:lumMod val="75000"/>
                    <a:lumOff val="25000"/>
                  </a:schemeClr>
                </a:solidFill>
                <a:latin typeface="+mn-lt"/>
                <a:ea typeface="+mn-ea"/>
                <a:cs typeface="+mn-cs"/>
              </a:rPr>
              <a:t/>
            </a:r>
            <a:br>
              <a:rPr lang="en-US" sz="2400" dirty="0">
                <a:solidFill>
                  <a:schemeClr val="tx1">
                    <a:lumMod val="75000"/>
                    <a:lumOff val="25000"/>
                  </a:schemeClr>
                </a:solidFill>
                <a:latin typeface="+mn-lt"/>
                <a:ea typeface="+mn-ea"/>
                <a:cs typeface="+mn-cs"/>
              </a:rPr>
            </a:br>
            <a:r>
              <a:rPr lang="en-US" sz="2400" dirty="0">
                <a:solidFill>
                  <a:schemeClr val="tx1">
                    <a:lumMod val="75000"/>
                    <a:lumOff val="25000"/>
                  </a:schemeClr>
                </a:solidFill>
                <a:latin typeface="+mn-lt"/>
                <a:ea typeface="+mn-ea"/>
                <a:cs typeface="+mn-cs"/>
              </a:rPr>
              <a:t/>
            </a:r>
            <a:br>
              <a:rPr lang="en-US" sz="2400" dirty="0">
                <a:solidFill>
                  <a:schemeClr val="tx1">
                    <a:lumMod val="75000"/>
                    <a:lumOff val="25000"/>
                  </a:schemeClr>
                </a:solidFill>
                <a:latin typeface="+mn-lt"/>
                <a:ea typeface="+mn-ea"/>
                <a:cs typeface="+mn-cs"/>
              </a:rPr>
            </a:br>
            <a:r>
              <a:rPr lang="en-US" sz="2400" dirty="0">
                <a:solidFill>
                  <a:schemeClr val="tx1">
                    <a:lumMod val="75000"/>
                    <a:lumOff val="25000"/>
                  </a:schemeClr>
                </a:solidFill>
                <a:latin typeface="+mn-lt"/>
                <a:ea typeface="+mn-ea"/>
                <a:cs typeface="+mn-cs"/>
              </a:rPr>
              <a:t>The school provides </a:t>
            </a:r>
            <a:r>
              <a:rPr lang="en-US" sz="2400" u="sng" dirty="0">
                <a:solidFill>
                  <a:schemeClr val="tx1">
                    <a:lumMod val="75000"/>
                    <a:lumOff val="25000"/>
                  </a:schemeClr>
                </a:solidFill>
                <a:latin typeface="+mn-lt"/>
                <a:ea typeface="+mn-ea"/>
                <a:cs typeface="+mn-cs"/>
              </a:rPr>
              <a:t>30,000 jds for sports</a:t>
            </a:r>
            <a:r>
              <a:rPr lang="en-US" sz="2400" dirty="0">
                <a:solidFill>
                  <a:schemeClr val="tx1">
                    <a:lumMod val="75000"/>
                    <a:lumOff val="25000"/>
                  </a:schemeClr>
                </a:solidFill>
                <a:latin typeface="+mn-lt"/>
                <a:ea typeface="+mn-ea"/>
                <a:cs typeface="+mn-cs"/>
              </a:rPr>
              <a:t> (support), thus with constant support and work, the school will be able to buy and build a pool for future generations in </a:t>
            </a:r>
            <a:r>
              <a:rPr lang="en-US" sz="2400" b="1" dirty="0">
                <a:solidFill>
                  <a:schemeClr val="tx1">
                    <a:lumMod val="75000"/>
                    <a:lumOff val="25000"/>
                  </a:schemeClr>
                </a:solidFill>
                <a:latin typeface="+mn-lt"/>
                <a:ea typeface="+mn-ea"/>
                <a:cs typeface="+mn-cs"/>
              </a:rPr>
              <a:t>6 years.</a:t>
            </a:r>
            <a:br>
              <a:rPr lang="en-US" sz="2400" b="1" dirty="0">
                <a:solidFill>
                  <a:schemeClr val="tx1">
                    <a:lumMod val="75000"/>
                    <a:lumOff val="25000"/>
                  </a:schemeClr>
                </a:solidFill>
                <a:latin typeface="+mn-lt"/>
                <a:ea typeface="+mn-ea"/>
                <a:cs typeface="+mn-cs"/>
              </a:rPr>
            </a:br>
            <a:endParaRPr lang="en-US" sz="2400" b="1" dirty="0">
              <a:solidFill>
                <a:schemeClr val="tx1">
                  <a:lumMod val="75000"/>
                  <a:lumOff val="25000"/>
                </a:schemeClr>
              </a:solidFill>
              <a:latin typeface="+mn-lt"/>
              <a:ea typeface="+mn-ea"/>
              <a:cs typeface="+mn-cs"/>
            </a:endParaRPr>
          </a:p>
        </p:txBody>
      </p:sp>
      <p:sp>
        <p:nvSpPr>
          <p:cNvPr id="3" name="Text Placeholder 2"/>
          <p:cNvSpPr>
            <a:spLocks noGrp="1"/>
          </p:cNvSpPr>
          <p:nvPr>
            <p:ph type="body" idx="1"/>
          </p:nvPr>
        </p:nvSpPr>
        <p:spPr>
          <a:xfrm>
            <a:off x="1486852" y="1250060"/>
            <a:ext cx="3755379" cy="2283823"/>
          </a:xfrm>
        </p:spPr>
        <p:txBody>
          <a:bodyPr>
            <a:normAutofit/>
          </a:bodyPr>
          <a:lstStyle/>
          <a:p>
            <a:r>
              <a:rPr lang="en-US" sz="5400" dirty="0" smtClean="0"/>
              <a:t>OUR AIM</a:t>
            </a:r>
            <a:endParaRPr lang="en-US" sz="5400" dirty="0"/>
          </a:p>
        </p:txBody>
      </p:sp>
      <p:pic>
        <p:nvPicPr>
          <p:cNvPr id="4" name="Picture 3"/>
          <p:cNvPicPr>
            <a:picLocks noChangeAspect="1"/>
          </p:cNvPicPr>
          <p:nvPr/>
        </p:nvPicPr>
        <p:blipFill>
          <a:blip r:embed="rId2"/>
          <a:stretch>
            <a:fillRect/>
          </a:stretch>
        </p:blipFill>
        <p:spPr>
          <a:xfrm>
            <a:off x="1486852" y="3013788"/>
            <a:ext cx="3397335" cy="2423432"/>
          </a:xfrm>
          <a:prstGeom prst="rect">
            <a:avLst/>
          </a:prstGeom>
          <a:ln>
            <a:noFill/>
          </a:ln>
          <a:effectLst>
            <a:softEdge rad="112500"/>
          </a:effectLst>
        </p:spPr>
      </p:pic>
    </p:spTree>
    <p:extLst>
      <p:ext uri="{BB962C8B-B14F-4D97-AF65-F5344CB8AC3E}">
        <p14:creationId xmlns:p14="http://schemas.microsoft.com/office/powerpoint/2010/main" val="1308175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1731</TotalTime>
  <Words>589</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Century Gothic</vt:lpstr>
      <vt:lpstr>Wingdings</vt:lpstr>
      <vt:lpstr>Wingdings 3</vt:lpstr>
      <vt:lpstr>Ion Boardroom</vt:lpstr>
      <vt:lpstr>Swimming For All</vt:lpstr>
      <vt:lpstr>INTRODUCTION</vt:lpstr>
      <vt:lpstr>PowerPoint Presentation</vt:lpstr>
      <vt:lpstr>CAUSES </vt:lpstr>
      <vt:lpstr>CONSEQUENCES</vt:lpstr>
      <vt:lpstr>How can we increase pool security?</vt:lpstr>
      <vt:lpstr>LOCATION</vt:lpstr>
      <vt:lpstr>FINANCE</vt:lpstr>
      <vt:lpstr>This project will definitely be a costly project, yet it would be totally worth executing.   The school provides 30,000 jds for sports (support), thus with constant support and work, the school will be able to buy and build a pool for future generations in 6 years.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 For All</dc:title>
  <dc:creator>DELL</dc:creator>
  <cp:lastModifiedBy>DELL</cp:lastModifiedBy>
  <cp:revision>32</cp:revision>
  <dcterms:created xsi:type="dcterms:W3CDTF">2023-02-28T08:03:18Z</dcterms:created>
  <dcterms:modified xsi:type="dcterms:W3CDTF">2023-03-05T18:26:15Z</dcterms:modified>
</cp:coreProperties>
</file>