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FDFD7A-0635-4E17-96DD-0023D8C4587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E97684E-1192-4B22-9B2E-9717C7BFEF2D}" type="slidenum">
              <a:rPr lang="en-US" smtClean="0"/>
              <a:t>‹#›</a:t>
            </a:fld>
            <a:endParaRPr lang="en-US"/>
          </a:p>
        </p:txBody>
      </p:sp>
    </p:spTree>
    <p:extLst>
      <p:ext uri="{BB962C8B-B14F-4D97-AF65-F5344CB8AC3E}">
        <p14:creationId xmlns:p14="http://schemas.microsoft.com/office/powerpoint/2010/main" val="278751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FDFD7A-0635-4E17-96DD-0023D8C4587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252388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FDFD7A-0635-4E17-96DD-0023D8C4587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127722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FDFD7A-0635-4E17-96DD-0023D8C4587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9092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0FDFD7A-0635-4E17-96DD-0023D8C45878}" type="datetimeFigureOut">
              <a:rPr lang="en-US" smtClean="0"/>
              <a:t>3/5/2023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E97684E-1192-4B22-9B2E-9717C7BFEF2D}" type="slidenum">
              <a:rPr lang="en-US" smtClean="0"/>
              <a:t>‹#›</a:t>
            </a:fld>
            <a:endParaRPr lang="en-US"/>
          </a:p>
        </p:txBody>
      </p:sp>
    </p:spTree>
    <p:extLst>
      <p:ext uri="{BB962C8B-B14F-4D97-AF65-F5344CB8AC3E}">
        <p14:creationId xmlns:p14="http://schemas.microsoft.com/office/powerpoint/2010/main" val="53091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FDFD7A-0635-4E17-96DD-0023D8C45878}"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17079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FDFD7A-0635-4E17-96DD-0023D8C45878}"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230452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FDFD7A-0635-4E17-96DD-0023D8C45878}"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168424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DFD7A-0635-4E17-96DD-0023D8C45878}"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295271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DFD7A-0635-4E17-96DD-0023D8C45878}"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343136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DFD7A-0635-4E17-96DD-0023D8C45878}" type="datetimeFigureOut">
              <a:rPr lang="en-US" smtClean="0"/>
              <a:t>3/5/2023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E97684E-1192-4B22-9B2E-9717C7BFEF2D}" type="slidenum">
              <a:rPr lang="en-US" smtClean="0"/>
              <a:t>‹#›</a:t>
            </a:fld>
            <a:endParaRPr lang="en-US"/>
          </a:p>
        </p:txBody>
      </p:sp>
    </p:spTree>
    <p:extLst>
      <p:ext uri="{BB962C8B-B14F-4D97-AF65-F5344CB8AC3E}">
        <p14:creationId xmlns:p14="http://schemas.microsoft.com/office/powerpoint/2010/main" val="287686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0FDFD7A-0635-4E17-96DD-0023D8C45878}" type="datetimeFigureOut">
              <a:rPr lang="en-US" smtClean="0"/>
              <a:t>3/5/2023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E97684E-1192-4B22-9B2E-9717C7BFEF2D}" type="slidenum">
              <a:rPr lang="en-US" smtClean="0"/>
              <a:t>‹#›</a:t>
            </a:fld>
            <a:endParaRPr lang="en-US"/>
          </a:p>
        </p:txBody>
      </p:sp>
    </p:spTree>
    <p:extLst>
      <p:ext uri="{BB962C8B-B14F-4D97-AF65-F5344CB8AC3E}">
        <p14:creationId xmlns:p14="http://schemas.microsoft.com/office/powerpoint/2010/main" val="2234906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931" y="1290314"/>
            <a:ext cx="9144000" cy="2387600"/>
          </a:xfrm>
        </p:spPr>
        <p:txBody>
          <a:bodyPr/>
          <a:lstStyle/>
          <a:p>
            <a:r>
              <a:rPr lang="ar-JO" dirty="0" smtClean="0"/>
              <a:t>		</a:t>
            </a:r>
            <a:r>
              <a:rPr lang="ar-JO" b="1" dirty="0" smtClean="0">
                <a:solidFill>
                  <a:srgbClr val="FF0000"/>
                </a:solidFill>
              </a:rPr>
              <a:t>الآثار السلبية للمياه العادمة</a:t>
            </a:r>
            <a:r>
              <a:rPr lang="en-US" b="1" dirty="0" smtClean="0">
                <a:solidFill>
                  <a:srgbClr val="FF0000"/>
                </a:solidFill>
              </a:rPr>
              <a:t>               </a:t>
            </a:r>
            <a:endParaRPr lang="en-US" b="1" dirty="0">
              <a:solidFill>
                <a:srgbClr val="FF0000"/>
              </a:solidFill>
            </a:endParaRPr>
          </a:p>
        </p:txBody>
      </p:sp>
      <p:sp>
        <p:nvSpPr>
          <p:cNvPr id="4" name="TextBox 3"/>
          <p:cNvSpPr txBox="1"/>
          <p:nvPr/>
        </p:nvSpPr>
        <p:spPr>
          <a:xfrm>
            <a:off x="9423918" y="4534678"/>
            <a:ext cx="1640193" cy="369332"/>
          </a:xfrm>
          <a:prstGeom prst="rect">
            <a:avLst/>
          </a:prstGeom>
          <a:noFill/>
        </p:spPr>
        <p:txBody>
          <a:bodyPr wrap="none" rtlCol="0">
            <a:spAutoFit/>
          </a:bodyPr>
          <a:lstStyle/>
          <a:p>
            <a:r>
              <a:rPr lang="en-US" dirty="0" err="1" smtClean="0"/>
              <a:t>Jumana</a:t>
            </a:r>
            <a:r>
              <a:rPr lang="en-US" dirty="0" smtClean="0"/>
              <a:t> </a:t>
            </a:r>
            <a:r>
              <a:rPr lang="en-US" dirty="0" err="1" smtClean="0"/>
              <a:t>imseeh</a:t>
            </a:r>
            <a:endParaRPr lang="en-US" dirty="0"/>
          </a:p>
        </p:txBody>
      </p:sp>
    </p:spTree>
    <p:extLst>
      <p:ext uri="{BB962C8B-B14F-4D97-AF65-F5344CB8AC3E}">
        <p14:creationId xmlns:p14="http://schemas.microsoft.com/office/powerpoint/2010/main" val="528990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	</a:t>
            </a:r>
            <a:r>
              <a:rPr lang="ar-JO" b="1" dirty="0" smtClean="0">
                <a:solidFill>
                  <a:srgbClr val="FF0000"/>
                </a:solidFill>
              </a:rPr>
              <a:t>الآثار السلبية للمياه العادمة</a:t>
            </a:r>
            <a:endParaRPr lang="en-US" b="1" dirty="0">
              <a:solidFill>
                <a:srgbClr val="FF0000"/>
              </a:solidFill>
            </a:endParaRPr>
          </a:p>
        </p:txBody>
      </p:sp>
      <p:sp>
        <p:nvSpPr>
          <p:cNvPr id="3" name="Content Placeholder 2"/>
          <p:cNvSpPr>
            <a:spLocks noGrp="1"/>
          </p:cNvSpPr>
          <p:nvPr>
            <p:ph idx="1"/>
          </p:nvPr>
        </p:nvSpPr>
        <p:spPr/>
        <p:txBody>
          <a:bodyPr/>
          <a:lstStyle/>
          <a:p>
            <a:pPr marL="0" marR="0" algn="r" rtl="1">
              <a:lnSpc>
                <a:spcPct val="115000"/>
              </a:lnSpc>
              <a:spcBef>
                <a:spcPts val="0"/>
              </a:spcBef>
              <a:spcAft>
                <a:spcPts val="0"/>
              </a:spcAft>
            </a:pPr>
            <a:r>
              <a:rPr lang="ar-SA" b="1" dirty="0" smtClean="0">
                <a:effectLst/>
                <a:latin typeface="Arial" panose="020B0604020202020204" pitchFamily="34" charset="0"/>
                <a:ea typeface="Arial" panose="020B0604020202020204" pitchFamily="34" charset="0"/>
              </a:rPr>
              <a:t>تعتمد ملوثات المياهِ العادمة على مصدرها سواء أكانت منزلية أم صناعية  أم زراعية، و تتكون المياه العادمة بشكل عام من مياه بنسبة 99.9%، و مواد صلبة بنسبة 0.1% و هي تراكيز منخفضة من المياه الصلبة العضوية و غير العضوية</a:t>
            </a:r>
            <a:r>
              <a:rPr lang="en-US" sz="3600" b="1" dirty="0" smtClean="0">
                <a:effectLst/>
                <a:latin typeface="Arial" panose="020B0604020202020204" pitchFamily="34" charset="0"/>
                <a:ea typeface="Arial" panose="020B0604020202020204" pitchFamily="34" charset="0"/>
              </a:rPr>
              <a:t> .</a:t>
            </a:r>
          </a:p>
          <a:p>
            <a:pPr marL="0" marR="0" algn="r" rtl="1">
              <a:lnSpc>
                <a:spcPct val="115000"/>
              </a:lnSpc>
              <a:spcBef>
                <a:spcPts val="0"/>
              </a:spcBef>
              <a:spcAft>
                <a:spcPts val="0"/>
              </a:spcAft>
            </a:pPr>
            <a:endParaRPr lang="en-US" sz="3600" b="1" dirty="0">
              <a:latin typeface="Arial" panose="020B0604020202020204" pitchFamily="34" charset="0"/>
              <a:ea typeface="Arial" panose="020B0604020202020204" pitchFamily="34" charset="0"/>
            </a:endParaRPr>
          </a:p>
          <a:p>
            <a:pPr marL="0" marR="0" algn="ctr" rtl="1">
              <a:lnSpc>
                <a:spcPct val="115000"/>
              </a:lnSpc>
              <a:spcBef>
                <a:spcPts val="0"/>
              </a:spcBef>
              <a:spcAft>
                <a:spcPts val="0"/>
              </a:spcAft>
            </a:pPr>
            <a:endParaRPr lang="en-US" sz="1800" b="1" dirty="0" smtClean="0">
              <a:effectLst/>
              <a:latin typeface="Arial" panose="020B0604020202020204" pitchFamily="34" charset="0"/>
              <a:ea typeface="Arial" panose="020B0604020202020204" pitchFamily="34" charset="0"/>
            </a:endParaRPr>
          </a:p>
          <a:p>
            <a:endParaRPr lang="en-US" dirty="0"/>
          </a:p>
        </p:txBody>
      </p:sp>
      <p:pic>
        <p:nvPicPr>
          <p:cNvPr id="4" name="image3.png"/>
          <p:cNvPicPr/>
          <p:nvPr/>
        </p:nvPicPr>
        <p:blipFill>
          <a:blip r:embed="rId2"/>
          <a:srcRect/>
          <a:stretch>
            <a:fillRect/>
          </a:stretch>
        </p:blipFill>
        <p:spPr>
          <a:xfrm>
            <a:off x="4035600" y="3597339"/>
            <a:ext cx="4026048" cy="2649246"/>
          </a:xfrm>
          <a:prstGeom prst="rect">
            <a:avLst/>
          </a:prstGeom>
          <a:ln/>
        </p:spPr>
      </p:pic>
    </p:spTree>
    <p:extLst>
      <p:ext uri="{BB962C8B-B14F-4D97-AF65-F5344CB8AC3E}">
        <p14:creationId xmlns:p14="http://schemas.microsoft.com/office/powerpoint/2010/main" val="1735906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solidFill>
                  <a:srgbClr val="FF0000"/>
                </a:solidFill>
              </a:rPr>
              <a:t>2)الملوثات في المياه العادمة المنزلية:</a:t>
            </a:r>
            <a:endParaRPr lang="en-US" dirty="0">
              <a:solidFill>
                <a:srgbClr val="FF0000"/>
              </a:solidFill>
            </a:endParaRPr>
          </a:p>
        </p:txBody>
      </p:sp>
      <p:sp>
        <p:nvSpPr>
          <p:cNvPr id="3" name="Content Placeholder 2"/>
          <p:cNvSpPr>
            <a:spLocks noGrp="1"/>
          </p:cNvSpPr>
          <p:nvPr>
            <p:ph idx="1"/>
          </p:nvPr>
        </p:nvSpPr>
        <p:spPr/>
        <p:txBody>
          <a:bodyPr/>
          <a:lstStyle/>
          <a:p>
            <a:pPr marL="0" marR="0" algn="r" rtl="1">
              <a:lnSpc>
                <a:spcPct val="115000"/>
              </a:lnSpc>
              <a:spcBef>
                <a:spcPts val="0"/>
              </a:spcBef>
              <a:spcAft>
                <a:spcPts val="0"/>
              </a:spcAft>
            </a:pPr>
            <a:r>
              <a:rPr lang="ar-SA" b="1" dirty="0" smtClean="0">
                <a:effectLst/>
                <a:latin typeface="Arial" panose="020B0604020202020204" pitchFamily="34" charset="0"/>
                <a:ea typeface="Arial" panose="020B0604020202020204" pitchFamily="34" charset="0"/>
              </a:rPr>
              <a:t>المواد العضوية القابلة للتحلل الحيوي: </a:t>
            </a:r>
            <a:r>
              <a:rPr lang="ar-SA" dirty="0" smtClean="0">
                <a:effectLst/>
                <a:latin typeface="Arial" panose="020B0604020202020204" pitchFamily="34" charset="0"/>
                <a:ea typeface="Arial" panose="020B0604020202020204" pitchFamily="34" charset="0"/>
              </a:rPr>
              <a:t>وجودها داخل المياه يؤدي إلى استنزاف الاكسجين الذائب فيها و ينتج عن تحلل المواد العضوية غازات متعددة خاصتا عندما تمكث فترة طويلة دون معالجة و من هذه الغازات كبريتيد الهيدروجين، والأمونيا ،والميثان</a:t>
            </a:r>
            <a:endParaRPr lang="en-US" sz="1800" dirty="0" smtClean="0">
              <a:effectLst/>
              <a:latin typeface="Arial" panose="020B0604020202020204" pitchFamily="34" charset="0"/>
              <a:ea typeface="Arial" panose="020B0604020202020204" pitchFamily="34" charset="0"/>
            </a:endParaRPr>
          </a:p>
          <a:p>
            <a:pPr marL="0" marR="0" algn="r" rtl="1">
              <a:lnSpc>
                <a:spcPct val="115000"/>
              </a:lnSpc>
              <a:spcBef>
                <a:spcPts val="0"/>
              </a:spcBef>
              <a:spcAft>
                <a:spcPts val="0"/>
              </a:spcAft>
            </a:pPr>
            <a:r>
              <a:rPr lang="ar-SA" b="1" dirty="0" smtClean="0">
                <a:effectLst/>
                <a:latin typeface="Arial" panose="020B0604020202020204" pitchFamily="34" charset="0"/>
                <a:ea typeface="Arial" panose="020B0604020202020204" pitchFamily="34" charset="0"/>
              </a:rPr>
              <a:t>مسببات الأمراض: </a:t>
            </a:r>
            <a:r>
              <a:rPr lang="ar-SA" dirty="0" smtClean="0">
                <a:effectLst/>
                <a:latin typeface="Arial" panose="020B0604020202020204" pitchFamily="34" charset="0"/>
                <a:ea typeface="Arial" panose="020B0604020202020204" pitchFamily="34" charset="0"/>
              </a:rPr>
              <a:t>و هي الكائنات الحية الدقيقة وغير الدقيقة التي للاصابة بالأمراض المختلفة للانسان و الحيوان و النبات في حال وجودها بالمياه.</a:t>
            </a:r>
            <a:endParaRPr lang="en-US" sz="1800" dirty="0" smtClean="0">
              <a:effectLst/>
              <a:latin typeface="Arial" panose="020B0604020202020204" pitchFamily="34" charset="0"/>
              <a:ea typeface="Arial" panose="020B0604020202020204" pitchFamily="34" charset="0"/>
            </a:endParaRPr>
          </a:p>
          <a:p>
            <a:pPr algn="r"/>
            <a:endParaRPr lang="en-US" dirty="0"/>
          </a:p>
        </p:txBody>
      </p:sp>
      <p:pic>
        <p:nvPicPr>
          <p:cNvPr id="4" name="Picture 3"/>
          <p:cNvPicPr>
            <a:picLocks noChangeAspect="1"/>
          </p:cNvPicPr>
          <p:nvPr/>
        </p:nvPicPr>
        <p:blipFill>
          <a:blip r:embed="rId2"/>
          <a:stretch>
            <a:fillRect/>
          </a:stretch>
        </p:blipFill>
        <p:spPr>
          <a:xfrm>
            <a:off x="4331502" y="4404051"/>
            <a:ext cx="3431568" cy="1907849"/>
          </a:xfrm>
          <a:prstGeom prst="rect">
            <a:avLst/>
          </a:prstGeom>
        </p:spPr>
      </p:pic>
    </p:spTree>
    <p:extLst>
      <p:ext uri="{BB962C8B-B14F-4D97-AF65-F5344CB8AC3E}">
        <p14:creationId xmlns:p14="http://schemas.microsoft.com/office/powerpoint/2010/main" val="3588458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solidFill>
                  <a:srgbClr val="FF0000"/>
                </a:solidFill>
              </a:rPr>
              <a:t>الملوثات بالمياه العادمة الصناعية:</a:t>
            </a:r>
            <a:endParaRPr lang="en-US" dirty="0">
              <a:solidFill>
                <a:srgbClr val="FF0000"/>
              </a:solidFill>
            </a:endParaRPr>
          </a:p>
        </p:txBody>
      </p:sp>
      <p:sp>
        <p:nvSpPr>
          <p:cNvPr id="3" name="Content Placeholder 2"/>
          <p:cNvSpPr>
            <a:spLocks noGrp="1"/>
          </p:cNvSpPr>
          <p:nvPr>
            <p:ph idx="1"/>
          </p:nvPr>
        </p:nvSpPr>
        <p:spPr/>
        <p:txBody>
          <a:bodyPr/>
          <a:lstStyle/>
          <a:p>
            <a:pPr marL="0" marR="0" algn="r" rtl="1">
              <a:lnSpc>
                <a:spcPct val="115000"/>
              </a:lnSpc>
              <a:spcBef>
                <a:spcPts val="0"/>
              </a:spcBef>
              <a:spcAft>
                <a:spcPts val="0"/>
              </a:spcAft>
            </a:pPr>
            <a:r>
              <a:rPr lang="ar-SA" b="1" dirty="0" smtClean="0">
                <a:effectLst/>
                <a:latin typeface="Arial" panose="020B0604020202020204" pitchFamily="34" charset="0"/>
                <a:ea typeface="Arial" panose="020B0604020202020204" pitchFamily="34" charset="0"/>
              </a:rPr>
              <a:t>مواد عضوية غير قابلة للتحلل الحيوي: </a:t>
            </a:r>
            <a:r>
              <a:rPr lang="ar-SA" dirty="0" smtClean="0">
                <a:effectLst/>
                <a:latin typeface="Arial" panose="020B0604020202020204" pitchFamily="34" charset="0"/>
                <a:ea typeface="Arial" panose="020B0604020202020204" pitchFamily="34" charset="0"/>
              </a:rPr>
              <a:t>و هي تنتج من الصناعات المختلفة مثل المبيدات الحشرية وبعض انواع المنظفات الصناعية.</a:t>
            </a:r>
            <a:endParaRPr lang="en-US" sz="1800" dirty="0" smtClean="0">
              <a:effectLst/>
              <a:latin typeface="Arial" panose="020B0604020202020204" pitchFamily="34" charset="0"/>
              <a:ea typeface="Arial" panose="020B0604020202020204" pitchFamily="34" charset="0"/>
            </a:endParaRPr>
          </a:p>
          <a:p>
            <a:pPr marL="0" marR="0" algn="r" rtl="1">
              <a:lnSpc>
                <a:spcPct val="115000"/>
              </a:lnSpc>
              <a:spcBef>
                <a:spcPts val="0"/>
              </a:spcBef>
              <a:spcAft>
                <a:spcPts val="0"/>
              </a:spcAft>
            </a:pPr>
            <a:r>
              <a:rPr lang="ar-SA" b="1" dirty="0" smtClean="0">
                <a:effectLst/>
                <a:latin typeface="Arial" panose="020B0604020202020204" pitchFamily="34" charset="0"/>
                <a:ea typeface="Arial" panose="020B0604020202020204" pitchFamily="34" charset="0"/>
              </a:rPr>
              <a:t>1-الفلزات الثقيلة: </a:t>
            </a:r>
            <a:r>
              <a:rPr lang="ar-SA" dirty="0" smtClean="0">
                <a:effectLst/>
                <a:latin typeface="Arial" panose="020B0604020202020204" pitchFamily="34" charset="0"/>
                <a:ea typeface="Arial" panose="020B0604020202020204" pitchFamily="34" charset="0"/>
              </a:rPr>
              <a:t>تنتج من الأنشطة الصناعية وهي غير قابلة للتحلل</a:t>
            </a:r>
            <a:endParaRPr lang="en-US" sz="1800" dirty="0" smtClean="0">
              <a:effectLst/>
              <a:latin typeface="Arial" panose="020B0604020202020204" pitchFamily="34" charset="0"/>
              <a:ea typeface="Arial" panose="020B0604020202020204" pitchFamily="34" charset="0"/>
            </a:endParaRPr>
          </a:p>
          <a:p>
            <a:pPr marL="0" marR="0" algn="r" rtl="1">
              <a:lnSpc>
                <a:spcPct val="115000"/>
              </a:lnSpc>
              <a:spcBef>
                <a:spcPts val="0"/>
              </a:spcBef>
              <a:spcAft>
                <a:spcPts val="0"/>
              </a:spcAft>
            </a:pPr>
            <a:r>
              <a:rPr lang="ar-SA" b="1" dirty="0" smtClean="0">
                <a:effectLst/>
                <a:latin typeface="Arial" panose="020B0604020202020204" pitchFamily="34" charset="0"/>
                <a:ea typeface="Arial" panose="020B0604020202020204" pitchFamily="34" charset="0"/>
              </a:rPr>
              <a:t>2-المغذيات: </a:t>
            </a:r>
            <a:r>
              <a:rPr lang="ar-SA" dirty="0" smtClean="0">
                <a:effectLst/>
                <a:latin typeface="Arial" panose="020B0604020202020204" pitchFamily="34" charset="0"/>
                <a:ea typeface="Arial" panose="020B0604020202020204" pitchFamily="34" charset="0"/>
              </a:rPr>
              <a:t>و هي التي تحتاج لنا الكائنات الحية لنموها وتكاثرها.</a:t>
            </a:r>
            <a:endParaRPr lang="en-US" sz="1800" dirty="0" smtClean="0">
              <a:effectLst/>
              <a:latin typeface="Arial" panose="020B0604020202020204" pitchFamily="34" charset="0"/>
              <a:ea typeface="Arial" panose="020B0604020202020204" pitchFamily="34" charset="0"/>
            </a:endParaRPr>
          </a:p>
          <a:p>
            <a:pPr marL="0" marR="0" algn="r" rtl="1">
              <a:lnSpc>
                <a:spcPct val="115000"/>
              </a:lnSpc>
              <a:spcBef>
                <a:spcPts val="0"/>
              </a:spcBef>
              <a:spcAft>
                <a:spcPts val="0"/>
              </a:spcAft>
            </a:pPr>
            <a:r>
              <a:rPr lang="ar-SA" b="1" dirty="0" smtClean="0">
                <a:effectLst/>
                <a:latin typeface="Arial" panose="020B0604020202020204" pitchFamily="34" charset="0"/>
                <a:ea typeface="Arial" panose="020B0604020202020204" pitchFamily="34" charset="0"/>
              </a:rPr>
              <a:t>3-الأملاح الذائبة: </a:t>
            </a:r>
            <a:r>
              <a:rPr lang="ar-SA" dirty="0" smtClean="0">
                <a:effectLst/>
                <a:latin typeface="Arial" panose="020B0604020202020204" pitchFamily="34" charset="0"/>
                <a:ea typeface="Arial" panose="020B0604020202020204" pitchFamily="34" charset="0"/>
              </a:rPr>
              <a:t>تنتج من الأنشطة الصناعية المختلفة وغير عضوية تذوب بالماء</a:t>
            </a:r>
            <a:endParaRPr lang="en-US" sz="1800" dirty="0" smtClean="0">
              <a:effectLst/>
              <a:latin typeface="Arial" panose="020B0604020202020204" pitchFamily="34" charset="0"/>
              <a:ea typeface="Arial" panose="020B0604020202020204" pitchFamily="34" charset="0"/>
            </a:endParaRPr>
          </a:p>
          <a:p>
            <a:endParaRPr lang="en-US" dirty="0"/>
          </a:p>
        </p:txBody>
      </p:sp>
      <p:pic>
        <p:nvPicPr>
          <p:cNvPr id="4" name="image4.png"/>
          <p:cNvPicPr/>
          <p:nvPr/>
        </p:nvPicPr>
        <p:blipFill>
          <a:blip r:embed="rId2"/>
          <a:srcRect/>
          <a:stretch>
            <a:fillRect/>
          </a:stretch>
        </p:blipFill>
        <p:spPr>
          <a:xfrm>
            <a:off x="4359825" y="4516140"/>
            <a:ext cx="3673832" cy="1977966"/>
          </a:xfrm>
          <a:prstGeom prst="rect">
            <a:avLst/>
          </a:prstGeom>
          <a:ln/>
        </p:spPr>
      </p:pic>
    </p:spTree>
    <p:extLst>
      <p:ext uri="{BB962C8B-B14F-4D97-AF65-F5344CB8AC3E}">
        <p14:creationId xmlns:p14="http://schemas.microsoft.com/office/powerpoint/2010/main" val="2946601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4962"/>
            <a:ext cx="10515600" cy="1325563"/>
          </a:xfrm>
        </p:spPr>
        <p:txBody>
          <a:bodyPr>
            <a:normAutofit fontScale="90000"/>
          </a:bodyPr>
          <a:lstStyle/>
          <a:p>
            <a:pPr algn="r"/>
            <a:r>
              <a:rPr lang="ar-SA" dirty="0" smtClean="0">
                <a:solidFill>
                  <a:srgbClr val="FF0000"/>
                </a:solidFill>
                <a:effectLst/>
                <a:ea typeface="Arial" panose="020B0604020202020204" pitchFamily="34" charset="0"/>
                <a:cs typeface="Arial" panose="020B0604020202020204" pitchFamily="34" charset="0"/>
              </a:rPr>
              <a:t>آثار المياه العادمة على صحة الإنسان:</a:t>
            </a:r>
            <a:r>
              <a:rPr lang="en-US" dirty="0" smtClean="0">
                <a:solidFill>
                  <a:srgbClr val="FF0000"/>
                </a:solidFill>
                <a:effectLst/>
                <a:ea typeface="Arial" panose="020B0604020202020204" pitchFamily="34" charset="0"/>
                <a:cs typeface="Arial" panose="020B0604020202020204" pitchFamily="34" charset="0"/>
              </a:rPr>
              <a:t/>
            </a:r>
            <a:br>
              <a:rPr lang="en-US" dirty="0" smtClean="0">
                <a:solidFill>
                  <a:srgbClr val="FF0000"/>
                </a:solidFill>
                <a:effectLst/>
                <a:ea typeface="Arial" panose="020B0604020202020204" pitchFamily="34" charset="0"/>
                <a:cs typeface="Arial" panose="020B0604020202020204" pitchFamily="34" charset="0"/>
              </a:rPr>
            </a:br>
            <a:r>
              <a:rPr lang="ar-SA" sz="3100" dirty="0"/>
              <a:t>تحتوي المياه العادمة على الكثير من مسببات الأمراض كالبكتيريا والفيروسات و يزيد من خطورة انتشار الأمراض كالكوليرا والتيفوئيد</a:t>
            </a:r>
            <a:r>
              <a:rPr lang="en-US" dirty="0"/>
              <a:t/>
            </a:r>
            <a:br>
              <a:rPr lang="en-US" dirty="0"/>
            </a:b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9833603"/>
              </p:ext>
            </p:extLst>
          </p:nvPr>
        </p:nvGraphicFramePr>
        <p:xfrm>
          <a:off x="2535593" y="2626624"/>
          <a:ext cx="7120814" cy="2654504"/>
        </p:xfrm>
        <a:graphic>
          <a:graphicData uri="http://schemas.openxmlformats.org/drawingml/2006/table">
            <a:tbl>
              <a:tblPr rtl="1"/>
              <a:tblGrid>
                <a:gridCol w="3560407"/>
                <a:gridCol w="3560407"/>
              </a:tblGrid>
              <a:tr h="663626">
                <a:tc>
                  <a:txBody>
                    <a:bodyPr/>
                    <a:lstStyle/>
                    <a:p>
                      <a:pPr marL="0" marR="0" algn="ctr" rtl="1">
                        <a:lnSpc>
                          <a:spcPct val="115000"/>
                        </a:lnSpc>
                        <a:spcBef>
                          <a:spcPts val="0"/>
                        </a:spcBef>
                        <a:spcAft>
                          <a:spcPts val="0"/>
                        </a:spcAft>
                      </a:pPr>
                      <a:r>
                        <a:rPr lang="ar-SA" sz="1600" dirty="0">
                          <a:effectLst/>
                          <a:latin typeface="Arial" panose="020B0604020202020204" pitchFamily="34" charset="0"/>
                          <a:ea typeface="Arial" panose="020B0604020202020204" pitchFamily="34" charset="0"/>
                        </a:rPr>
                        <a:t>مسببات الأمراض</a:t>
                      </a:r>
                      <a:endParaRPr lang="en-US"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600" dirty="0">
                          <a:effectLst/>
                          <a:latin typeface="Arial" panose="020B0604020202020204" pitchFamily="34" charset="0"/>
                          <a:ea typeface="Arial" panose="020B0604020202020204" pitchFamily="34" charset="0"/>
                        </a:rPr>
                        <a:t>الامراض التي تسببها للإنسان</a:t>
                      </a:r>
                      <a:endParaRPr lang="en-US"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26">
                <a:tc>
                  <a:txBody>
                    <a:bodyPr/>
                    <a:lstStyle/>
                    <a:p>
                      <a:pPr marL="0" marR="0" algn="ctr" rtl="1">
                        <a:lnSpc>
                          <a:spcPct val="115000"/>
                        </a:lnSpc>
                        <a:spcBef>
                          <a:spcPts val="0"/>
                        </a:spcBef>
                        <a:spcAft>
                          <a:spcPts val="0"/>
                        </a:spcAft>
                      </a:pPr>
                      <a:r>
                        <a:rPr lang="ar-SA" sz="1600">
                          <a:effectLst/>
                          <a:latin typeface="Arial" panose="020B0604020202020204" pitchFamily="34" charset="0"/>
                          <a:ea typeface="Arial" panose="020B0604020202020204" pitchFamily="34" charset="0"/>
                        </a:rPr>
                        <a:t>البكتيريا</a:t>
                      </a:r>
                      <a:endParaRPr lang="en-US"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600">
                          <a:effectLst/>
                          <a:latin typeface="Arial" panose="020B0604020202020204" pitchFamily="34" charset="0"/>
                          <a:ea typeface="Arial" panose="020B0604020202020204" pitchFamily="34" charset="0"/>
                        </a:rPr>
                        <a:t>التيفوئيد والكوليرا</a:t>
                      </a:r>
                      <a:endParaRPr lang="en-US"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26">
                <a:tc>
                  <a:txBody>
                    <a:bodyPr/>
                    <a:lstStyle/>
                    <a:p>
                      <a:pPr marL="0" marR="0" algn="ctr" rtl="1">
                        <a:lnSpc>
                          <a:spcPct val="115000"/>
                        </a:lnSpc>
                        <a:spcBef>
                          <a:spcPts val="0"/>
                        </a:spcBef>
                        <a:spcAft>
                          <a:spcPts val="0"/>
                        </a:spcAft>
                      </a:pPr>
                      <a:r>
                        <a:rPr lang="ar-SA" sz="1600">
                          <a:effectLst/>
                          <a:latin typeface="Arial" panose="020B0604020202020204" pitchFamily="34" charset="0"/>
                          <a:ea typeface="Arial" panose="020B0604020202020204" pitchFamily="34" charset="0"/>
                        </a:rPr>
                        <a:t>الفيروسات</a:t>
                      </a:r>
                      <a:endParaRPr lang="en-US"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600">
                          <a:effectLst/>
                          <a:latin typeface="Arial" panose="020B0604020202020204" pitchFamily="34" charset="0"/>
                          <a:ea typeface="Arial" panose="020B0604020202020204" pitchFamily="34" charset="0"/>
                        </a:rPr>
                        <a:t>التهاب الجهاز الهضمي</a:t>
                      </a:r>
                      <a:endParaRPr lang="en-US"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26">
                <a:tc>
                  <a:txBody>
                    <a:bodyPr/>
                    <a:lstStyle/>
                    <a:p>
                      <a:pPr marL="0" marR="0" algn="ctr" rtl="1">
                        <a:lnSpc>
                          <a:spcPct val="115000"/>
                        </a:lnSpc>
                        <a:spcBef>
                          <a:spcPts val="0"/>
                        </a:spcBef>
                        <a:spcAft>
                          <a:spcPts val="0"/>
                        </a:spcAft>
                      </a:pPr>
                      <a:r>
                        <a:rPr lang="ar-SA" sz="1600">
                          <a:effectLst/>
                          <a:latin typeface="Arial" panose="020B0604020202020204" pitchFamily="34" charset="0"/>
                          <a:ea typeface="Arial" panose="020B0604020202020204" pitchFamily="34" charset="0"/>
                        </a:rPr>
                        <a:t>الاميبا</a:t>
                      </a:r>
                      <a:endParaRPr lang="en-US" sz="110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600" dirty="0">
                          <a:effectLst/>
                          <a:latin typeface="Arial" panose="020B0604020202020204" pitchFamily="34" charset="0"/>
                          <a:ea typeface="Arial" panose="020B0604020202020204" pitchFamily="34" charset="0"/>
                        </a:rPr>
                        <a:t>الزحار الاميبي</a:t>
                      </a:r>
                      <a:endParaRPr lang="en-US" sz="1100" dirty="0">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809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solidFill>
                  <a:srgbClr val="FF0000"/>
                </a:solidFill>
              </a:rPr>
              <a:t>أثر المياه العادمة على الحياة البحرية:</a:t>
            </a:r>
            <a:r>
              <a:rPr lang="ar-JO" dirty="0" smtClean="0"/>
              <a:t/>
            </a:r>
            <a:br>
              <a:rPr lang="ar-JO" dirty="0" smtClean="0"/>
            </a:br>
            <a:endParaRPr lang="en-US" dirty="0"/>
          </a:p>
        </p:txBody>
      </p:sp>
      <p:sp>
        <p:nvSpPr>
          <p:cNvPr id="3" name="Content Placeholder 2"/>
          <p:cNvSpPr>
            <a:spLocks noGrp="1"/>
          </p:cNvSpPr>
          <p:nvPr>
            <p:ph idx="1"/>
          </p:nvPr>
        </p:nvSpPr>
        <p:spPr/>
        <p:txBody>
          <a:bodyPr/>
          <a:lstStyle/>
          <a:p>
            <a:pPr marL="0" marR="0" algn="r" rtl="1">
              <a:lnSpc>
                <a:spcPct val="115000"/>
              </a:lnSpc>
              <a:spcBef>
                <a:spcPts val="0"/>
              </a:spcBef>
              <a:spcAft>
                <a:spcPts val="0"/>
              </a:spcAft>
            </a:pPr>
            <a:r>
              <a:rPr lang="ar-SA" sz="2400" b="1" dirty="0" smtClean="0">
                <a:solidFill>
                  <a:srgbClr val="333333"/>
                </a:solidFill>
                <a:effectLst/>
                <a:highlight>
                  <a:srgbClr val="FFFFFF"/>
                </a:highlight>
                <a:latin typeface="Arial" panose="020B0604020202020204" pitchFamily="34" charset="0"/>
                <a:ea typeface="Arial" panose="020B0604020202020204" pitchFamily="34" charset="0"/>
              </a:rPr>
              <a:t>تُشكّل مياه البحار الملوّثة خطراً كبيراً على الحياة البحريّة؛ إذ تزيد المياه الملوثة من سرعة نمو الطحالب والنباتات التي تعمل على التقليل من كمية الأكسجين في الماء، ويُشار إلى أنّ نقص الأكسجين يعمل على زيادة كمية ثاني اكسيد الكربون، ما يؤدي لاختناق الحيوانات، والنباتات البحريّة، كما يؤدي لزيادة تشكّل المناطق الميتة الخالية من مظاهر الحياة البحريّة، هذا بالإضافة إلى أنّ الطّحالب تعمل على إنتاج السموم العصبيّة، التي تؤدي إلى تدمير الحياة البحريّة .</a:t>
            </a:r>
            <a:endParaRPr lang="en-US" sz="2400" b="1" dirty="0" smtClean="0">
              <a:effectLst/>
              <a:latin typeface="Arial" panose="020B0604020202020204" pitchFamily="34" charset="0"/>
              <a:ea typeface="Arial" panose="020B0604020202020204" pitchFamily="34" charset="0"/>
            </a:endParaRPr>
          </a:p>
          <a:p>
            <a:endParaRPr lang="en-US" dirty="0"/>
          </a:p>
        </p:txBody>
      </p:sp>
      <p:pic>
        <p:nvPicPr>
          <p:cNvPr id="4" name="image5.png"/>
          <p:cNvPicPr/>
          <p:nvPr/>
        </p:nvPicPr>
        <p:blipFill>
          <a:blip r:embed="rId2"/>
          <a:srcRect/>
          <a:stretch>
            <a:fillRect/>
          </a:stretch>
        </p:blipFill>
        <p:spPr>
          <a:xfrm>
            <a:off x="6648242" y="4224700"/>
            <a:ext cx="3243580" cy="1543685"/>
          </a:xfrm>
          <a:prstGeom prst="rect">
            <a:avLst/>
          </a:prstGeom>
          <a:ln/>
        </p:spPr>
      </p:pic>
      <p:pic>
        <p:nvPicPr>
          <p:cNvPr id="5" name="image2.png"/>
          <p:cNvPicPr/>
          <p:nvPr/>
        </p:nvPicPr>
        <p:blipFill>
          <a:blip r:embed="rId3"/>
          <a:srcRect/>
          <a:stretch>
            <a:fillRect/>
          </a:stretch>
        </p:blipFill>
        <p:spPr>
          <a:xfrm>
            <a:off x="2456769" y="4224700"/>
            <a:ext cx="3228975" cy="1577975"/>
          </a:xfrm>
          <a:prstGeom prst="rect">
            <a:avLst/>
          </a:prstGeom>
          <a:ln/>
        </p:spPr>
      </p:pic>
    </p:spTree>
    <p:extLst>
      <p:ext uri="{BB962C8B-B14F-4D97-AF65-F5344CB8AC3E}">
        <p14:creationId xmlns:p14="http://schemas.microsoft.com/office/powerpoint/2010/main" val="1341104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25</TotalTime>
  <Words>286</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Rockwell</vt:lpstr>
      <vt:lpstr>Rockwell Condensed</vt:lpstr>
      <vt:lpstr>Times New Roman</vt:lpstr>
      <vt:lpstr>Wingdings</vt:lpstr>
      <vt:lpstr>Wood Type</vt:lpstr>
      <vt:lpstr>  الآثار السلبية للمياه العادمة               </vt:lpstr>
      <vt:lpstr> الآثار السلبية للمياه العادمة</vt:lpstr>
      <vt:lpstr>2)الملوثات في المياه العادمة المنزلية:</vt:lpstr>
      <vt:lpstr>الملوثات بالمياه العادمة الصناعية:</vt:lpstr>
      <vt:lpstr>آثار المياه العادمة على صحة الإنسان: تحتوي المياه العادمة على الكثير من مسببات الأمراض كالبكتيريا والفيروسات و يزيد من خطورة انتشار الأمراض كالكوليرا والتيفوئيد </vt:lpstr>
      <vt:lpstr>أثر المياه العادمة على الحياة البحرية: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الآثار السلبية للمياه العادمة</dc:title>
  <dc:creator>Microsoft account</dc:creator>
  <cp:lastModifiedBy>Microsoft account</cp:lastModifiedBy>
  <cp:revision>3</cp:revision>
  <dcterms:created xsi:type="dcterms:W3CDTF">2023-03-05T15:45:50Z</dcterms:created>
  <dcterms:modified xsi:type="dcterms:W3CDTF">2023-03-05T16:11:04Z</dcterms:modified>
</cp:coreProperties>
</file>