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8" r:id="rId2"/>
    <p:sldId id="275" r:id="rId3"/>
    <p:sldId id="276" r:id="rId4"/>
    <p:sldId id="27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5294" autoAdjust="0"/>
  </p:normalViewPr>
  <p:slideViewPr>
    <p:cSldViewPr snapToGrid="0">
      <p:cViewPr varScale="1">
        <p:scale>
          <a:sx n="103" d="100"/>
          <a:sy n="103" d="100"/>
        </p:scale>
        <p:origin x="150" y="312"/>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3/5/2023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3/5/2023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3/5/2023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3/5/2023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3/5/2023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3/5/2023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3/5/2023</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3/5/2023</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3/5/2023</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smtClean="0"/>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3/5/2023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smtClean="0"/>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3/5/2023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dirty="0"/>
              <a:t>E</a:t>
            </a:r>
            <a:r>
              <a:rPr dirty="0"/>
              <a:t>dit Master text styles</a:t>
            </a:r>
          </a:p>
          <a:p>
            <a:pPr lvl="1"/>
            <a:r>
              <a:rPr dirty="0"/>
              <a:t>Second level</a:t>
            </a:r>
          </a:p>
          <a:p>
            <a:pPr lvl="2"/>
            <a:r>
              <a:rPr dirty="0"/>
              <a:t>Third level</a:t>
            </a:r>
          </a:p>
          <a:p>
            <a:pPr lvl="3"/>
            <a:r>
              <a:rPr dirty="0"/>
              <a:t>Fourth level</a:t>
            </a:r>
          </a:p>
          <a:p>
            <a:pPr lvl="4"/>
            <a:r>
              <a:rPr dirty="0"/>
              <a:t>Fifth level</a:t>
            </a:r>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3/5/2023</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مفهوم المياه</a:t>
            </a:r>
            <a:endParaRPr lang="en-US" dirty="0"/>
          </a:p>
        </p:txBody>
      </p:sp>
      <p:sp>
        <p:nvSpPr>
          <p:cNvPr id="3" name="Subtitle 2"/>
          <p:cNvSpPr>
            <a:spLocks noGrp="1"/>
          </p:cNvSpPr>
          <p:nvPr>
            <p:ph type="subTitle" idx="1"/>
          </p:nvPr>
        </p:nvSpPr>
        <p:spPr/>
        <p:txBody>
          <a:bodyPr/>
          <a:lstStyle/>
          <a:p>
            <a:r>
              <a:rPr lang="en-US" dirty="0" smtClean="0"/>
              <a:t>Katya </a:t>
            </a:r>
            <a:r>
              <a:rPr lang="en-US" dirty="0" err="1" smtClean="0"/>
              <a:t>najjar</a:t>
            </a:r>
            <a:endParaRPr lang="en-US" dirty="0"/>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dirty="0" smtClean="0"/>
              <a:t>مفهوم مياه العادمة:</a:t>
            </a:r>
            <a:endParaRPr lang="en-US" dirty="0"/>
          </a:p>
        </p:txBody>
      </p:sp>
      <p:sp>
        <p:nvSpPr>
          <p:cNvPr id="3" name="Content Placeholder 2"/>
          <p:cNvSpPr>
            <a:spLocks noGrp="1"/>
          </p:cNvSpPr>
          <p:nvPr>
            <p:ph idx="1"/>
          </p:nvPr>
        </p:nvSpPr>
        <p:spPr/>
        <p:txBody>
          <a:bodyPr/>
          <a:lstStyle/>
          <a:p>
            <a:pPr marL="0" indent="0" algn="r">
              <a:buNone/>
            </a:pPr>
            <a:r>
              <a:rPr lang="ar-JO" dirty="0">
                <a:solidFill>
                  <a:srgbClr val="333333"/>
                </a:solidFill>
                <a:latin typeface="cairo"/>
              </a:rPr>
              <a:t>بأنها المياه التي تطرحها المنازل والمصانع المزارع والمحلات التجارية في شبكة الصرف الصحي أو الحفر الامتصاصية بعد حدوث تغير في خصائصها الفيزيائية والكيميائية والبيولوجية ، ويجري تجميعها في أماكن خاصة لمعالجتها للتخلص من الآثار السلبية التي تتركها على البيئة وصحة الإنسان.</a:t>
            </a:r>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2</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3/5/2023</a:t>
            </a:fld>
            <a:endParaRPr lang="en-US" dirty="0"/>
          </a:p>
        </p:txBody>
      </p:sp>
      <p:sp>
        <p:nvSpPr>
          <p:cNvPr id="6" name="Footer Placeholder 5"/>
          <p:cNvSpPr>
            <a:spLocks noGrp="1"/>
          </p:cNvSpPr>
          <p:nvPr>
            <p:ph type="ftr" sz="quarter" idx="11"/>
          </p:nvPr>
        </p:nvSpPr>
        <p:spPr/>
        <p:txBody>
          <a:bodyPr/>
          <a:lstStyle/>
          <a:p>
            <a:r>
              <a:rPr lang="en-US" dirty="0" smtClean="0"/>
              <a:t>Katya </a:t>
            </a:r>
            <a:r>
              <a:rPr lang="en-US" dirty="0" err="1" smtClean="0"/>
              <a:t>najjar</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594" y="2946918"/>
            <a:ext cx="3612502" cy="3612502"/>
          </a:xfrm>
          <a:prstGeom prst="rect">
            <a:avLst/>
          </a:prstGeom>
        </p:spPr>
      </p:pic>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JO" dirty="0" smtClean="0"/>
              <a:t>مكونات </a:t>
            </a:r>
            <a:r>
              <a:rPr lang="ar-JO" dirty="0"/>
              <a:t>المياه </a:t>
            </a:r>
            <a:r>
              <a:rPr lang="ar-JO" dirty="0" smtClean="0"/>
              <a:t>العادمة</a:t>
            </a:r>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3</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3/5/2023</a:t>
            </a:fld>
            <a:endParaRPr lang="en-US" dirty="0"/>
          </a:p>
        </p:txBody>
      </p:sp>
      <p:sp>
        <p:nvSpPr>
          <p:cNvPr id="6" name="Footer Placeholder 5"/>
          <p:cNvSpPr>
            <a:spLocks noGrp="1"/>
          </p:cNvSpPr>
          <p:nvPr>
            <p:ph type="ftr" sz="quarter" idx="11"/>
          </p:nvPr>
        </p:nvSpPr>
        <p:spPr/>
        <p:txBody>
          <a:bodyPr/>
          <a:lstStyle/>
          <a:p>
            <a:r>
              <a:rPr lang="en-US" dirty="0"/>
              <a:t>Katya </a:t>
            </a:r>
            <a:r>
              <a:rPr lang="en-US" dirty="0" err="1" smtClean="0"/>
              <a:t>najjar</a:t>
            </a:r>
            <a:endParaRPr lang="en-US" dirty="0"/>
          </a:p>
        </p:txBody>
      </p:sp>
      <p:sp>
        <p:nvSpPr>
          <p:cNvPr id="3" name="Content Placeholder 2"/>
          <p:cNvSpPr>
            <a:spLocks noGrp="1"/>
          </p:cNvSpPr>
          <p:nvPr>
            <p:ph idx="1"/>
          </p:nvPr>
        </p:nvSpPr>
        <p:spPr/>
        <p:txBody>
          <a:bodyPr>
            <a:normAutofit/>
          </a:bodyPr>
          <a:lstStyle/>
          <a:p>
            <a:pPr marL="0" indent="0" algn="r">
              <a:buNone/>
            </a:pPr>
            <a:r>
              <a:rPr lang="ar-JO" dirty="0">
                <a:solidFill>
                  <a:srgbClr val="333333"/>
                </a:solidFill>
                <a:latin typeface="DroidArabicKufi-Regular"/>
              </a:rPr>
              <a:t>تكوّن المياه العادمة بنسبة 99.9% من المياه طبيعيّة، وما نسبته 0.1% من الملوثات المتنوّعة التي تجعل منها غير قابلة </a:t>
            </a:r>
            <a:r>
              <a:rPr lang="ar-JO" dirty="0" smtClean="0">
                <a:solidFill>
                  <a:srgbClr val="333333"/>
                </a:solidFill>
                <a:latin typeface="DroidArabicKufi-Regular"/>
              </a:rPr>
              <a:t>للاستعمال .</a:t>
            </a:r>
          </a:p>
          <a:p>
            <a:pPr marL="0" indent="0" algn="r">
              <a:buNone/>
            </a:pPr>
            <a:r>
              <a:rPr lang="ar-JO" dirty="0"/>
              <a:t/>
            </a:r>
            <a:br>
              <a:rPr lang="ar-JO" dirty="0"/>
            </a:br>
            <a:r>
              <a:rPr lang="ar-JO" b="1" dirty="0"/>
              <a:t>عناصر غذائية: </a:t>
            </a:r>
            <a:r>
              <a:rPr lang="ar-JO" dirty="0"/>
              <a:t>كالفسفور والنيتروجين</a:t>
            </a:r>
            <a:r>
              <a:rPr lang="ar-JO" dirty="0"/>
              <a:t/>
            </a:r>
            <a:br>
              <a:rPr lang="ar-JO" dirty="0"/>
            </a:br>
            <a:r>
              <a:rPr lang="ar-JO" b="1" dirty="0"/>
              <a:t>الدهون والزيوت والشحوم: </a:t>
            </a:r>
            <a:r>
              <a:rPr lang="ar-JO" dirty="0"/>
              <a:t>كزيوت الطبخ </a:t>
            </a:r>
            <a:r>
              <a:rPr lang="ar-JO" dirty="0" smtClean="0"/>
              <a:t>ومُرطّبات الجسم </a:t>
            </a:r>
          </a:p>
          <a:p>
            <a:pPr marL="0" indent="0" algn="r">
              <a:buNone/>
            </a:pPr>
            <a:r>
              <a:rPr lang="ar-JO" b="1" dirty="0" smtClean="0"/>
              <a:t>مُسبّبات الأمراض: </a:t>
            </a:r>
            <a:r>
              <a:rPr lang="ar-JO" dirty="0" smtClean="0"/>
              <a:t>كالبكتيريا والفيروسات.</a:t>
            </a:r>
          </a:p>
          <a:p>
            <a:pPr marL="0" indent="0" algn="r">
              <a:buNone/>
            </a:pPr>
            <a:r>
              <a:rPr lang="ar-JO" b="1" dirty="0">
                <a:solidFill>
                  <a:srgbClr val="333333"/>
                </a:solidFill>
                <a:latin typeface="DroidArabicKufi-Regular"/>
              </a:rPr>
              <a:t>الطلب البيولوجي الكيميائي على الأكسجين: </a:t>
            </a:r>
            <a:r>
              <a:rPr lang="ar-JO" dirty="0" smtClean="0">
                <a:solidFill>
                  <a:srgbClr val="333333"/>
                </a:solidFill>
                <a:latin typeface="DroidArabicKufi-Regular"/>
              </a:rPr>
              <a:t>وهو </a:t>
            </a:r>
            <a:r>
              <a:rPr lang="ar-JO" dirty="0">
                <a:solidFill>
                  <a:srgbClr val="333333"/>
                </a:solidFill>
                <a:latin typeface="DroidArabicKufi-Regular"/>
              </a:rPr>
              <a:t>مؤشّر لكمية الأكسجين الذي تحتاجه البكتيريا اللاهوائية لتكسير المواد العضوية في المياه، ويدل ارتفاع هذا المؤشّر على وجود المزيد من المواد العضوية التي يجب تكسيرها في المياه</a:t>
            </a:r>
            <a:r>
              <a:rPr lang="ar-JO" dirty="0" smtClean="0">
                <a:solidFill>
                  <a:srgbClr val="333333"/>
                </a:solidFill>
                <a:latin typeface="DroidArabicKufi-Regular"/>
              </a:rPr>
              <a:t>.</a:t>
            </a:r>
            <a:r>
              <a:rPr lang="ar-JO" dirty="0"/>
              <a:t/>
            </a:r>
            <a:br>
              <a:rPr lang="ar-JO" dirty="0"/>
            </a:br>
            <a:r>
              <a:rPr lang="ar-JO" b="1" dirty="0">
                <a:solidFill>
                  <a:schemeClr val="tx1">
                    <a:lumMod val="50000"/>
                  </a:schemeClr>
                </a:solidFill>
              </a:rPr>
              <a:t>مواد صلبة </a:t>
            </a:r>
            <a:r>
              <a:rPr lang="ar-JO" b="1" dirty="0" smtClean="0">
                <a:solidFill>
                  <a:schemeClr val="tx1">
                    <a:lumMod val="50000"/>
                  </a:schemeClr>
                </a:solidFill>
              </a:rPr>
              <a:t>أخرى.</a:t>
            </a:r>
            <a:endParaRPr lang="ar-JO" b="1" dirty="0">
              <a:solidFill>
                <a:schemeClr val="tx1">
                  <a:lumMod val="50000"/>
                </a:schemeClr>
              </a:solidFill>
            </a:endParaRPr>
          </a:p>
        </p:txBody>
      </p:sp>
    </p:spTree>
    <p:extLst>
      <p:ext uri="{BB962C8B-B14F-4D97-AF65-F5344CB8AC3E}">
        <p14:creationId xmlns:p14="http://schemas.microsoft.com/office/powerpoint/2010/main" val="2632695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JO" dirty="0"/>
              <a:t>مصادر المياه </a:t>
            </a:r>
            <a:r>
              <a:rPr lang="ar-JO" dirty="0" smtClean="0"/>
              <a:t>العادمة</a:t>
            </a:r>
            <a:endParaRPr lang="en-US" dirty="0"/>
          </a:p>
        </p:txBody>
      </p:sp>
      <p:sp>
        <p:nvSpPr>
          <p:cNvPr id="3" name="Content Placeholder 2"/>
          <p:cNvSpPr>
            <a:spLocks noGrp="1"/>
          </p:cNvSpPr>
          <p:nvPr>
            <p:ph sz="half" idx="1"/>
          </p:nvPr>
        </p:nvSpPr>
        <p:spPr/>
        <p:txBody>
          <a:bodyPr>
            <a:normAutofit fontScale="92500" lnSpcReduction="20000"/>
          </a:bodyPr>
          <a:lstStyle/>
          <a:p>
            <a:pPr marL="0" indent="0" algn="r">
              <a:buNone/>
            </a:pPr>
            <a:r>
              <a:rPr lang="ar-JO" b="1" dirty="0">
                <a:solidFill>
                  <a:srgbClr val="333333"/>
                </a:solidFill>
                <a:latin typeface="DroidArabicKufi-Regular"/>
              </a:rPr>
              <a:t>المياه العادمة المنزلية: </a:t>
            </a:r>
            <a:r>
              <a:rPr lang="ar-JO" dirty="0">
                <a:solidFill>
                  <a:srgbClr val="333333"/>
                </a:solidFill>
                <a:latin typeface="DroidArabicKufi-Regular"/>
              </a:rPr>
              <a:t>تنتج عادةً من الأنشطة المنزلية؛ كالتنظيف، والاستحمام، والطبخ، والمرافق الصحية، وغيرها، كما تضم المياه التي تُصّرف من المباني والمؤسسات الصناعية والتجارية، وجزءاً من المياه الجوفية، بالإضافة للمياه الناجمة عن العواصف المطريّة</a:t>
            </a:r>
            <a:r>
              <a:rPr lang="ar-JO" dirty="0" smtClean="0">
                <a:solidFill>
                  <a:srgbClr val="333333"/>
                </a:solidFill>
                <a:latin typeface="DroidArabicKufi-Regular"/>
              </a:rPr>
              <a:t>، ويجدُر </a:t>
            </a:r>
            <a:r>
              <a:rPr lang="ar-JO" dirty="0">
                <a:solidFill>
                  <a:srgbClr val="333333"/>
                </a:solidFill>
                <a:latin typeface="DroidArabicKufi-Regular"/>
              </a:rPr>
              <a:t>الذكر أنّ معالجة المياه العادمة المنزلية تزداد صعوبةً؛ نتيجةً لازدياد كميّات المواد الكيميائية التي تدخل مياه الصرف المنزليّة من أدوية، ومنتجات عناية شخصية، وغيرها</a:t>
            </a:r>
            <a:r>
              <a:rPr lang="ar-JO" dirty="0" smtClean="0">
                <a:solidFill>
                  <a:srgbClr val="333333"/>
                </a:solidFill>
                <a:latin typeface="DroidArabicKufi-Regular"/>
              </a:rPr>
              <a:t>.</a:t>
            </a:r>
          </a:p>
          <a:p>
            <a:pPr marL="0" indent="0" algn="r">
              <a:buNone/>
            </a:pPr>
            <a:r>
              <a:rPr lang="ar-JO" b="1" dirty="0" smtClean="0">
                <a:solidFill>
                  <a:srgbClr val="333333"/>
                </a:solidFill>
                <a:latin typeface="DroidArabicKufi-Regular"/>
              </a:rPr>
              <a:t>المياه </a:t>
            </a:r>
            <a:r>
              <a:rPr lang="ar-JO" b="1" dirty="0">
                <a:solidFill>
                  <a:srgbClr val="333333"/>
                </a:solidFill>
                <a:latin typeface="DroidArabicKufi-Regular"/>
              </a:rPr>
              <a:t>العادمة الصناعية: </a:t>
            </a:r>
            <a:r>
              <a:rPr lang="ar-JO" dirty="0">
                <a:solidFill>
                  <a:srgbClr val="333333"/>
                </a:solidFill>
                <a:latin typeface="DroidArabicKufi-Regular"/>
              </a:rPr>
              <a:t>هي المياه الناتجة عن العمليات الصناعية، وتُعدّ معالجتها أكثر تعقيداً لأنّها تحتاج للعديد من الفحوصات خلال عملية المعالجة، وتحتوي عادةً على ملوّثات متعددة، مثل: الزيوت، والأدوية، والمبيدات الحشريّة، والطمي، والمواد الكيميائية، ومنتجات ثانوية أخرى.</a:t>
            </a:r>
            <a:r>
              <a:rPr lang="ar-JO" dirty="0"/>
              <a:t/>
            </a:r>
            <a:br>
              <a:rPr lang="ar-JO" dirty="0"/>
            </a:br>
            <a:endParaRPr lang="en-US" dirty="0"/>
          </a:p>
        </p:txBody>
      </p:sp>
      <p:sp>
        <p:nvSpPr>
          <p:cNvPr id="5" name="Slide Number Placeholder 4"/>
          <p:cNvSpPr>
            <a:spLocks noGrp="1"/>
          </p:cNvSpPr>
          <p:nvPr>
            <p:ph type="sldNum" sz="quarter" idx="12"/>
          </p:nvPr>
        </p:nvSpPr>
        <p:spPr/>
        <p:txBody>
          <a:bodyPr/>
          <a:lstStyle/>
          <a:p>
            <a:fld id="{9CD8D479-8942-46E8-A226-A4E01F7A105C}" type="slidenum">
              <a:rPr lang="en-US" smtClean="0"/>
              <a:t>4</a:t>
            </a:fld>
            <a:endParaRPr lang="en-US"/>
          </a:p>
        </p:txBody>
      </p:sp>
      <p:sp>
        <p:nvSpPr>
          <p:cNvPr id="6" name="Date Placeholder 5"/>
          <p:cNvSpPr>
            <a:spLocks noGrp="1"/>
          </p:cNvSpPr>
          <p:nvPr>
            <p:ph type="dt" sz="half" idx="10"/>
          </p:nvPr>
        </p:nvSpPr>
        <p:spPr/>
        <p:txBody>
          <a:bodyPr/>
          <a:lstStyle/>
          <a:p>
            <a:fld id="{93A66BA0-BF77-43AC-894A-20AD8220B887}" type="datetime1">
              <a:rPr lang="en-US" smtClean="0"/>
              <a:pPr/>
              <a:t>3/5/2023</a:t>
            </a:fld>
            <a:endParaRPr lang="en-US" dirty="0"/>
          </a:p>
        </p:txBody>
      </p:sp>
      <p:sp>
        <p:nvSpPr>
          <p:cNvPr id="7" name="Footer Placeholder 6"/>
          <p:cNvSpPr>
            <a:spLocks noGrp="1"/>
          </p:cNvSpPr>
          <p:nvPr>
            <p:ph type="ftr" sz="quarter" idx="11"/>
          </p:nvPr>
        </p:nvSpPr>
        <p:spPr/>
        <p:txBody>
          <a:bodyPr/>
          <a:lstStyle/>
          <a:p>
            <a:r>
              <a:rPr lang="en-US" dirty="0"/>
              <a:t>Katya </a:t>
            </a:r>
            <a:r>
              <a:rPr lang="en-US" dirty="0" err="1" smtClean="0"/>
              <a:t>najjar</a:t>
            </a:r>
            <a:endParaRPr lang="en-US" dirty="0"/>
          </a:p>
        </p:txBody>
      </p:sp>
      <p:pic>
        <p:nvPicPr>
          <p:cNvPr id="13" name="Content Placeholder 1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1561306"/>
            <a:ext cx="4610100" cy="46101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15598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Nature ecology education photo presentation</Template>
  <TotalTime>26</TotalTime>
  <Words>214</Words>
  <Application>Microsoft Office PowerPoint</Application>
  <PresentationFormat>Widescreen</PresentationFormat>
  <Paragraphs>22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cairo</vt:lpstr>
      <vt:lpstr>Corbel</vt:lpstr>
      <vt:lpstr>DroidArabicKufi-Regular</vt:lpstr>
      <vt:lpstr>Tahoma</vt:lpstr>
      <vt:lpstr>Ecology 16x9</vt:lpstr>
      <vt:lpstr>مفهوم المياه</vt:lpstr>
      <vt:lpstr>مفهوم مياه العادمة:</vt:lpstr>
      <vt:lpstr>مكونات المياه العادمة</vt:lpstr>
      <vt:lpstr>مصادر المياه العادمة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المياه</dc:title>
  <dc:creator>Microsoft account</dc:creator>
  <cp:lastModifiedBy>Microsoft account</cp:lastModifiedBy>
  <cp:revision>3</cp:revision>
  <dcterms:created xsi:type="dcterms:W3CDTF">2023-03-05T16:14:40Z</dcterms:created>
  <dcterms:modified xsi:type="dcterms:W3CDTF">2023-03-05T16:40:43Z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