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Slab"/>
      <p:regular r:id="rId21"/>
      <p:bold r:id="rId22"/>
    </p:embeddedFon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7DBC06-9560-43CB-A44A-31781E7F5B99}">
  <a:tblStyle styleId="{8A7DBC06-9560-43CB-A44A-31781E7F5B9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Slab-bold.fntdata"/><Relationship Id="rId21" Type="http://schemas.openxmlformats.org/officeDocument/2006/relationships/font" Target="fonts/RobotoSlab-regular.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132d1be70d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132d1be70d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14e635363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14e635363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15c15255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15c15255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15c15255d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15c15255d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5c15255d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5c15255d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132d1be70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132d1be70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132d1be70d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132d1be70d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132d1be70d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132d1be70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132d1be70d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132d1be70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132d1be70d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132d1be70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132d1be70d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132d1be70d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132d1be70d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132d1be70d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132d1be70d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132d1be70d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sciencefacts.net/parts-of-a-seed.html" TargetMode="External"/><Relationship Id="rId4" Type="http://schemas.openxmlformats.org/officeDocument/2006/relationships/hyperlink" Target="https://study.com/academy/lesson/plant-fertilization-process-definition-quiz.html" TargetMode="External"/><Relationship Id="rId9" Type="http://schemas.openxmlformats.org/officeDocument/2006/relationships/hyperlink" Target="https://link.springer.com/article/10.1007/s13580-016-0170-1#:~:text=Oxygen%20(O2)%20in%20the,%3B%20t%2050" TargetMode="External"/><Relationship Id="rId5" Type="http://schemas.openxmlformats.org/officeDocument/2006/relationships/hyperlink" Target="https://byjus.com/biology/plumule/#:~:text=Functions%20of%20Plumules&amp;text=Since%20the%20plumule%20forms%20the,other%20parts%20of%20the%20plant" TargetMode="External"/><Relationship Id="rId6" Type="http://schemas.openxmlformats.org/officeDocument/2006/relationships/hyperlink" Target="https://pubmed.ncbi.nlm.nih.gov/10677433/#:~:text=The%20testa%20of%20higher%20plant,biological%20agents%20during%20seed%20storage" TargetMode="External"/><Relationship Id="rId7" Type="http://schemas.openxmlformats.org/officeDocument/2006/relationships/hyperlink" Target="https://img.freepik.com/free-vector/diagram-pollination-flowering-plants_1308-89007.jpg?w=2000" TargetMode="External"/><Relationship Id="rId8" Type="http://schemas.openxmlformats.org/officeDocument/2006/relationships/hyperlink" Target="https://medcraveonline.com/APAR/influence-of-temperature-on-seed-germination-response-of-fennel.html#:~:text=Germination%20rate%20increases%20with%20rises,declines%20at%20temperatures%20exceeding%20it.&amp;text=Plant%20growth%20rate%20increases%20with,optimum%20and%20the%20ceiling%20on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Reproduction in Living Organisms</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2"/>
          <p:cNvPicPr preferRelativeResize="0"/>
          <p:nvPr/>
        </p:nvPicPr>
        <p:blipFill>
          <a:blip r:embed="rId3">
            <a:alphaModFix/>
          </a:blip>
          <a:stretch>
            <a:fillRect/>
          </a:stretch>
        </p:blipFill>
        <p:spPr>
          <a:xfrm>
            <a:off x="0" y="1065050"/>
            <a:ext cx="7148600" cy="4078449"/>
          </a:xfrm>
          <a:prstGeom prst="rect">
            <a:avLst/>
          </a:prstGeom>
          <a:noFill/>
          <a:ln cap="flat" cmpd="sng" w="19050">
            <a:solidFill>
              <a:schemeClr val="dk1"/>
            </a:solidFill>
            <a:prstDash val="solid"/>
            <a:round/>
            <a:headEnd len="sm" w="sm" type="none"/>
            <a:tailEnd len="sm" w="sm" type="none"/>
          </a:ln>
        </p:spPr>
      </p:pic>
      <p:sp>
        <p:nvSpPr>
          <p:cNvPr id="116" name="Google Shape;116;p22"/>
          <p:cNvSpPr txBox="1"/>
          <p:nvPr/>
        </p:nvSpPr>
        <p:spPr>
          <a:xfrm>
            <a:off x="-4650" y="0"/>
            <a:ext cx="9153300" cy="1046700"/>
          </a:xfrm>
          <a:prstGeom prst="rect">
            <a:avLst/>
          </a:prstGeom>
          <a:solidFill>
            <a:schemeClr val="dk1"/>
          </a:solidFill>
          <a:ln cap="flat" cmpd="sng" w="3810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3400" u="sng">
                <a:solidFill>
                  <a:schemeClr val="lt1"/>
                </a:solidFill>
                <a:latin typeface="Roboto"/>
                <a:ea typeface="Roboto"/>
                <a:cs typeface="Roboto"/>
                <a:sym typeface="Roboto"/>
              </a:rPr>
              <a:t>Fertilisation</a:t>
            </a:r>
            <a:endParaRPr b="1" sz="3400" u="sng">
              <a:solidFill>
                <a:schemeClr val="lt1"/>
              </a:solidFill>
              <a:latin typeface="Roboto"/>
              <a:ea typeface="Roboto"/>
              <a:cs typeface="Roboto"/>
              <a:sym typeface="Roboto"/>
            </a:endParaRPr>
          </a:p>
          <a:p>
            <a:pPr indent="0" lvl="0" marL="0" rtl="0" algn="l">
              <a:spcBef>
                <a:spcPts val="0"/>
              </a:spcBef>
              <a:spcAft>
                <a:spcPts val="0"/>
              </a:spcAft>
              <a:buNone/>
            </a:pPr>
            <a:r>
              <a:t/>
            </a:r>
            <a:endParaRPr sz="2200">
              <a:solidFill>
                <a:schemeClr val="lt1"/>
              </a:solidFill>
              <a:latin typeface="Roboto"/>
              <a:ea typeface="Roboto"/>
              <a:cs typeface="Roboto"/>
              <a:sym typeface="Roboto"/>
            </a:endParaRPr>
          </a:p>
        </p:txBody>
      </p:sp>
      <p:sp>
        <p:nvSpPr>
          <p:cNvPr id="117" name="Google Shape;117;p22"/>
          <p:cNvSpPr txBox="1"/>
          <p:nvPr/>
        </p:nvSpPr>
        <p:spPr>
          <a:xfrm>
            <a:off x="7141575" y="970000"/>
            <a:ext cx="2002500" cy="4185300"/>
          </a:xfrm>
          <a:prstGeom prst="rect">
            <a:avLst/>
          </a:prstGeom>
          <a:solidFill>
            <a:schemeClr val="dk1"/>
          </a:solidFill>
          <a:ln>
            <a:noFill/>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chemeClr val="lt1"/>
                </a:solidFill>
              </a:rPr>
              <a:t>In plants, fertilization is a process of sexual reproduction, which occurs after pollination and germination. Fertilization can be defined as the fusion of the male gametes (pollen) with the female gametes (ovum) to form a diploid zygote. It is a physicochemical process which occurs after the pollination of the carpel. </a:t>
            </a:r>
            <a:r>
              <a:rPr b="1" lang="en">
                <a:solidFill>
                  <a:schemeClr val="lt1"/>
                </a:solidFill>
              </a:rPr>
              <a:t>There are four primary steps of fertilization of plants:</a:t>
            </a:r>
            <a:endParaRPr b="1">
              <a:solidFill>
                <a:schemeClr val="lt1"/>
              </a:solidFill>
            </a:endParaRPr>
          </a:p>
          <a:p>
            <a:pPr indent="-317500" lvl="0" marL="457200" rtl="0" algn="l">
              <a:spcBef>
                <a:spcPts val="0"/>
              </a:spcBef>
              <a:spcAft>
                <a:spcPts val="0"/>
              </a:spcAft>
              <a:buClr>
                <a:schemeClr val="lt1"/>
              </a:buClr>
              <a:buSzPts val="1400"/>
              <a:buChar char="●"/>
            </a:pPr>
            <a:r>
              <a:rPr b="1" lang="en" u="sng">
                <a:solidFill>
                  <a:schemeClr val="lt1"/>
                </a:solidFill>
                <a:highlight>
                  <a:srgbClr val="F4CCCC"/>
                </a:highlight>
              </a:rPr>
              <a:t>Pollination,</a:t>
            </a:r>
            <a:endParaRPr b="1" u="sng">
              <a:solidFill>
                <a:schemeClr val="lt1"/>
              </a:solidFill>
              <a:highlight>
                <a:srgbClr val="F4CCCC"/>
              </a:highlight>
            </a:endParaRPr>
          </a:p>
          <a:p>
            <a:pPr indent="-317500" lvl="0" marL="457200" rtl="0" algn="l">
              <a:spcBef>
                <a:spcPts val="0"/>
              </a:spcBef>
              <a:spcAft>
                <a:spcPts val="0"/>
              </a:spcAft>
              <a:buClr>
                <a:schemeClr val="lt1"/>
              </a:buClr>
              <a:buSzPts val="1400"/>
              <a:buChar char="●"/>
            </a:pPr>
            <a:r>
              <a:rPr b="1" lang="en" u="sng">
                <a:solidFill>
                  <a:schemeClr val="lt1"/>
                </a:solidFill>
                <a:highlight>
                  <a:srgbClr val="F4CCCC"/>
                </a:highlight>
              </a:rPr>
              <a:t>Fertilization</a:t>
            </a:r>
            <a:endParaRPr b="1" u="sng">
              <a:solidFill>
                <a:schemeClr val="lt1"/>
              </a:solidFill>
              <a:highlight>
                <a:srgbClr val="F4CCCC"/>
              </a:highlight>
            </a:endParaRPr>
          </a:p>
          <a:p>
            <a:pPr indent="-317500" lvl="0" marL="457200" rtl="0" algn="l">
              <a:spcBef>
                <a:spcPts val="0"/>
              </a:spcBef>
              <a:spcAft>
                <a:spcPts val="0"/>
              </a:spcAft>
              <a:buClr>
                <a:schemeClr val="lt1"/>
              </a:buClr>
              <a:buSzPts val="1400"/>
              <a:buChar char="●"/>
            </a:pPr>
            <a:r>
              <a:rPr b="1" lang="en" u="sng">
                <a:solidFill>
                  <a:schemeClr val="lt1"/>
                </a:solidFill>
                <a:highlight>
                  <a:srgbClr val="F4CCCC"/>
                </a:highlight>
              </a:rPr>
              <a:t>Seed Dispersal</a:t>
            </a:r>
            <a:endParaRPr b="1" u="sng">
              <a:solidFill>
                <a:schemeClr val="lt1"/>
              </a:solidFill>
              <a:highlight>
                <a:srgbClr val="F4CCCC"/>
              </a:highlight>
            </a:endParaRPr>
          </a:p>
          <a:p>
            <a:pPr indent="-317500" lvl="0" marL="457200" rtl="0" algn="l">
              <a:spcBef>
                <a:spcPts val="0"/>
              </a:spcBef>
              <a:spcAft>
                <a:spcPts val="0"/>
              </a:spcAft>
              <a:buClr>
                <a:schemeClr val="lt1"/>
              </a:buClr>
              <a:buSzPts val="1400"/>
              <a:buChar char="●"/>
            </a:pPr>
            <a:r>
              <a:rPr b="1" lang="en" u="sng">
                <a:solidFill>
                  <a:schemeClr val="lt1"/>
                </a:solidFill>
                <a:highlight>
                  <a:srgbClr val="F4CCCC"/>
                </a:highlight>
              </a:rPr>
              <a:t>Germination</a:t>
            </a:r>
            <a:endParaRPr b="1" u="sng">
              <a:solidFill>
                <a:schemeClr val="lt1"/>
              </a:solidFill>
              <a:highlight>
                <a:srgbClr val="F4CCCC"/>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graphicFrame>
        <p:nvGraphicFramePr>
          <p:cNvPr id="122" name="Google Shape;122;p23"/>
          <p:cNvGraphicFramePr/>
          <p:nvPr/>
        </p:nvGraphicFramePr>
        <p:xfrm>
          <a:off x="0" y="0"/>
          <a:ext cx="3000000" cy="3000000"/>
        </p:xfrm>
        <a:graphic>
          <a:graphicData uri="http://schemas.openxmlformats.org/drawingml/2006/table">
            <a:tbl>
              <a:tblPr>
                <a:noFill/>
                <a:tableStyleId>{8A7DBC06-9560-43CB-A44A-31781E7F5B99}</a:tableStyleId>
              </a:tblPr>
              <a:tblGrid>
                <a:gridCol w="2825825"/>
                <a:gridCol w="6318175"/>
              </a:tblGrid>
              <a:tr h="721025">
                <a:tc>
                  <a:txBody>
                    <a:bodyPr/>
                    <a:lstStyle/>
                    <a:p>
                      <a:pPr indent="0" lvl="0" marL="0" rtl="0" algn="l">
                        <a:spcBef>
                          <a:spcPts val="0"/>
                        </a:spcBef>
                        <a:spcAft>
                          <a:spcPts val="0"/>
                        </a:spcAft>
                        <a:buNone/>
                      </a:pPr>
                      <a:r>
                        <a:rPr lang="en" sz="2800">
                          <a:solidFill>
                            <a:schemeClr val="dk1"/>
                          </a:solidFill>
                        </a:rPr>
                        <a:t>Part of the Seed</a:t>
                      </a:r>
                      <a:endParaRPr sz="28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0000"/>
                    </a:solidFill>
                  </a:tcPr>
                </a:tc>
                <a:tc>
                  <a:txBody>
                    <a:bodyPr/>
                    <a:lstStyle/>
                    <a:p>
                      <a:pPr indent="0" lvl="0" marL="0" rtl="0" algn="l">
                        <a:spcBef>
                          <a:spcPts val="0"/>
                        </a:spcBef>
                        <a:spcAft>
                          <a:spcPts val="0"/>
                        </a:spcAft>
                        <a:buNone/>
                      </a:pPr>
                      <a:r>
                        <a:rPr lang="en" sz="2800">
                          <a:solidFill>
                            <a:schemeClr val="dk1"/>
                          </a:solidFill>
                        </a:rPr>
                        <a:t>Function</a:t>
                      </a:r>
                      <a:endParaRPr sz="2800">
                        <a:solidFill>
                          <a:schemeClr val="dk1"/>
                        </a:solidFill>
                      </a:endParaRPr>
                    </a:p>
                  </a:txBody>
                  <a:tcPr marT="91425" marB="91425" marR="91425" marL="91425">
                    <a:lnL cap="flat" cmpd="sng" w="9525">
                      <a:solidFill>
                        <a:schemeClr val="dk1"/>
                      </a:solidFill>
                      <a:prstDash val="solid"/>
                      <a:round/>
                      <a:headEnd len="sm" w="sm" type="none"/>
                      <a:tailEnd len="sm" w="sm" type="none"/>
                    </a:lnL>
                    <a:lnB cap="flat" cmpd="sng" w="9525">
                      <a:solidFill>
                        <a:srgbClr val="000000"/>
                      </a:solidFill>
                      <a:prstDash val="solid"/>
                      <a:round/>
                      <a:headEnd len="sm" w="sm" type="none"/>
                      <a:tailEnd len="sm" w="sm" type="none"/>
                    </a:lnB>
                    <a:solidFill>
                      <a:srgbClr val="000000"/>
                    </a:solidFill>
                  </a:tcPr>
                </a:tc>
              </a:tr>
              <a:tr h="982925">
                <a:tc>
                  <a:txBody>
                    <a:bodyPr/>
                    <a:lstStyle/>
                    <a:p>
                      <a:pPr indent="0" lvl="0" marL="0" rtl="0" algn="l">
                        <a:spcBef>
                          <a:spcPts val="0"/>
                        </a:spcBef>
                        <a:spcAft>
                          <a:spcPts val="0"/>
                        </a:spcAft>
                        <a:buNone/>
                      </a:pPr>
                      <a:r>
                        <a:rPr lang="en" sz="2000">
                          <a:solidFill>
                            <a:schemeClr val="dk1"/>
                          </a:solidFill>
                        </a:rPr>
                        <a:t>Testa</a:t>
                      </a:r>
                      <a:endParaRPr sz="20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550">
                          <a:solidFill>
                            <a:schemeClr val="dk1"/>
                          </a:solidFill>
                        </a:rPr>
                        <a:t>The testa of higher plant seeds protects the embryo against adverse environmental conditions. Its role is assumed mainly by controlling germination through dormancy imposition and by limiting the detrimental activity of physical and biological agents during seed storage.</a:t>
                      </a:r>
                      <a:endParaRPr sz="155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82925">
                <a:tc>
                  <a:txBody>
                    <a:bodyPr/>
                    <a:lstStyle/>
                    <a:p>
                      <a:pPr indent="0" lvl="0" marL="0" rtl="0" algn="l">
                        <a:spcBef>
                          <a:spcPts val="0"/>
                        </a:spcBef>
                        <a:spcAft>
                          <a:spcPts val="0"/>
                        </a:spcAft>
                        <a:buNone/>
                      </a:pPr>
                      <a:r>
                        <a:rPr lang="en" sz="2000">
                          <a:solidFill>
                            <a:schemeClr val="dk1"/>
                          </a:solidFill>
                        </a:rPr>
                        <a:t>Cotyledons</a:t>
                      </a:r>
                      <a:endParaRPr sz="20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550">
                          <a:solidFill>
                            <a:schemeClr val="dk1"/>
                          </a:solidFill>
                        </a:rPr>
                        <a:t>They contain reserve food material that provides nourishment to the developing seedling. The function of Cotyledons is to store food for the growing embryo.</a:t>
                      </a:r>
                      <a:endParaRPr sz="155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82925">
                <a:tc>
                  <a:txBody>
                    <a:bodyPr/>
                    <a:lstStyle/>
                    <a:p>
                      <a:pPr indent="0" lvl="0" marL="0" rtl="0" algn="l">
                        <a:spcBef>
                          <a:spcPts val="0"/>
                        </a:spcBef>
                        <a:spcAft>
                          <a:spcPts val="0"/>
                        </a:spcAft>
                        <a:buNone/>
                      </a:pPr>
                      <a:r>
                        <a:rPr lang="en" sz="2000">
                          <a:solidFill>
                            <a:schemeClr val="dk1"/>
                          </a:solidFill>
                        </a:rPr>
                        <a:t>Radicle</a:t>
                      </a:r>
                      <a:endParaRPr sz="20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550">
                          <a:solidFill>
                            <a:schemeClr val="dk1"/>
                          </a:solidFill>
                        </a:rPr>
                        <a:t>Radicle is capable of absorbing water from the soil, which is required for the development of the embryonic plant. Radicle absorbs water and nutrients and supplies to the leaves for starting photosynthesis.</a:t>
                      </a:r>
                      <a:endParaRPr sz="155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92675">
                <a:tc>
                  <a:txBody>
                    <a:bodyPr/>
                    <a:lstStyle/>
                    <a:p>
                      <a:pPr indent="0" lvl="0" marL="0" rtl="0" algn="l">
                        <a:spcBef>
                          <a:spcPts val="0"/>
                        </a:spcBef>
                        <a:spcAft>
                          <a:spcPts val="0"/>
                        </a:spcAft>
                        <a:buNone/>
                      </a:pPr>
                      <a:r>
                        <a:rPr lang="en" sz="2000">
                          <a:solidFill>
                            <a:schemeClr val="dk1"/>
                          </a:solidFill>
                        </a:rPr>
                        <a:t>Plumule</a:t>
                      </a:r>
                      <a:endParaRPr sz="20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550">
                          <a:solidFill>
                            <a:schemeClr val="dk1"/>
                          </a:solidFill>
                        </a:rPr>
                        <a:t>Since the plumule forms the shoot of the plant, it is responsible for performing photosynthesis. Therefore, the plumule helps in the production and transportation of the food to other parts of the plant.</a:t>
                      </a:r>
                      <a:endParaRPr sz="155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4"/>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nvSpPr>
        <p:spPr>
          <a:xfrm>
            <a:off x="51888" y="1410275"/>
            <a:ext cx="577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u="sng">
              <a:latin typeface="Roboto"/>
              <a:ea typeface="Roboto"/>
              <a:cs typeface="Roboto"/>
              <a:sym typeface="Roboto"/>
            </a:endParaRPr>
          </a:p>
        </p:txBody>
      </p:sp>
      <p:sp>
        <p:nvSpPr>
          <p:cNvPr id="133" name="Google Shape;133;p25"/>
          <p:cNvSpPr txBox="1"/>
          <p:nvPr>
            <p:ph idx="4294967295" type="title"/>
          </p:nvPr>
        </p:nvSpPr>
        <p:spPr>
          <a:xfrm>
            <a:off x="235613" y="1088975"/>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u="sng"/>
              <a:t>Water:</a:t>
            </a:r>
            <a:endParaRPr u="sng"/>
          </a:p>
        </p:txBody>
      </p:sp>
      <p:sp>
        <p:nvSpPr>
          <p:cNvPr id="134" name="Google Shape;134;p25"/>
          <p:cNvSpPr txBox="1"/>
          <p:nvPr>
            <p:ph idx="4294967295" type="body"/>
          </p:nvPr>
        </p:nvSpPr>
        <p:spPr>
          <a:xfrm>
            <a:off x="235625" y="1810475"/>
            <a:ext cx="2808000" cy="2997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018"/>
              <a:buNone/>
            </a:pPr>
            <a:r>
              <a:rPr lang="en" sz="1765"/>
              <a:t>When the seed fills with water in a process called imbibition, it activates enzymes to initiate the germination process. On the other hand, too much water can cause seeds to rot instead of developing into a seedling. So, suitable moisture is needed to get the best results.</a:t>
            </a:r>
            <a:endParaRPr sz="1765"/>
          </a:p>
        </p:txBody>
      </p:sp>
      <p:sp>
        <p:nvSpPr>
          <p:cNvPr id="135" name="Google Shape;135;p25"/>
          <p:cNvSpPr txBox="1"/>
          <p:nvPr>
            <p:ph idx="4294967295" type="title"/>
          </p:nvPr>
        </p:nvSpPr>
        <p:spPr>
          <a:xfrm>
            <a:off x="3168000" y="1088975"/>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u="sng"/>
              <a:t>Oxygen:</a:t>
            </a:r>
            <a:endParaRPr u="sng"/>
          </a:p>
        </p:txBody>
      </p:sp>
      <p:sp>
        <p:nvSpPr>
          <p:cNvPr id="136" name="Google Shape;136;p25"/>
          <p:cNvSpPr txBox="1"/>
          <p:nvPr>
            <p:ph idx="4294967295" type="body"/>
          </p:nvPr>
        </p:nvSpPr>
        <p:spPr>
          <a:xfrm>
            <a:off x="3168000" y="1793375"/>
            <a:ext cx="2808000" cy="3049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50"/>
              <a:t>Oxygen (O2) in the soil is necessary for the germination of seeds, but it can be reduced by excessive water contents, compaction, compression, and hard surfaces. Reduced O2 concentrations may change the germination success and speed of seeds.</a:t>
            </a:r>
            <a:endParaRPr sz="1650"/>
          </a:p>
        </p:txBody>
      </p:sp>
      <p:sp>
        <p:nvSpPr>
          <p:cNvPr id="137" name="Google Shape;137;p25"/>
          <p:cNvSpPr txBox="1"/>
          <p:nvPr>
            <p:ph idx="4294967295" type="title"/>
          </p:nvPr>
        </p:nvSpPr>
        <p:spPr>
          <a:xfrm>
            <a:off x="6100363" y="1088963"/>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u="sng"/>
              <a:t>Temperature:</a:t>
            </a:r>
            <a:endParaRPr u="sng"/>
          </a:p>
        </p:txBody>
      </p:sp>
      <p:sp>
        <p:nvSpPr>
          <p:cNvPr id="138" name="Google Shape;138;p25"/>
          <p:cNvSpPr txBox="1"/>
          <p:nvPr>
            <p:ph idx="4294967295" type="body"/>
          </p:nvPr>
        </p:nvSpPr>
        <p:spPr>
          <a:xfrm>
            <a:off x="6100375" y="1810477"/>
            <a:ext cx="2808000" cy="299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935"/>
              <a:buNone/>
            </a:pPr>
            <a:r>
              <a:rPr lang="en" sz="1550"/>
              <a:t>Germination rate increases with rises in temperature up to the optimum one and declines at temperatures exceeding it. Plant growth rate increases with rises in temperature from the base to the optimum temperatures and declines at temperatures between the optimum and the ceiling ones.</a:t>
            </a:r>
            <a:endParaRPr sz="1550"/>
          </a:p>
        </p:txBody>
      </p:sp>
      <p:sp>
        <p:nvSpPr>
          <p:cNvPr id="139" name="Google Shape;139;p25"/>
          <p:cNvSpPr txBox="1"/>
          <p:nvPr/>
        </p:nvSpPr>
        <p:spPr>
          <a:xfrm>
            <a:off x="142525" y="177050"/>
            <a:ext cx="88131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u="sng">
                <a:solidFill>
                  <a:schemeClr val="dk1"/>
                </a:solidFill>
                <a:latin typeface="Roboto"/>
                <a:ea typeface="Roboto"/>
                <a:cs typeface="Roboto"/>
                <a:sym typeface="Roboto"/>
              </a:rPr>
              <a:t>How Certain Environmental Factors Affect Germination of Seeds(Limiting Factors of Germination):</a:t>
            </a:r>
            <a:endParaRPr b="1" sz="2700" u="sng">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Citation</a:t>
            </a:r>
            <a:endParaRPr/>
          </a:p>
        </p:txBody>
      </p:sp>
      <p:sp>
        <p:nvSpPr>
          <p:cNvPr id="145" name="Google Shape;145;p2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u="sng">
                <a:solidFill>
                  <a:schemeClr val="hlink"/>
                </a:solidFill>
                <a:hlinkClick r:id="rId3"/>
              </a:rPr>
              <a:t>Parts of a Seed, Their Structure, and Functions with Diagram</a:t>
            </a:r>
            <a:endParaRPr/>
          </a:p>
          <a:p>
            <a:pPr indent="-334327" lvl="0" marL="457200" rtl="0" algn="l">
              <a:spcBef>
                <a:spcPts val="0"/>
              </a:spcBef>
              <a:spcAft>
                <a:spcPts val="0"/>
              </a:spcAft>
              <a:buSzPct val="100000"/>
              <a:buChar char="●"/>
            </a:pPr>
            <a:r>
              <a:rPr lang="en" u="sng">
                <a:solidFill>
                  <a:schemeClr val="hlink"/>
                </a:solidFill>
                <a:hlinkClick r:id="rId4"/>
              </a:rPr>
              <a:t>Fertilization in Plants | Biology, Pollination &amp; Process - Video &amp; Lesson Transcript | Study.com</a:t>
            </a:r>
            <a:endParaRPr/>
          </a:p>
          <a:p>
            <a:pPr indent="-334327" lvl="0" marL="457200" rtl="0" algn="l">
              <a:spcBef>
                <a:spcPts val="0"/>
              </a:spcBef>
              <a:spcAft>
                <a:spcPts val="0"/>
              </a:spcAft>
              <a:buSzPct val="100000"/>
              <a:buChar char="●"/>
            </a:pPr>
            <a:r>
              <a:rPr lang="en" u="sng">
                <a:solidFill>
                  <a:schemeClr val="hlink"/>
                </a:solidFill>
                <a:hlinkClick r:id="rId5"/>
              </a:rPr>
              <a:t>Plumule- The Part of the Seed Embryo - An Overview at BYJU’S</a:t>
            </a:r>
            <a:r>
              <a:rPr lang="en"/>
              <a:t>.  </a:t>
            </a:r>
            <a:r>
              <a:rPr lang="en"/>
              <a:t> </a:t>
            </a:r>
            <a:endParaRPr/>
          </a:p>
          <a:p>
            <a:pPr indent="-334327" lvl="0" marL="457200" rtl="0" algn="l">
              <a:spcBef>
                <a:spcPts val="0"/>
              </a:spcBef>
              <a:spcAft>
                <a:spcPts val="0"/>
              </a:spcAft>
              <a:buSzPct val="100000"/>
              <a:buChar char="●"/>
            </a:pPr>
            <a:r>
              <a:rPr lang="en" u="sng">
                <a:solidFill>
                  <a:schemeClr val="hlink"/>
                </a:solidFill>
                <a:hlinkClick r:id="rId6"/>
              </a:rPr>
              <a:t>Influence of the testa on seed dormancy, germination, and longevity in Arabidopsis</a:t>
            </a:r>
            <a:endParaRPr/>
          </a:p>
          <a:p>
            <a:pPr indent="-334327" lvl="0" marL="457200" rtl="0" algn="l">
              <a:spcBef>
                <a:spcPts val="0"/>
              </a:spcBef>
              <a:spcAft>
                <a:spcPts val="0"/>
              </a:spcAft>
              <a:buSzPct val="100000"/>
              <a:buChar char="●"/>
            </a:pPr>
            <a:r>
              <a:rPr lang="en" u="sng">
                <a:solidFill>
                  <a:schemeClr val="hlink"/>
                </a:solidFill>
                <a:hlinkClick r:id="rId7"/>
              </a:rPr>
              <a:t>https://img.freepik.com/free-vector/diagram-pollination-flowering-plants_1308-89007.jpg?w=2000</a:t>
            </a:r>
            <a:r>
              <a:rPr lang="en"/>
              <a:t> </a:t>
            </a:r>
            <a:endParaRPr/>
          </a:p>
          <a:p>
            <a:pPr indent="-334327" lvl="0" marL="457200" rtl="0" algn="l">
              <a:spcBef>
                <a:spcPts val="0"/>
              </a:spcBef>
              <a:spcAft>
                <a:spcPts val="0"/>
              </a:spcAft>
              <a:buSzPct val="100000"/>
              <a:buChar char="●"/>
            </a:pPr>
            <a:r>
              <a:rPr lang="en" u="sng">
                <a:solidFill>
                  <a:schemeClr val="hlink"/>
                </a:solidFill>
                <a:hlinkClick r:id="rId8"/>
              </a:rPr>
              <a:t>Influence of temperature on seed germination response of fennel - MedCrave online</a:t>
            </a:r>
            <a:endParaRPr/>
          </a:p>
          <a:p>
            <a:pPr indent="-334327" lvl="0" marL="457200" rtl="0" algn="l">
              <a:spcBef>
                <a:spcPts val="0"/>
              </a:spcBef>
              <a:spcAft>
                <a:spcPts val="0"/>
              </a:spcAft>
              <a:buSzPct val="100000"/>
              <a:buChar char="●"/>
            </a:pPr>
            <a:r>
              <a:rPr lang="en" u="sng">
                <a:solidFill>
                  <a:schemeClr val="hlink"/>
                </a:solidFill>
                <a:hlinkClick r:id="rId9"/>
              </a:rPr>
              <a:t>Effect of reduced oxygen concentration on the germination behavior of vegetable seeds | SpringerLink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Sexual and Asexual </a:t>
            </a:r>
            <a:r>
              <a:rPr lang="en"/>
              <a:t>Reproduction</a:t>
            </a:r>
            <a:endParaRPr/>
          </a:p>
        </p:txBody>
      </p:sp>
      <p:sp>
        <p:nvSpPr>
          <p:cNvPr id="70" name="Google Shape;70;p14"/>
          <p:cNvSpPr txBox="1"/>
          <p:nvPr>
            <p:ph idx="1" type="body"/>
          </p:nvPr>
        </p:nvSpPr>
        <p:spPr>
          <a:xfrm>
            <a:off x="387900" y="1489825"/>
            <a:ext cx="39999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a:t>
            </a:r>
            <a:r>
              <a:rPr lang="en"/>
              <a:t>he process of creating new living things by fusing the genetic material of two distinct types of individuals (sexes). In the majority of higher organisms, the male sex creates a small, mobile gamete that travels to the larger, stationary gamete created by the female to fuse with it (female).</a:t>
            </a:r>
            <a:endParaRPr/>
          </a:p>
          <a:p>
            <a:pPr indent="0" lvl="0" marL="0" rtl="0" algn="l">
              <a:spcBef>
                <a:spcPts val="1200"/>
              </a:spcBef>
              <a:spcAft>
                <a:spcPts val="1200"/>
              </a:spcAft>
              <a:buNone/>
            </a:pPr>
            <a:r>
              <a:rPr lang="en"/>
              <a:t>Flowering plants reproduce sexually through a process called pollination. Flowers contain male sex organs called stamens and female sex organs called pistils/carpels. The anther is the part of the stamen that contains pollen. Pollen contains the male gametes.</a:t>
            </a:r>
            <a:endParaRPr/>
          </a:p>
        </p:txBody>
      </p:sp>
      <p:sp>
        <p:nvSpPr>
          <p:cNvPr id="71" name="Google Shape;71;p14"/>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Genetically identical offspring are produced by asexual reproduction. Vegetative reproduction occurs in roots such as corms, stem bulbs, rhizomes, and stolons. Some plants have a process called apomixis whereby the ovule or ovary produces new seeds without needing to be fertilized.</a:t>
            </a:r>
            <a:endParaRPr/>
          </a:p>
          <a:p>
            <a:pPr indent="0" lvl="0" marL="0" rtl="0" algn="l">
              <a:spcBef>
                <a:spcPts val="1200"/>
              </a:spcBef>
              <a:spcAft>
                <a:spcPts val="1200"/>
              </a:spcAft>
              <a:buNone/>
            </a:pPr>
            <a:r>
              <a:rPr lang="en"/>
              <a:t>Natural methods of asexual reproduction include self-propagation. The different ways in which a plant self propagates are mentioned below: Plants such as ginger, onion, dahlia, potato, grow from the buds present on the surface of the stem.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5"/>
          <p:cNvPicPr preferRelativeResize="0"/>
          <p:nvPr/>
        </p:nvPicPr>
        <p:blipFill>
          <a:blip r:embed="rId3">
            <a:alphaModFix/>
          </a:blip>
          <a:stretch>
            <a:fillRect/>
          </a:stretch>
        </p:blipFill>
        <p:spPr>
          <a:xfrm>
            <a:off x="0" y="0"/>
            <a:ext cx="9144000" cy="51467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graphicFrame>
        <p:nvGraphicFramePr>
          <p:cNvPr id="81" name="Google Shape;81;p16"/>
          <p:cNvGraphicFramePr/>
          <p:nvPr/>
        </p:nvGraphicFramePr>
        <p:xfrm>
          <a:off x="0" y="0"/>
          <a:ext cx="3000000" cy="3000000"/>
        </p:xfrm>
        <a:graphic>
          <a:graphicData uri="http://schemas.openxmlformats.org/drawingml/2006/table">
            <a:tbl>
              <a:tblPr>
                <a:noFill/>
                <a:tableStyleId>{8A7DBC06-9560-43CB-A44A-31781E7F5B99}</a:tableStyleId>
              </a:tblPr>
              <a:tblGrid>
                <a:gridCol w="1115275"/>
                <a:gridCol w="8028725"/>
              </a:tblGrid>
              <a:tr h="390600">
                <a:tc>
                  <a:txBody>
                    <a:bodyPr/>
                    <a:lstStyle/>
                    <a:p>
                      <a:pPr indent="0" lvl="0" marL="0" rtl="0" algn="l">
                        <a:spcBef>
                          <a:spcPts val="0"/>
                        </a:spcBef>
                        <a:spcAft>
                          <a:spcPts val="0"/>
                        </a:spcAft>
                        <a:buNone/>
                      </a:pPr>
                      <a:r>
                        <a:rPr lang="en" sz="1500">
                          <a:solidFill>
                            <a:schemeClr val="dk1"/>
                          </a:solidFill>
                        </a:rPr>
                        <a:t>Part of the Flower</a:t>
                      </a:r>
                      <a:endParaRPr sz="1500">
                        <a:solidFill>
                          <a:schemeClr val="dk1"/>
                        </a:solidFill>
                      </a:endParaRPr>
                    </a:p>
                  </a:txBody>
                  <a:tcPr marT="91425" marB="91425" marR="91425" marL="91425">
                    <a:lnL cap="flat" cmpd="sng" w="114300">
                      <a:solidFill>
                        <a:schemeClr val="lt2"/>
                      </a:solidFill>
                      <a:prstDash val="solid"/>
                      <a:round/>
                      <a:headEnd len="sm" w="sm" type="none"/>
                      <a:tailEnd len="sm" w="sm" type="none"/>
                    </a:lnL>
                    <a:lnR cap="flat" cmpd="sng" w="114300">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1143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chemeClr val="dk1"/>
                          </a:solidFill>
                        </a:rPr>
                        <a:t>Function</a:t>
                      </a:r>
                      <a:endParaRPr sz="1500">
                        <a:solidFill>
                          <a:schemeClr val="dk1"/>
                        </a:solidFill>
                      </a:endParaRPr>
                    </a:p>
                  </a:txBody>
                  <a:tcPr marT="91425" marB="91425" marR="91425" marL="91425">
                    <a:lnL cap="flat" cmpd="sng" w="114300">
                      <a:solidFill>
                        <a:schemeClr val="lt2"/>
                      </a:solidFill>
                      <a:prstDash val="solid"/>
                      <a:round/>
                      <a:headEnd len="sm" w="sm" type="none"/>
                      <a:tailEnd len="sm" w="sm" type="none"/>
                    </a:lnL>
                    <a:lnR cap="flat" cmpd="sng" w="114300">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114300">
                      <a:solidFill>
                        <a:schemeClr val="lt2"/>
                      </a:solidFill>
                      <a:prstDash val="solid"/>
                      <a:round/>
                      <a:headEnd len="sm" w="sm" type="none"/>
                      <a:tailEnd len="sm" w="sm" type="none"/>
                    </a:lnB>
                  </a:tcPr>
                </a:tc>
              </a:tr>
              <a:tr h="490600">
                <a:tc>
                  <a:txBody>
                    <a:bodyPr/>
                    <a:lstStyle/>
                    <a:p>
                      <a:pPr indent="0" lvl="0" marL="0" rtl="0" algn="l">
                        <a:spcBef>
                          <a:spcPts val="0"/>
                        </a:spcBef>
                        <a:spcAft>
                          <a:spcPts val="0"/>
                        </a:spcAft>
                        <a:buNone/>
                      </a:pPr>
                      <a:r>
                        <a:rPr lang="en" sz="800">
                          <a:solidFill>
                            <a:schemeClr val="dk1"/>
                          </a:solidFill>
                        </a:rPr>
                        <a:t>Sepals</a:t>
                      </a:r>
                      <a:endParaRPr sz="80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50">
                          <a:solidFill>
                            <a:schemeClr val="dk1"/>
                          </a:solidFill>
                        </a:rPr>
                        <a:t>A defensive organ that encloses and protects the developing reproductive structures. At maturity, the sepal opens when the flower blooms.</a:t>
                      </a:r>
                      <a:endParaRPr sz="115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318200">
                <a:tc>
                  <a:txBody>
                    <a:bodyPr/>
                    <a:lstStyle/>
                    <a:p>
                      <a:pPr indent="0" lvl="0" marL="0" rtl="0" algn="l">
                        <a:spcBef>
                          <a:spcPts val="0"/>
                        </a:spcBef>
                        <a:spcAft>
                          <a:spcPts val="0"/>
                        </a:spcAft>
                        <a:buNone/>
                      </a:pPr>
                      <a:r>
                        <a:rPr lang="en" sz="800">
                          <a:solidFill>
                            <a:schemeClr val="dk1"/>
                          </a:solidFill>
                        </a:rPr>
                        <a:t>Petals</a:t>
                      </a:r>
                      <a:endParaRPr sz="80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50">
                          <a:solidFill>
                            <a:schemeClr val="dk1"/>
                          </a:solidFill>
                        </a:rPr>
                        <a:t>The petals attract pollinators.</a:t>
                      </a:r>
                      <a:endParaRPr sz="115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400375">
                <a:tc>
                  <a:txBody>
                    <a:bodyPr/>
                    <a:lstStyle/>
                    <a:p>
                      <a:pPr indent="0" lvl="0" marL="0" rtl="0" algn="l">
                        <a:spcBef>
                          <a:spcPts val="0"/>
                        </a:spcBef>
                        <a:spcAft>
                          <a:spcPts val="0"/>
                        </a:spcAft>
                        <a:buNone/>
                      </a:pPr>
                      <a:r>
                        <a:rPr lang="en" sz="800">
                          <a:solidFill>
                            <a:schemeClr val="dk1"/>
                          </a:solidFill>
                        </a:rPr>
                        <a:t>Stamens</a:t>
                      </a:r>
                      <a:endParaRPr sz="80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50">
                          <a:solidFill>
                            <a:schemeClr val="dk1"/>
                          </a:solidFill>
                        </a:rPr>
                        <a:t>Stamens are the male reproductive organs of flowering plants.</a:t>
                      </a:r>
                      <a:endParaRPr sz="115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409850">
                <a:tc>
                  <a:txBody>
                    <a:bodyPr/>
                    <a:lstStyle/>
                    <a:p>
                      <a:pPr indent="0" lvl="0" marL="0" rtl="0" algn="l">
                        <a:spcBef>
                          <a:spcPts val="0"/>
                        </a:spcBef>
                        <a:spcAft>
                          <a:spcPts val="0"/>
                        </a:spcAft>
                        <a:buNone/>
                      </a:pPr>
                      <a:r>
                        <a:rPr lang="en" sz="800">
                          <a:solidFill>
                            <a:schemeClr val="dk1"/>
                          </a:solidFill>
                        </a:rPr>
                        <a:t>Filaments</a:t>
                      </a:r>
                      <a:endParaRPr sz="60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50">
                          <a:solidFill>
                            <a:schemeClr val="dk1"/>
                          </a:solidFill>
                        </a:rPr>
                        <a:t>Carry nutrients to the anther for the development of the anther and pollen grains.</a:t>
                      </a:r>
                      <a:endParaRPr sz="115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421725">
                <a:tc>
                  <a:txBody>
                    <a:bodyPr/>
                    <a:lstStyle/>
                    <a:p>
                      <a:pPr indent="0" lvl="0" marL="0" rtl="0" algn="l">
                        <a:spcBef>
                          <a:spcPts val="0"/>
                        </a:spcBef>
                        <a:spcAft>
                          <a:spcPts val="0"/>
                        </a:spcAft>
                        <a:buNone/>
                      </a:pPr>
                      <a:r>
                        <a:rPr lang="en" sz="800">
                          <a:solidFill>
                            <a:schemeClr val="dk1"/>
                          </a:solidFill>
                        </a:rPr>
                        <a:t>Anthers</a:t>
                      </a:r>
                      <a:endParaRPr sz="80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50">
                          <a:solidFill>
                            <a:schemeClr val="dk1"/>
                          </a:solidFill>
                        </a:rPr>
                        <a:t>The male reproductive organ in seed plants. Its main function is to produce and disperse pollen.</a:t>
                      </a:r>
                      <a:endParaRPr sz="115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555900">
                <a:tc>
                  <a:txBody>
                    <a:bodyPr/>
                    <a:lstStyle/>
                    <a:p>
                      <a:pPr indent="0" lvl="0" marL="0" rtl="0" algn="l">
                        <a:spcBef>
                          <a:spcPts val="0"/>
                        </a:spcBef>
                        <a:spcAft>
                          <a:spcPts val="0"/>
                        </a:spcAft>
                        <a:buNone/>
                      </a:pPr>
                      <a:r>
                        <a:rPr lang="en" sz="800">
                          <a:solidFill>
                            <a:schemeClr val="dk1"/>
                          </a:solidFill>
                        </a:rPr>
                        <a:t>Carpels/Pistils</a:t>
                      </a:r>
                      <a:endParaRPr sz="80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50">
                          <a:solidFill>
                            <a:schemeClr val="dk1"/>
                          </a:solidFill>
                        </a:rPr>
                        <a:t>Carpel is the ovule-bearing female reproductive organ of flowering plants and is required to ensure its protection, an efficient fertilization, and the development of diversified types of fruits, thereby it is a vital element of most food crops.</a:t>
                      </a:r>
                      <a:endParaRPr sz="115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501100">
                <a:tc>
                  <a:txBody>
                    <a:bodyPr/>
                    <a:lstStyle/>
                    <a:p>
                      <a:pPr indent="0" lvl="0" marL="0" rtl="0" algn="l">
                        <a:spcBef>
                          <a:spcPts val="0"/>
                        </a:spcBef>
                        <a:spcAft>
                          <a:spcPts val="0"/>
                        </a:spcAft>
                        <a:buNone/>
                      </a:pPr>
                      <a:r>
                        <a:rPr lang="en" sz="800">
                          <a:solidFill>
                            <a:schemeClr val="dk1"/>
                          </a:solidFill>
                        </a:rPr>
                        <a:t>Style</a:t>
                      </a:r>
                      <a:endParaRPr sz="80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50">
                          <a:solidFill>
                            <a:schemeClr val="dk1"/>
                          </a:solidFill>
                        </a:rPr>
                        <a:t>Generates the pollen tube but also prevents incompatible pollen from entering the ovary. Allows growth of pollen tube and helps it to reach ovary.</a:t>
                      </a:r>
                      <a:endParaRPr sz="115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343550">
                <a:tc>
                  <a:txBody>
                    <a:bodyPr/>
                    <a:lstStyle/>
                    <a:p>
                      <a:pPr indent="0" lvl="0" marL="0" rtl="0" algn="l">
                        <a:spcBef>
                          <a:spcPts val="0"/>
                        </a:spcBef>
                        <a:spcAft>
                          <a:spcPts val="0"/>
                        </a:spcAft>
                        <a:buNone/>
                      </a:pPr>
                      <a:r>
                        <a:rPr lang="en" sz="800">
                          <a:solidFill>
                            <a:schemeClr val="dk1"/>
                          </a:solidFill>
                        </a:rPr>
                        <a:t>Stigma</a:t>
                      </a:r>
                      <a:endParaRPr sz="80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50">
                          <a:solidFill>
                            <a:schemeClr val="dk1"/>
                          </a:solidFill>
                        </a:rPr>
                        <a:t>The part where the pollen lands and starts the fertilization process.</a:t>
                      </a:r>
                      <a:endParaRPr sz="115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260250">
                <a:tc>
                  <a:txBody>
                    <a:bodyPr/>
                    <a:lstStyle/>
                    <a:p>
                      <a:pPr indent="0" lvl="0" marL="0" rtl="0" algn="l">
                        <a:spcBef>
                          <a:spcPts val="0"/>
                        </a:spcBef>
                        <a:spcAft>
                          <a:spcPts val="0"/>
                        </a:spcAft>
                        <a:buNone/>
                      </a:pPr>
                      <a:r>
                        <a:rPr lang="en" sz="800">
                          <a:solidFill>
                            <a:schemeClr val="dk1"/>
                          </a:solidFill>
                        </a:rPr>
                        <a:t>Ovary</a:t>
                      </a:r>
                      <a:endParaRPr sz="80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50">
                          <a:solidFill>
                            <a:schemeClr val="dk1"/>
                          </a:solidFill>
                        </a:rPr>
                        <a:t>The ovary contains ovules.</a:t>
                      </a:r>
                      <a:endParaRPr sz="115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345600">
                <a:tc>
                  <a:txBody>
                    <a:bodyPr/>
                    <a:lstStyle/>
                    <a:p>
                      <a:pPr indent="0" lvl="0" marL="0" rtl="0" algn="l">
                        <a:spcBef>
                          <a:spcPts val="0"/>
                        </a:spcBef>
                        <a:spcAft>
                          <a:spcPts val="0"/>
                        </a:spcAft>
                        <a:buNone/>
                      </a:pPr>
                      <a:r>
                        <a:rPr lang="en" sz="800">
                          <a:solidFill>
                            <a:schemeClr val="dk1"/>
                          </a:solidFill>
                        </a:rPr>
                        <a:t>Ovules</a:t>
                      </a:r>
                      <a:endParaRPr sz="80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150">
                          <a:solidFill>
                            <a:schemeClr val="dk1"/>
                          </a:solidFill>
                        </a:rPr>
                        <a:t>The ovule itself is the reproductive organ that contains the egg cell which later develops into the seed. In angiosperms, the seed develops inside of an ovary, while in gymnosperms the seed develops within the surface of the female cone.</a:t>
                      </a:r>
                      <a:endParaRPr sz="1150">
                        <a:solidFill>
                          <a:schemeClr val="dk1"/>
                        </a:solidFill>
                      </a:endParaRPr>
                    </a:p>
                  </a:txBody>
                  <a:tcPr marT="91425" marB="91425" marR="91425" marL="91425">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 Structural </a:t>
            </a:r>
            <a:r>
              <a:rPr lang="en"/>
              <a:t>Adaptations of:</a:t>
            </a:r>
            <a:endParaRPr/>
          </a:p>
        </p:txBody>
      </p:sp>
      <p:sp>
        <p:nvSpPr>
          <p:cNvPr id="87" name="Google Shape;87;p17"/>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Insect-Pollinated:</a:t>
            </a:r>
            <a:endParaRPr sz="2000"/>
          </a:p>
          <a:p>
            <a:pPr indent="0" lvl="0" marL="0" rtl="0" algn="l">
              <a:spcBef>
                <a:spcPts val="1200"/>
              </a:spcBef>
              <a:spcAft>
                <a:spcPts val="1200"/>
              </a:spcAft>
              <a:buNone/>
            </a:pPr>
            <a:r>
              <a:rPr lang="en"/>
              <a:t>Insect-pollinated flowers are adapted in the following ways: They are large and have brightly colored or white petals. They are very fragrant so that the insects are attracted by the smell. Presence of nectaries that produce nectar.</a:t>
            </a:r>
            <a:endParaRPr/>
          </a:p>
        </p:txBody>
      </p:sp>
      <p:sp>
        <p:nvSpPr>
          <p:cNvPr id="88" name="Google Shape;88;p17"/>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Wind-Pollinated:</a:t>
            </a:r>
            <a:endParaRPr sz="2000"/>
          </a:p>
          <a:p>
            <a:pPr indent="0" lvl="0" marL="0" rtl="0" algn="l">
              <a:spcBef>
                <a:spcPts val="1200"/>
              </a:spcBef>
              <a:spcAft>
                <a:spcPts val="0"/>
              </a:spcAft>
              <a:buNone/>
            </a:pPr>
            <a:r>
              <a:rPr lang="en"/>
              <a:t>Wind-pollinated species have evolved a number of reproductive structural traits to adapt them to anemophily. For example, the anthers of some anemophilous species are typically large, and extend on long, flexible filaments to improve effective pollen dispersal.</a:t>
            </a:r>
            <a:endParaRPr/>
          </a:p>
          <a:p>
            <a:pPr indent="0" lvl="0" marL="0" rtl="0" algn="l">
              <a:spcBef>
                <a:spcPts val="1200"/>
              </a:spcBef>
              <a:spcAft>
                <a:spcPts val="1200"/>
              </a:spcAft>
              <a:buNone/>
            </a:pPr>
            <a:r>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0" y="1449324"/>
            <a:ext cx="4572000" cy="3694176"/>
          </a:xfrm>
          <a:prstGeom prst="rect">
            <a:avLst/>
          </a:prstGeom>
          <a:noFill/>
          <a:ln>
            <a:noFill/>
          </a:ln>
        </p:spPr>
      </p:pic>
      <p:sp>
        <p:nvSpPr>
          <p:cNvPr id="94" name="Google Shape;94;p18"/>
          <p:cNvSpPr txBox="1"/>
          <p:nvPr/>
        </p:nvSpPr>
        <p:spPr>
          <a:xfrm>
            <a:off x="150" y="356375"/>
            <a:ext cx="91440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900">
                <a:solidFill>
                  <a:schemeClr val="dk1"/>
                </a:solidFill>
                <a:latin typeface="Roboto"/>
                <a:ea typeface="Roboto"/>
                <a:cs typeface="Roboto"/>
                <a:sym typeface="Roboto"/>
              </a:rPr>
              <a:t>Insect-Pollinated vs Wind-Pollinated</a:t>
            </a:r>
            <a:endParaRPr sz="2900">
              <a:solidFill>
                <a:schemeClr val="dk1"/>
              </a:solidFill>
              <a:latin typeface="Roboto"/>
              <a:ea typeface="Roboto"/>
              <a:cs typeface="Roboto"/>
              <a:sym typeface="Roboto"/>
            </a:endParaRPr>
          </a:p>
        </p:txBody>
      </p:sp>
      <p:pic>
        <p:nvPicPr>
          <p:cNvPr id="95" name="Google Shape;95;p18"/>
          <p:cNvPicPr preferRelativeResize="0"/>
          <p:nvPr/>
        </p:nvPicPr>
        <p:blipFill>
          <a:blip r:embed="rId4">
            <a:alphaModFix/>
          </a:blip>
          <a:stretch>
            <a:fillRect/>
          </a:stretch>
        </p:blipFill>
        <p:spPr>
          <a:xfrm>
            <a:off x="4572000" y="1449325"/>
            <a:ext cx="4572000" cy="37090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1805575" y="0"/>
            <a:ext cx="5181183"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87900" y="458025"/>
            <a:ext cx="8606700" cy="317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800" u="sng">
                <a:solidFill>
                  <a:srgbClr val="FF0000"/>
                </a:solidFill>
              </a:rPr>
              <a:t>What are the main advantages and </a:t>
            </a:r>
            <a:r>
              <a:rPr b="1" lang="en" sz="3800" u="sng">
                <a:solidFill>
                  <a:srgbClr val="FF0000"/>
                </a:solidFill>
              </a:rPr>
              <a:t>disadvantages</a:t>
            </a:r>
            <a:r>
              <a:rPr b="1" lang="en" sz="3800" u="sng">
                <a:solidFill>
                  <a:srgbClr val="FF0000"/>
                </a:solidFill>
              </a:rPr>
              <a:t> between cross and self pollination?</a:t>
            </a:r>
            <a:endParaRPr b="1" sz="3800" u="sng">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graphicFrame>
        <p:nvGraphicFramePr>
          <p:cNvPr id="110" name="Google Shape;110;p21"/>
          <p:cNvGraphicFramePr/>
          <p:nvPr/>
        </p:nvGraphicFramePr>
        <p:xfrm>
          <a:off x="952500" y="0"/>
          <a:ext cx="3000000" cy="3000000"/>
        </p:xfrm>
        <a:graphic>
          <a:graphicData uri="http://schemas.openxmlformats.org/drawingml/2006/table">
            <a:tbl>
              <a:tblPr>
                <a:noFill/>
                <a:tableStyleId>{8A7DBC06-9560-43CB-A44A-31781E7F5B99}</a:tableStyleId>
              </a:tblPr>
              <a:tblGrid>
                <a:gridCol w="2413000"/>
                <a:gridCol w="2413000"/>
                <a:gridCol w="2413000"/>
              </a:tblGrid>
              <a:tr h="362075">
                <a:tc>
                  <a:txBody>
                    <a:bodyPr/>
                    <a:lstStyle/>
                    <a:p>
                      <a:pPr indent="0" lvl="0" marL="0" rtl="0" algn="l">
                        <a:spcBef>
                          <a:spcPts val="0"/>
                        </a:spcBef>
                        <a:spcAft>
                          <a:spcPts val="0"/>
                        </a:spcAft>
                        <a:buNone/>
                      </a:pPr>
                      <a:r>
                        <a:t/>
                      </a:r>
                      <a:endParaRPr b="1" sz="2000">
                        <a:solidFill>
                          <a:schemeClr val="dk1"/>
                        </a:solidFill>
                      </a:endParaRPr>
                    </a:p>
                  </a:txBody>
                  <a:tcPr marT="91425" marB="91425" marR="91425" marL="91425">
                    <a:lnL cap="flat" cmpd="sng" w="76200">
                      <a:solidFill>
                        <a:schemeClr val="lt1"/>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b="1" lang="en" sz="2000">
                          <a:solidFill>
                            <a:schemeClr val="dk1"/>
                          </a:solidFill>
                        </a:rPr>
                        <a:t>Disadvantages</a:t>
                      </a:r>
                      <a:endParaRPr b="1" sz="2000">
                        <a:solidFill>
                          <a:schemeClr val="dk1"/>
                        </a:solidFill>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b="1" lang="en" sz="2000">
                          <a:solidFill>
                            <a:schemeClr val="dk1"/>
                          </a:solidFill>
                        </a:rPr>
                        <a:t>Advantages</a:t>
                      </a:r>
                      <a:endParaRPr b="1" sz="2000">
                        <a:solidFill>
                          <a:schemeClr val="dk1"/>
                        </a:solidFill>
                      </a:endParaRPr>
                    </a:p>
                  </a:txBody>
                  <a:tcPr marT="91425" marB="91425" marR="91425" marL="91425">
                    <a:lnL cap="flat" cmpd="sng" w="76200">
                      <a:solidFill>
                        <a:schemeClr val="accent6"/>
                      </a:solidFill>
                      <a:prstDash val="solid"/>
                      <a:round/>
                      <a:headEnd len="sm" w="sm" type="none"/>
                      <a:tailEnd len="sm" w="sm" type="none"/>
                    </a:lnL>
                    <a:lnR cap="flat" cmpd="sng" w="76200">
                      <a:solidFill>
                        <a:schemeClr val="accent6"/>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rgbClr val="FF0000"/>
                      </a:solidFill>
                      <a:prstDash val="solid"/>
                      <a:round/>
                      <a:headEnd len="sm" w="sm" type="none"/>
                      <a:tailEnd len="sm" w="sm" type="none"/>
                    </a:lnB>
                  </a:tcPr>
                </a:tc>
              </a:tr>
              <a:tr h="1806200">
                <a:tc>
                  <a:txBody>
                    <a:bodyPr/>
                    <a:lstStyle/>
                    <a:p>
                      <a:pPr indent="0" lvl="0" marL="0" rtl="0" algn="l">
                        <a:spcBef>
                          <a:spcPts val="0"/>
                        </a:spcBef>
                        <a:spcAft>
                          <a:spcPts val="0"/>
                        </a:spcAft>
                        <a:buNone/>
                      </a:pPr>
                      <a:r>
                        <a:rPr b="1" lang="en" sz="2000">
                          <a:solidFill>
                            <a:schemeClr val="dk1"/>
                          </a:solidFill>
                        </a:rPr>
                        <a:t>Self-Pollination</a:t>
                      </a:r>
                      <a:endParaRPr b="1" sz="2000">
                        <a:solidFill>
                          <a:schemeClr val="dk1"/>
                        </a:solidFill>
                      </a:endParaRPr>
                    </a:p>
                    <a:p>
                      <a:pPr indent="0" lvl="0" marL="0" rtl="0" algn="l">
                        <a:spcBef>
                          <a:spcPts val="0"/>
                        </a:spcBef>
                        <a:spcAft>
                          <a:spcPts val="0"/>
                        </a:spcAft>
                        <a:buNone/>
                      </a:pPr>
                      <a:r>
                        <a:t/>
                      </a:r>
                      <a:endParaRPr b="1" sz="2000">
                        <a:solidFill>
                          <a:schemeClr val="dk1"/>
                        </a:solidFill>
                      </a:endParaRPr>
                    </a:p>
                  </a:txBody>
                  <a:tcPr marT="91425" marB="91425" marR="91425" marL="91425">
                    <a:lnL cap="flat" cmpd="sng" w="76200">
                      <a:solidFill>
                        <a:schemeClr val="accent6"/>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304800" lvl="0" marL="457200" rtl="0" algn="l">
                        <a:spcBef>
                          <a:spcPts val="0"/>
                        </a:spcBef>
                        <a:spcAft>
                          <a:spcPts val="0"/>
                        </a:spcAft>
                        <a:buClr>
                          <a:schemeClr val="dk1"/>
                        </a:buClr>
                        <a:buSzPts val="1200"/>
                        <a:buAutoNum type="arabicPeriod"/>
                      </a:pPr>
                      <a:r>
                        <a:rPr lang="en" sz="1200">
                          <a:solidFill>
                            <a:schemeClr val="dk1"/>
                          </a:solidFill>
                        </a:rPr>
                        <a:t>The seeds are in smaller quantities.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New plant varieties cannot be created. Because the endosperm is so little, the seeds produced are feeble.</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immunity of the offspring decreases if new characteristics are not introduced.</a:t>
                      </a:r>
                      <a:endParaRPr sz="1200">
                        <a:solidFill>
                          <a:schemeClr val="dk1"/>
                        </a:solidFill>
                      </a:endParaRPr>
                    </a:p>
                  </a:txBody>
                  <a:tcPr marT="91425" marB="91425" marR="91425" marL="91425">
                    <a:lnL cap="flat" cmpd="sng" w="76200">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298450" lvl="0" marL="457200" rtl="0" algn="l">
                        <a:spcBef>
                          <a:spcPts val="0"/>
                        </a:spcBef>
                        <a:spcAft>
                          <a:spcPts val="0"/>
                        </a:spcAft>
                        <a:buClr>
                          <a:schemeClr val="dk1"/>
                        </a:buClr>
                        <a:buSzPts val="1100"/>
                        <a:buAutoNum type="arabicPeriod"/>
                      </a:pPr>
                      <a:r>
                        <a:rPr lang="en" sz="1100">
                          <a:solidFill>
                            <a:schemeClr val="dk1"/>
                          </a:solidFill>
                        </a:rPr>
                        <a:t>Self-pollination helps to maintain parental characters or purity of the species.</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The plant does not need to depend on the pollinating agents.</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No need of producing a large number of pollen grains.</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Flowers do not need to develop devices for attracting insect pollinators.</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It ensures seed production.</a:t>
                      </a:r>
                      <a:endParaRPr sz="1100">
                        <a:solidFill>
                          <a:schemeClr val="dk1"/>
                        </a:solidFill>
                      </a:endParaRPr>
                    </a:p>
                  </a:txBody>
                  <a:tcPr marT="91425" marB="91425" marR="91425" marL="91425">
                    <a:lnL cap="flat" cmpd="sng" w="28575">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r>
              <a:tr h="2229725">
                <a:tc>
                  <a:txBody>
                    <a:bodyPr/>
                    <a:lstStyle/>
                    <a:p>
                      <a:pPr indent="0" lvl="0" marL="0" rtl="0" algn="l">
                        <a:spcBef>
                          <a:spcPts val="0"/>
                        </a:spcBef>
                        <a:spcAft>
                          <a:spcPts val="0"/>
                        </a:spcAft>
                        <a:buNone/>
                      </a:pPr>
                      <a:r>
                        <a:rPr b="1" lang="en" sz="2000">
                          <a:solidFill>
                            <a:schemeClr val="dk1"/>
                          </a:solidFill>
                        </a:rPr>
                        <a:t>Cross-Pollination</a:t>
                      </a:r>
                      <a:endParaRPr b="1" sz="2000">
                        <a:solidFill>
                          <a:schemeClr val="dk1"/>
                        </a:solidFill>
                      </a:endParaRPr>
                    </a:p>
                    <a:p>
                      <a:pPr indent="0" lvl="0" marL="0" rtl="0" algn="l">
                        <a:spcBef>
                          <a:spcPts val="0"/>
                        </a:spcBef>
                        <a:spcAft>
                          <a:spcPts val="0"/>
                        </a:spcAft>
                        <a:buNone/>
                      </a:pPr>
                      <a:r>
                        <a:t/>
                      </a:r>
                      <a:endParaRPr b="1" sz="2000">
                        <a:solidFill>
                          <a:schemeClr val="dk1"/>
                        </a:solidFill>
                      </a:endParaRPr>
                    </a:p>
                  </a:txBody>
                  <a:tcPr marT="91425" marB="91425" marR="91425" marL="91425">
                    <a:lnL cap="flat" cmpd="sng" w="76200">
                      <a:solidFill>
                        <a:schemeClr val="accent6"/>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chemeClr val="accent6"/>
                      </a:solidFill>
                      <a:prstDash val="solid"/>
                      <a:round/>
                      <a:headEnd len="sm" w="sm" type="none"/>
                      <a:tailEnd len="sm" w="sm" type="none"/>
                    </a:lnT>
                    <a:lnB cap="flat" cmpd="sng" w="76200">
                      <a:solidFill>
                        <a:schemeClr val="accent6"/>
                      </a:solidFill>
                      <a:prstDash val="solid"/>
                      <a:round/>
                      <a:headEnd len="sm" w="sm" type="none"/>
                      <a:tailEnd len="sm" w="sm" type="none"/>
                    </a:lnB>
                  </a:tcPr>
                </a:tc>
                <a:tc>
                  <a:txBody>
                    <a:bodyPr/>
                    <a:lstStyle/>
                    <a:p>
                      <a:pPr indent="-298450" lvl="0" marL="457200" rtl="0" algn="l">
                        <a:spcBef>
                          <a:spcPts val="0"/>
                        </a:spcBef>
                        <a:spcAft>
                          <a:spcPts val="0"/>
                        </a:spcAft>
                        <a:buClr>
                          <a:schemeClr val="dk1"/>
                        </a:buClr>
                        <a:buSzPts val="1100"/>
                        <a:buAutoNum type="arabicPeriod"/>
                      </a:pPr>
                      <a:r>
                        <a:rPr lang="en" sz="1100">
                          <a:solidFill>
                            <a:schemeClr val="dk1"/>
                          </a:solidFill>
                        </a:rPr>
                        <a:t>Pollen grains are being wasted in more significant quantities.</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Because of the distance barrier, pollination may fail.</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Cross-pollination has the potential to introduce undesirable traits.</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It is uneconomical for plants to create huge, scented, nectar-filled flowers to attract insects.</a:t>
                      </a:r>
                      <a:endParaRPr>
                        <a:solidFill>
                          <a:schemeClr val="dk1"/>
                        </a:solidFill>
                      </a:endParaRPr>
                    </a:p>
                  </a:txBody>
                  <a:tcPr marT="91425" marB="91425" marR="91425" marL="91425">
                    <a:lnL cap="flat" cmpd="sng" w="76200">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311150" lvl="0" marL="457200" rtl="0" algn="l">
                        <a:spcBef>
                          <a:spcPts val="0"/>
                        </a:spcBef>
                        <a:spcAft>
                          <a:spcPts val="0"/>
                        </a:spcAft>
                        <a:buClr>
                          <a:schemeClr val="dk1"/>
                        </a:buClr>
                        <a:buSzPts val="1300"/>
                        <a:buAutoNum type="arabicPeriod"/>
                      </a:pPr>
                      <a:r>
                        <a:rPr lang="en" sz="1300">
                          <a:solidFill>
                            <a:schemeClr val="dk1"/>
                          </a:solidFill>
                        </a:rPr>
                        <a:t>New varieties are created as a result of cross-pollination.</a:t>
                      </a:r>
                      <a:endParaRPr sz="1300">
                        <a:solidFill>
                          <a:schemeClr val="dk1"/>
                        </a:solidFill>
                      </a:endParaRPr>
                    </a:p>
                    <a:p>
                      <a:pPr indent="-311150" lvl="0" marL="457200" rtl="0" algn="l">
                        <a:spcBef>
                          <a:spcPts val="0"/>
                        </a:spcBef>
                        <a:spcAft>
                          <a:spcPts val="0"/>
                        </a:spcAft>
                        <a:buClr>
                          <a:schemeClr val="dk1"/>
                        </a:buClr>
                        <a:buSzPts val="1300"/>
                        <a:buAutoNum type="arabicPeriod"/>
                      </a:pPr>
                      <a:r>
                        <a:rPr lang="en" sz="1300">
                          <a:solidFill>
                            <a:schemeClr val="dk1"/>
                          </a:solidFill>
                        </a:rPr>
                        <a:t>Seeds are produced in more significant quantities and are more viable.</a:t>
                      </a:r>
                      <a:endParaRPr sz="1300">
                        <a:solidFill>
                          <a:schemeClr val="dk1"/>
                        </a:solidFill>
                      </a:endParaRPr>
                    </a:p>
                    <a:p>
                      <a:pPr indent="-311150" lvl="0" marL="457200" rtl="0" algn="l">
                        <a:spcBef>
                          <a:spcPts val="0"/>
                        </a:spcBef>
                        <a:spcAft>
                          <a:spcPts val="0"/>
                        </a:spcAft>
                        <a:buClr>
                          <a:schemeClr val="dk1"/>
                        </a:buClr>
                        <a:buSzPts val="1300"/>
                        <a:buAutoNum type="arabicPeriod"/>
                      </a:pPr>
                      <a:r>
                        <a:rPr lang="en" sz="1300">
                          <a:solidFill>
                            <a:schemeClr val="dk1"/>
                          </a:solidFill>
                        </a:rPr>
                        <a:t>Healthier offsprings are produced.</a:t>
                      </a:r>
                      <a:endParaRPr sz="1300">
                        <a:solidFill>
                          <a:schemeClr val="dk1"/>
                        </a:solidFill>
                      </a:endParaRPr>
                    </a:p>
                    <a:p>
                      <a:pPr indent="0" lvl="0" marL="0" rtl="0" algn="l">
                        <a:spcBef>
                          <a:spcPts val="0"/>
                        </a:spcBef>
                        <a:spcAft>
                          <a:spcPts val="0"/>
                        </a:spcAft>
                        <a:buNone/>
                      </a:pPr>
                      <a:r>
                        <a:t/>
                      </a:r>
                      <a:endParaRPr sz="1100">
                        <a:solidFill>
                          <a:schemeClr val="dk1"/>
                        </a:solidFill>
                      </a:endParaRPr>
                    </a:p>
                  </a:txBody>
                  <a:tcPr marT="91425" marB="91425" marR="91425" marL="91425">
                    <a:lnL cap="flat" cmpd="sng" w="28575">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