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6A3D7-3824-4B7C-A4FB-736C05B8969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3C10E-A703-4A88-B5A1-C91A1E9C155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E367-6D94-410A-B3C7-28075B76B9FF}" type="datetime1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BB13-4308-4229-9B6C-95E0F8EBAA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BB41-A1CD-4595-A9F9-66F4ADCBCD57}" type="datetime1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BB13-4308-4229-9B6C-95E0F8EBAA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2B9B-8B8B-4A55-9983-E5786B5B3E32}" type="datetime1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BB13-4308-4229-9B6C-95E0F8EBAA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AED13-8B2A-4AD7-A987-F3FC0EE3F670}" type="datetime1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BB13-4308-4229-9B6C-95E0F8EBAA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D571-7509-42EE-9535-1B79CE10183C}" type="datetime1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BB13-4308-4229-9B6C-95E0F8EBAA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762EA-C156-4159-A481-57CA04C229C0}" type="datetime1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BB13-4308-4229-9B6C-95E0F8EBAA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88F5E-3725-482B-BC42-BE6BB4071AB5}" type="datetime1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BB13-4308-4229-9B6C-95E0F8EBAA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3E39-A2F1-4D68-BC28-74BAF29EF441}" type="datetime1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BB13-4308-4229-9B6C-95E0F8EBAA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1EFA-542D-4A83-87C9-0FCEB0D41CDD}" type="datetime1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BB13-4308-4229-9B6C-95E0F8EBAA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1BA3-4BED-4BBC-9064-67115A23A147}" type="datetime1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BB13-4308-4229-9B6C-95E0F8EBAA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EE97-778E-44F6-B1B6-430592AF34CC}" type="datetime1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BB13-4308-4229-9B6C-95E0F8EBAA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A55D1-D5A4-4591-B8FE-3CEE65A9DD10}" type="datetime1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BBB13-4308-4229-9B6C-95E0F8EBAA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ar-JO" sz="4000" b="1" dirty="0" smtClean="0">
                <a:solidFill>
                  <a:schemeClr val="accent5">
                    <a:lumMod val="50000"/>
                  </a:schemeClr>
                </a:solidFill>
              </a:rPr>
              <a:t>أنواعُ التفكيرِ</a:t>
            </a:r>
            <a:endParaRPr lang="en-US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229600" cy="5334000"/>
          </a:xfrm>
        </p:spPr>
        <p:txBody>
          <a:bodyPr>
            <a:noAutofit/>
          </a:bodyPr>
          <a:lstStyle/>
          <a:p>
            <a:pPr algn="just" rtl="1">
              <a:buNone/>
            </a:pPr>
            <a:r>
              <a:rPr lang="ar-JO" sz="2400" dirty="0" smtClean="0">
                <a:solidFill>
                  <a:srgbClr val="002060"/>
                </a:solidFill>
              </a:rPr>
              <a:t>يمكنُ تعرُّفُ ثلاثةِ أنواعٍ منَ التفكيرِ:</a:t>
            </a:r>
          </a:p>
          <a:p>
            <a:pPr marL="514350" indent="-514350" algn="just" rtl="1">
              <a:buAutoNum type="arabic1Minus"/>
            </a:pPr>
            <a:r>
              <a:rPr lang="ar-JO" sz="2400" b="1" dirty="0" smtClean="0">
                <a:solidFill>
                  <a:srgbClr val="002060"/>
                </a:solidFill>
              </a:rPr>
              <a:t>التفكيرُ المجرَّدُ</a:t>
            </a:r>
            <a:r>
              <a:rPr lang="ar-JO" sz="2400" dirty="0" smtClean="0">
                <a:solidFill>
                  <a:srgbClr val="002060"/>
                </a:solidFill>
              </a:rPr>
              <a:t>: و يقصدُ بهِ التفكيرُ في الأشياءِ غيرِ المحسوسةِ التي لا يمكِنُ رؤيتُها، أوسماعها، أو مشاهدتُها، أوْ وزنُها، ولذا فهو يدورُ حولَ المفاهيمِ المجردةِ، كالتفكيرِ في اليومِ الآخرِ، والجنّةِ والنّارِ.</a:t>
            </a:r>
          </a:p>
          <a:p>
            <a:pPr marL="514350" indent="-514350" algn="just" rtl="1">
              <a:buAutoNum type="arabic1Minus"/>
            </a:pPr>
            <a:r>
              <a:rPr lang="ar-JO" sz="2400" b="1" dirty="0" smtClean="0">
                <a:solidFill>
                  <a:srgbClr val="002060"/>
                </a:solidFill>
              </a:rPr>
              <a:t>التفكيرُ العلميُّ الموضوعيُّ</a:t>
            </a:r>
            <a:r>
              <a:rPr lang="ar-JO" sz="2400" dirty="0" smtClean="0">
                <a:solidFill>
                  <a:srgbClr val="002060"/>
                </a:solidFill>
              </a:rPr>
              <a:t>: يقصدُ به التفكيرُ في الأشياءِ الموجودةِ في العالمِ المشاهدِ، ولهُ ثلاثُ ركائزَ، هيَ: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JO" sz="2400" b="1" dirty="0" smtClean="0">
                <a:solidFill>
                  <a:srgbClr val="002060"/>
                </a:solidFill>
              </a:rPr>
              <a:t>الفهمُ</a:t>
            </a:r>
            <a:r>
              <a:rPr lang="ar-JO" sz="2400" dirty="0" smtClean="0">
                <a:solidFill>
                  <a:srgbClr val="002060"/>
                </a:solidFill>
              </a:rPr>
              <a:t>: إدراكُ العَلاَقاتِ بينَ الأجزاءِ والكلّ.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JO" sz="2400" b="1" dirty="0" smtClean="0">
                <a:solidFill>
                  <a:srgbClr val="002060"/>
                </a:solidFill>
              </a:rPr>
              <a:t>التنبؤُ</a:t>
            </a:r>
            <a:r>
              <a:rPr lang="ar-JO" sz="2400" dirty="0" smtClean="0">
                <a:solidFill>
                  <a:srgbClr val="002060"/>
                </a:solidFill>
              </a:rPr>
              <a:t> : الوصولُ إلى علاقاتٍ جديدةٍ.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JO" sz="2400" b="1" dirty="0" smtClean="0">
                <a:solidFill>
                  <a:srgbClr val="002060"/>
                </a:solidFill>
              </a:rPr>
              <a:t>التحكّمُ</a:t>
            </a:r>
            <a:r>
              <a:rPr lang="ar-JO" sz="2400" dirty="0" smtClean="0">
                <a:solidFill>
                  <a:srgbClr val="002060"/>
                </a:solidFill>
              </a:rPr>
              <a:t>: القدرةُ على التحكّمِ في الفروقِ المحيطةِ، لإحداث العلاقةِ الجديدة المراد تحقيقها.</a:t>
            </a:r>
          </a:p>
          <a:p>
            <a:pPr marL="514350" indent="-514350" algn="just" rtl="1">
              <a:buNone/>
            </a:pPr>
            <a:r>
              <a:rPr lang="ar-JO" sz="2400" dirty="0" smtClean="0">
                <a:solidFill>
                  <a:srgbClr val="002060"/>
                </a:solidFill>
              </a:rPr>
              <a:t>جـ - </a:t>
            </a:r>
            <a:r>
              <a:rPr lang="ar-JO" sz="2400" b="1" dirty="0" smtClean="0">
                <a:solidFill>
                  <a:srgbClr val="002060"/>
                </a:solidFill>
              </a:rPr>
              <a:t>التفكير الذاتيُّ</a:t>
            </a:r>
            <a:r>
              <a:rPr lang="ar-JO" sz="2400" dirty="0" smtClean="0">
                <a:solidFill>
                  <a:srgbClr val="002060"/>
                </a:solidFill>
              </a:rPr>
              <a:t>: هو التفكير الذي يدورُ حول أشياء لا وجود لها، إلاّ في ذهن الشخص وخياله، وتتعلق بذاته شخصياً، سواءٌ أكان التفكير إيجابياً أمْ سلبياً، وهي اشبه بأحلام اليقظة.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BB13-4308-4229-9B6C-95E0F8EBAA71}" type="slidenum">
              <a:rPr lang="en-US" b="1" smtClean="0">
                <a:solidFill>
                  <a:srgbClr val="7030A0"/>
                </a:solidFill>
              </a:rPr>
              <a:t>1</a:t>
            </a:fld>
            <a:endParaRPr 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JO" sz="4000" b="1" dirty="0" smtClean="0">
                <a:solidFill>
                  <a:schemeClr val="tx2">
                    <a:lumMod val="75000"/>
                  </a:schemeClr>
                </a:solidFill>
              </a:rPr>
              <a:t>مهارات التفكير الناقد</a:t>
            </a:r>
            <a:endParaRPr lang="en-US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 rtl="1">
              <a:buAutoNum type="arabic1Minus"/>
            </a:pPr>
            <a:r>
              <a:rPr lang="ar-JO" sz="2400" dirty="0" smtClean="0">
                <a:solidFill>
                  <a:srgbClr val="7030A0"/>
                </a:solidFill>
              </a:rPr>
              <a:t>التمييز بين الحقائق التي يمكن إثباتُها أو التحقق من صحتها والادعاءات غير الصحيحةِ أو المزاعم الذاتية أو القيمية.</a:t>
            </a:r>
          </a:p>
          <a:p>
            <a:pPr marL="514350" indent="-514350" algn="just" rtl="1">
              <a:buAutoNum type="arabic1Minus"/>
            </a:pPr>
            <a:r>
              <a:rPr lang="ar-JO" sz="2400" dirty="0" smtClean="0">
                <a:solidFill>
                  <a:srgbClr val="7030A0"/>
                </a:solidFill>
              </a:rPr>
              <a:t>تحديدُ مصداقية مصادر المعلومات و مراجعها.</a:t>
            </a:r>
          </a:p>
          <a:p>
            <a:pPr marL="514350" indent="-514350" algn="just" rtl="1">
              <a:buNone/>
            </a:pPr>
            <a:r>
              <a:rPr lang="ar-JO" sz="2400" dirty="0" smtClean="0">
                <a:solidFill>
                  <a:srgbClr val="7030A0"/>
                </a:solidFill>
              </a:rPr>
              <a:t>جـ - التمييزُ بين الاستدلال والتبرير.</a:t>
            </a:r>
          </a:p>
          <a:p>
            <a:pPr marL="514350" indent="-514350" algn="just" rtl="1">
              <a:buNone/>
            </a:pPr>
            <a:r>
              <a:rPr lang="ar-JO" sz="2400" dirty="0" smtClean="0">
                <a:solidFill>
                  <a:srgbClr val="7030A0"/>
                </a:solidFill>
              </a:rPr>
              <a:t>د- تعرف الادعاءات أو البراهين الغامضة. </a:t>
            </a:r>
          </a:p>
          <a:p>
            <a:pPr marL="514350" indent="-514350" algn="just" rtl="1">
              <a:buNone/>
            </a:pP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BB13-4308-4229-9B6C-95E0F8EBAA71}" type="slidenum">
              <a:rPr lang="en-US" b="1" smtClean="0">
                <a:solidFill>
                  <a:srgbClr val="7030A0"/>
                </a:solidFill>
              </a:rPr>
              <a:t>2</a:t>
            </a:fld>
            <a:endParaRPr 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1142</TotalTime>
  <Words>180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أنواعُ التفكيرِ</vt:lpstr>
      <vt:lpstr>مهارات التفكير الناقد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أنواعُ التفكيرِ</dc:title>
  <dc:creator>USER</dc:creator>
  <cp:lastModifiedBy>USER</cp:lastModifiedBy>
  <cp:revision>9</cp:revision>
  <dcterms:created xsi:type="dcterms:W3CDTF">2023-03-02T13:52:29Z</dcterms:created>
  <dcterms:modified xsi:type="dcterms:W3CDTF">2023-03-03T08:54:34Z</dcterms:modified>
</cp:coreProperties>
</file>