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58" r:id="rId4"/>
    <p:sldId id="260" r:id="rId5"/>
    <p:sldId id="257" r:id="rId6"/>
    <p:sldId id="263" r:id="rId7"/>
    <p:sldId id="266" r:id="rId8"/>
    <p:sldId id="265" r:id="rId9"/>
    <p:sldId id="264" r:id="rId10"/>
    <p:sldId id="268" r:id="rId11"/>
    <p:sldId id="267" r:id="rId12"/>
    <p:sldId id="269" r:id="rId13"/>
    <p:sldId id="270" r:id="rId14"/>
    <p:sldId id="272" r:id="rId15"/>
    <p:sldId id="271" r:id="rId16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5"/>
    <p:restoredTop sz="94719"/>
  </p:normalViewPr>
  <p:slideViewPr>
    <p:cSldViewPr snapToGrid="0">
      <p:cViewPr varScale="1">
        <p:scale>
          <a:sx n="115" d="100"/>
          <a:sy n="115" d="100"/>
        </p:scale>
        <p:origin x="21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isashawareb/Desktop/Scanned%20doc/Sinan%20presentation/Sinan%20presentation%202002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isashawareb/Desktop/Scanned%20doc/Sinan%20presentation/Sinan%20presentation%202002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isashawareb/Desktop/Scanned%20doc/Sinan%20presentation/Sinan%20presentation%202002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isashawareb/Desktop/Scanned%20doc/Sinan%20presentation/Sinan%20presentation%202002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isashawareb/Desktop/Scanned%20doc/Sinan%20presentation/Sinan%20presentation%202002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10 - 15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Age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67-DF43-AEB2-64F5C6FD6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16 - 20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Age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67-DF43-AEB2-64F5C6FD6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21+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Age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67-DF43-AEB2-64F5C6FD6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962287"/>
        <c:axId val="1311520287"/>
      </c:barChart>
      <c:catAx>
        <c:axId val="13109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1520287"/>
        <c:crosses val="autoZero"/>
        <c:auto val="1"/>
        <c:lblAlgn val="ctr"/>
        <c:lblOffset val="100"/>
        <c:noMultiLvlLbl val="0"/>
      </c:catAx>
      <c:valAx>
        <c:axId val="131152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096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1B-294D-AE83-516D36A5019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1B-294D-AE83-516D36A5019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Gender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001B-294D-AE83-516D36A50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962287"/>
        <c:axId val="1311520287"/>
      </c:barChart>
      <c:catAx>
        <c:axId val="13109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1520287"/>
        <c:crosses val="autoZero"/>
        <c:auto val="1"/>
        <c:lblAlgn val="ctr"/>
        <c:lblOffset val="100"/>
        <c:noMultiLvlLbl val="0"/>
      </c:catAx>
      <c:valAx>
        <c:axId val="131152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09622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Favorite Sport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Football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Favourite Sport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3-5248-962B-BB6098996F3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Basketball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Favourite Sport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3-5248-962B-BB6098996F3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Tennis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1"/>
                <c:pt idx="0">
                  <c:v>Favourite Sport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43-5248-962B-BB6098996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0962287"/>
        <c:axId val="1311520287"/>
      </c:barChart>
      <c:catAx>
        <c:axId val="131096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1520287"/>
        <c:crosses val="autoZero"/>
        <c:auto val="1"/>
        <c:lblAlgn val="ctr"/>
        <c:lblOffset val="100"/>
        <c:noMultiLvlLbl val="0"/>
      </c:catAx>
      <c:valAx>
        <c:axId val="13115202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310962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Number of exercises per week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Number of exercises per week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Sheet1!$C$15:$I$15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E-EA47-B2FC-E858422BE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171408"/>
        <c:axId val="514173056"/>
      </c:barChart>
      <c:catAx>
        <c:axId val="5141714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514173056"/>
        <c:crosses val="autoZero"/>
        <c:auto val="1"/>
        <c:lblAlgn val="ctr"/>
        <c:lblOffset val="100"/>
        <c:noMultiLvlLbl val="0"/>
      </c:catAx>
      <c:valAx>
        <c:axId val="514173056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5141714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Preferred</a:t>
            </a:r>
            <a:r>
              <a:rPr lang="en-US" sz="2400" baseline="0" dirty="0"/>
              <a:t> exercises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Sheet1!$C$30</c:f>
              <c:strCache>
                <c:ptCount val="1"/>
                <c:pt idx="0">
                  <c:v>Participiants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Sheet1!$B$31:$B$32</c:f>
              <c:strCache>
                <c:ptCount val="2"/>
                <c:pt idx="0">
                  <c:v>Indoor</c:v>
                </c:pt>
                <c:pt idx="1">
                  <c:v>Outdoor</c:v>
                </c:pt>
              </c:strCache>
            </c:strRef>
          </c:cat>
          <c:val>
            <c:numRef>
              <c:f>Sheet1!$C$31:$C$32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15-DC44-B4F3-E7B0E11E8B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330128"/>
        <c:axId val="1889344960"/>
      </c:barChart>
      <c:catAx>
        <c:axId val="22133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889344960"/>
        <c:crosses val="autoZero"/>
        <c:auto val="1"/>
        <c:lblAlgn val="ctr"/>
        <c:lblOffset val="100"/>
        <c:noMultiLvlLbl val="0"/>
      </c:catAx>
      <c:valAx>
        <c:axId val="188934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221330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Missing</a:t>
            </a:r>
            <a:r>
              <a:rPr lang="en-US" sz="2400" baseline="0" dirty="0"/>
              <a:t> facilities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Sheet1!$C$47</c:f>
              <c:strCache>
                <c:ptCount val="1"/>
                <c:pt idx="0">
                  <c:v>Participiants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Sheet1!$B$48:$B$50</c:f>
              <c:strCache>
                <c:ptCount val="3"/>
                <c:pt idx="0">
                  <c:v>Football court</c:v>
                </c:pt>
                <c:pt idx="1">
                  <c:v>Swimming pool</c:v>
                </c:pt>
                <c:pt idx="2">
                  <c:v>Gym equipment</c:v>
                </c:pt>
              </c:strCache>
            </c:strRef>
          </c:cat>
          <c:val>
            <c:numRef>
              <c:f>Sheet1!$C$48:$C$50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B-CF44-ADFB-2847466CA7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312816"/>
        <c:axId val="1030314496"/>
      </c:barChart>
      <c:catAx>
        <c:axId val="103031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030314496"/>
        <c:crosses val="autoZero"/>
        <c:auto val="1"/>
        <c:lblAlgn val="ctr"/>
        <c:lblOffset val="100"/>
        <c:noMultiLvlLbl val="0"/>
      </c:catAx>
      <c:valAx>
        <c:axId val="103031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03031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Impact</a:t>
            </a:r>
            <a:r>
              <a:rPr lang="en-US" sz="2400" baseline="0" dirty="0"/>
              <a:t> on student health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Sheet1!$C$68</c:f>
              <c:strCache>
                <c:ptCount val="1"/>
                <c:pt idx="0">
                  <c:v>Participiants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Sheet1!$B$69:$B$70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Sheet1!$C$69:$C$70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8B-8742-8A81-9DD99B338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4260992"/>
        <c:axId val="514100256"/>
      </c:barChart>
      <c:catAx>
        <c:axId val="51426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514100256"/>
        <c:crosses val="autoZero"/>
        <c:auto val="1"/>
        <c:lblAlgn val="ctr"/>
        <c:lblOffset val="100"/>
        <c:noMultiLvlLbl val="0"/>
      </c:catAx>
      <c:valAx>
        <c:axId val="51410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51426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Impact</a:t>
            </a:r>
            <a:r>
              <a:rPr lang="en-US" baseline="0" dirty="0"/>
              <a:t> on school ranking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Sheet1!$C$83</c:f>
              <c:strCache>
                <c:ptCount val="1"/>
                <c:pt idx="0">
                  <c:v>Participiants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Sheet1!$B$84:$B$85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Sheet1!$C$84:$C$85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DF-FC48-B7AB-591CB96C6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0425168"/>
        <c:axId val="1030426848"/>
      </c:barChart>
      <c:catAx>
        <c:axId val="103042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030426848"/>
        <c:crosses val="autoZero"/>
        <c:auto val="1"/>
        <c:lblAlgn val="ctr"/>
        <c:lblOffset val="100"/>
        <c:noMultiLvlLbl val="0"/>
      </c:catAx>
      <c:valAx>
        <c:axId val="103042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103042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Renting the facility to the public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J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Sheet1!$C$102</c:f>
              <c:strCache>
                <c:ptCount val="1"/>
                <c:pt idx="0">
                  <c:v>Participiants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Sheet1!$B$103:$B$105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Maybey</c:v>
                </c:pt>
              </c:strCache>
            </c:strRef>
          </c:cat>
          <c:val>
            <c:numRef>
              <c:f>Sheet1!$C$103:$C$105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23-114C-96B9-673B3AA8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7274576"/>
        <c:axId val="2077276256"/>
      </c:barChart>
      <c:catAx>
        <c:axId val="207727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2077276256"/>
        <c:crosses val="autoZero"/>
        <c:auto val="1"/>
        <c:lblAlgn val="ctr"/>
        <c:lblOffset val="100"/>
        <c:noMultiLvlLbl val="0"/>
      </c:catAx>
      <c:valAx>
        <c:axId val="207727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JO"/>
          </a:p>
        </c:txPr>
        <c:crossAx val="2077274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J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84B2D-22C0-5A46-9A06-08C117522636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3A21-1DC3-E34C-9CA0-B3ED84C06698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2810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3A21-1DC3-E34C-9CA0-B3ED84C06698}" type="slidenum">
              <a:rPr lang="en-JO" smtClean="0"/>
              <a:t>6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9791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33A21-1DC3-E34C-9CA0-B3ED84C06698}" type="slidenum">
              <a:rPr lang="en-JO" smtClean="0"/>
              <a:t>12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909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0B35-894D-2345-FC5A-ED79CE6D2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2DF263-4BCD-CD5D-9C57-E90170C4D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A9C27-B364-6018-1548-9963E4CFD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F9FEB-7538-7D35-4D25-8902F905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83BF2-4D05-1E6B-B65A-B50DE94C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21848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DED2-4D46-2529-D855-C33563E57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F229E-E4AB-EA10-25B2-607D67BE4A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C3274-33A5-CF15-9554-5A1A8B271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436AD-9B54-FC92-AECC-66C8A9E8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1F33E-CFC8-3045-9133-23BADAAC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08948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5ED090-441E-9D8C-F3BF-888013173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588F6-5FD3-598B-DCEB-D1D8373D0C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7FC00-3329-CE78-DB83-56C2743F9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73429-F2BD-6BCE-69E8-7BEFD0A0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DF40E-8A87-333D-0F54-1CD3905A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8486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9A81-6252-A715-94E2-E60D11F43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D5D7D-5D6A-DE2C-2E8E-0CF8AB50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CAE74-0F5F-B5CD-2A4B-DE6437DB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EB114-3676-C449-2517-D8E6402F5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312B-2794-D48E-B18F-EC4D4CB10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989983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54836-0A18-5A4C-F3BD-5FF4FE4E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E7ECA-BBDA-0D02-7104-90F359658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D5B9D-682A-6CDF-C545-BF1AAC00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F666E-D663-4F89-9F22-B315AEC89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774D7-94A0-614B-EEA9-4EDDC7D2A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0665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D278-4CF1-34C0-C0F3-E4C88796D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C775A-F813-958F-7121-689062C29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B59EB-69C9-02D1-A2B9-B4B814D9BE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20B89-797B-EAF2-D16C-90F18591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A7F46-BD56-DBBC-FE06-4DC82DF5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106BD1-6C41-24AE-4C5F-8AF33210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65284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EA83-9085-CFE4-7536-2D5EF85B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919EE-A7B0-2520-7297-1463DB74F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7EF54-7C6F-91EE-75E6-ED70544203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3145E-ED2D-D2E3-EFFB-36B408C5C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19B58-AB73-42CB-F9DA-003B4AC5F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4D7348-5A81-3068-DC10-830D8D7A8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DD7225-8B45-8821-EF49-AF2CAFB9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5E7B3-1BFD-B462-7908-02B02382F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0250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C5F7-0AE7-CBFA-9ED5-49B53E4BC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C5E644-2BD8-0A09-8598-C1FAB51B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B84454-AFDF-7CDF-2022-7E1764662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9F052-061F-BE81-CC30-646C1479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87841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77FB9A-87E6-756A-9279-78D55008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989F9-1F4A-6535-DC3C-C2B03435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64479-56F2-B3E0-8F4F-87B56E33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42981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B7864-8680-376F-B9E3-99576AAA7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3FE36-7E3D-7C19-8A0C-7F27A08B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2F5CB-57D1-C445-6947-FA27F566D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01E08-A03A-E28F-DFBD-2666FE475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EF37A-6726-50D6-C604-92062C3C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8A68C-8310-806F-B434-385E4288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8414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2E15-E2AC-A897-AFE9-4ABDEA07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EF9656-825F-1641-CB22-7955DD7D3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J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ACDB-5C77-6F73-19E2-F77FA65DF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3D270-213A-D05D-8D44-8014BDFCF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EE0C0-459A-9C10-2FC4-2FED21D4C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5D4AE-0488-DA3C-16BE-879FE617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69085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1F88F-B2B6-B626-0171-6037EF5C4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519C-1BE7-4170-B3E1-92D2E664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23625-4056-7115-CBD4-F1FB2D050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2EC20-954E-164E-8A1A-AE0A974DE2C7}" type="datetimeFigureOut">
              <a:rPr lang="en-JO" smtClean="0"/>
              <a:t>03/03/2023</a:t>
            </a:fld>
            <a:endParaRPr lang="en-J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F46BB-38F0-62C3-8736-4B3CF1EBCD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803BC-3801-6343-A1DC-99D5D9CD9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0C69-82A4-9544-888D-5A6F7E84162E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874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oor football field amman - 6 Yard">
            <a:extLst>
              <a:ext uri="{FF2B5EF4-FFF2-40B4-BE49-F238E27FC236}">
                <a16:creationId xmlns:a16="http://schemas.microsoft.com/office/drawing/2014/main" id="{F839431E-0E90-FF9C-180A-F2BB016E1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0A70-5A52-FAC8-4B8C-D8473A009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JO" sz="4800" dirty="0"/>
              <a:t>Indoor football court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8049-32D0-9685-4742-31CB552AF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By</a:t>
            </a:r>
            <a:r>
              <a:rPr lang="en-JO" sz="2000"/>
              <a:t>: Sinan Shawareb and Amir Almomaiz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52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6" y="0"/>
            <a:ext cx="8669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87" y="2077248"/>
            <a:ext cx="9626683" cy="2215972"/>
          </a:xfrm>
        </p:spPr>
        <p:txBody>
          <a:bodyPr anchor="b">
            <a:normAutofit/>
          </a:bodyPr>
          <a:lstStyle/>
          <a:p>
            <a:r>
              <a:rPr lang="en-JO" sz="2800" dirty="0"/>
              <a:t>The participants indicated that the requuired duration to complete the the football court would range betwwen six months to one year</a:t>
            </a:r>
            <a:br>
              <a:rPr lang="en-JO" sz="2800" dirty="0"/>
            </a:br>
            <a:r>
              <a:rPr lang="en-JO" sz="28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A85516-9539-8827-69A5-498A0B5B4510}"/>
              </a:ext>
            </a:extLst>
          </p:cNvPr>
          <p:cNvSpPr txBox="1"/>
          <p:nvPr/>
        </p:nvSpPr>
        <p:spPr>
          <a:xfrm>
            <a:off x="910688" y="275601"/>
            <a:ext cx="9626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4000" dirty="0"/>
              <a:t>The expected duration to build the indoor football court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281034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293" y="1209250"/>
            <a:ext cx="9756600" cy="1124712"/>
          </a:xfrm>
        </p:spPr>
        <p:txBody>
          <a:bodyPr anchor="b">
            <a:normAutofit/>
          </a:bodyPr>
          <a:lstStyle/>
          <a:p>
            <a:r>
              <a:rPr lang="en-JO" sz="2800" dirty="0"/>
              <a:t>The participants agreed that building such indoor sport facility would impact the students health positivly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C424672-2DFF-CB5A-A969-C47C07CB8F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912611"/>
              </p:ext>
            </p:extLst>
          </p:nvPr>
        </p:nvGraphicFramePr>
        <p:xfrm>
          <a:off x="371475" y="2717800"/>
          <a:ext cx="5172982" cy="3296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06E397-4EBE-0D3F-9363-6D095A181953}"/>
              </a:ext>
            </a:extLst>
          </p:cNvPr>
          <p:cNvSpPr txBox="1"/>
          <p:nvPr/>
        </p:nvSpPr>
        <p:spPr>
          <a:xfrm>
            <a:off x="973455" y="453402"/>
            <a:ext cx="10463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3600" dirty="0"/>
              <a:t>Impact of the indoor football area on student health</a:t>
            </a:r>
          </a:p>
        </p:txBody>
      </p:sp>
    </p:spTree>
    <p:extLst>
      <p:ext uri="{BB962C8B-B14F-4D97-AF65-F5344CB8AC3E}">
        <p14:creationId xmlns:p14="http://schemas.microsoft.com/office/powerpoint/2010/main" val="3867348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6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8669532" cy="1124712"/>
          </a:xfrm>
        </p:spPr>
        <p:txBody>
          <a:bodyPr anchor="b">
            <a:normAutofit fontScale="90000"/>
          </a:bodyPr>
          <a:lstStyle/>
          <a:p>
            <a:r>
              <a:rPr lang="en-JO" sz="2800" dirty="0"/>
              <a:t>70% of the participants agreed that having an indoor football would enhance the school ranking among other schools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F4354E-7BC6-2D04-ABF4-EBEB54EC5230}"/>
              </a:ext>
            </a:extLst>
          </p:cNvPr>
          <p:cNvSpPr txBox="1"/>
          <p:nvPr/>
        </p:nvSpPr>
        <p:spPr>
          <a:xfrm>
            <a:off x="973455" y="453402"/>
            <a:ext cx="561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Impact on school rancking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2193392-43C8-2729-77F0-A3C89F9C28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060446"/>
              </p:ext>
            </p:extLst>
          </p:nvPr>
        </p:nvGraphicFramePr>
        <p:xfrm>
          <a:off x="371475" y="2717800"/>
          <a:ext cx="5492296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22584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6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9585706" cy="1124712"/>
          </a:xfrm>
        </p:spPr>
        <p:txBody>
          <a:bodyPr anchor="b">
            <a:normAutofit fontScale="90000"/>
          </a:bodyPr>
          <a:lstStyle/>
          <a:p>
            <a:r>
              <a:rPr lang="en-JO" sz="2800" dirty="0"/>
              <a:t>Some of the participants think that the school may rent the indoort facility to the public to make revenues while other opnion thought its not a good idea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D0F76-FF86-C695-38D0-DE4F8B394AA2}"/>
              </a:ext>
            </a:extLst>
          </p:cNvPr>
          <p:cNvSpPr txBox="1"/>
          <p:nvPr/>
        </p:nvSpPr>
        <p:spPr>
          <a:xfrm>
            <a:off x="973455" y="453402"/>
            <a:ext cx="1092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3600" dirty="0"/>
              <a:t>The school may rent the indoor sport facility to the public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DA78877-C2E3-74E5-7604-E007A18A7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96465"/>
              </p:ext>
            </p:extLst>
          </p:nvPr>
        </p:nvGraphicFramePr>
        <p:xfrm>
          <a:off x="371474" y="2717800"/>
          <a:ext cx="5622925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5617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ndoor football field amman - 6 Yard">
            <a:extLst>
              <a:ext uri="{FF2B5EF4-FFF2-40B4-BE49-F238E27FC236}">
                <a16:creationId xmlns:a16="http://schemas.microsoft.com/office/drawing/2014/main" id="{7D2C7E5C-374C-06D6-3D48-421763132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-1"/>
            <a:ext cx="8669532" cy="679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8D344-7F6A-B586-BA9E-C723D1FA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JO" sz="2800" dirty="0"/>
              <a:t>Finance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133FE6-81F7-1A8B-FBD8-F856495B9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6721082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We will be able to afford this by making the membership fees of the little league higher and expand it to include </a:t>
            </a:r>
            <a:r>
              <a:rPr lang="en-US" sz="2400"/>
              <a:t>the sixth graders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1835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 fontScale="90000"/>
          </a:bodyPr>
          <a:lstStyle/>
          <a:p>
            <a:r>
              <a:rPr lang="en-JO" sz="4000" dirty="0"/>
              <a:t>The End of 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25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oor football field amman - 6 Yard">
            <a:extLst>
              <a:ext uri="{FF2B5EF4-FFF2-40B4-BE49-F238E27FC236}">
                <a16:creationId xmlns:a16="http://schemas.microsoft.com/office/drawing/2014/main" id="{F839431E-0E90-FF9C-180A-F2BB016E1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5" y="1"/>
            <a:ext cx="8668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0A70-5A52-FAC8-4B8C-D8473A009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436097" cy="73469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JO" sz="4800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8049-32D0-9685-4742-31CB552AF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763" y="1894341"/>
            <a:ext cx="9779208" cy="2652579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An indoor football field is a specialized sport with a novel court where they play a fundamental role in the game's development  </a:t>
            </a:r>
          </a:p>
          <a:p>
            <a:pPr algn="l"/>
            <a:r>
              <a:rPr lang="en-JO" sz="2000" dirty="0"/>
              <a:t>this study aims to provide information about the importance of having an indoor football court</a:t>
            </a:r>
          </a:p>
          <a:p>
            <a:pPr algn="l"/>
            <a:r>
              <a:rPr lang="en-JO" sz="2000" dirty="0"/>
              <a:t>the results of the study which we have made through a survey are desplayed in the following slides where the major responses concured that its necessary to have an indoor football court at the School</a:t>
            </a:r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731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oor football field amman - 6 Yard">
            <a:extLst>
              <a:ext uri="{FF2B5EF4-FFF2-40B4-BE49-F238E27FC236}">
                <a16:creationId xmlns:a16="http://schemas.microsoft.com/office/drawing/2014/main" id="{F839431E-0E90-FF9C-180A-F2BB016E1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0A70-5A52-FAC8-4B8C-D8473A009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5416" y="8342479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JO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8049-32D0-9685-4742-31CB552AF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47" y="7400325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JO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C49AFA22-2B4D-E429-C711-4899A673F3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112678"/>
              </p:ext>
            </p:extLst>
          </p:nvPr>
        </p:nvGraphicFramePr>
        <p:xfrm>
          <a:off x="188113" y="1972687"/>
          <a:ext cx="5329356" cy="322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FDDA0A9-2A1E-110F-93C0-47E0AAC914EB}"/>
              </a:ext>
            </a:extLst>
          </p:cNvPr>
          <p:cNvSpPr txBox="1"/>
          <p:nvPr/>
        </p:nvSpPr>
        <p:spPr>
          <a:xfrm>
            <a:off x="188113" y="1138013"/>
            <a:ext cx="6835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The age group of the participants were split into two major grouprs first group: from 10-15 years old and the second group for above 21 years old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5AE348-14EB-2456-713E-D73823191351}"/>
              </a:ext>
            </a:extLst>
          </p:cNvPr>
          <p:cNvSpPr txBox="1"/>
          <p:nvPr/>
        </p:nvSpPr>
        <p:spPr>
          <a:xfrm>
            <a:off x="1274785" y="271740"/>
            <a:ext cx="973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2369117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ndoor football field amman - 6 Yard">
            <a:extLst>
              <a:ext uri="{FF2B5EF4-FFF2-40B4-BE49-F238E27FC236}">
                <a16:creationId xmlns:a16="http://schemas.microsoft.com/office/drawing/2014/main" id="{F839431E-0E90-FF9C-180A-F2BB016E1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 bwMode="auto">
          <a:xfrm>
            <a:off x="3604217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9249891-010B-F0DD-3EF3-808AE66C3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46" y="7617588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JO" sz="2000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0A0A70-5A52-FAC8-4B8C-D8473A009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5416" y="8342479"/>
            <a:ext cx="4023360" cy="3204134"/>
          </a:xfrm>
        </p:spPr>
        <p:txBody>
          <a:bodyPr anchor="b">
            <a:normAutofit/>
          </a:bodyPr>
          <a:lstStyle/>
          <a:p>
            <a:pPr algn="l"/>
            <a:endParaRPr lang="en-JO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E8049-32D0-9685-4742-31CB552AF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47" y="7400325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JO" sz="2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249C394-D05C-2BFF-275C-3DE3E3D4E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586700"/>
              </p:ext>
            </p:extLst>
          </p:nvPr>
        </p:nvGraphicFramePr>
        <p:xfrm>
          <a:off x="203878" y="2111167"/>
          <a:ext cx="5297825" cy="303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8DF439-0BEC-AACE-AC7F-32A262434041}"/>
              </a:ext>
            </a:extLst>
          </p:cNvPr>
          <p:cNvSpPr txBox="1"/>
          <p:nvPr/>
        </p:nvSpPr>
        <p:spPr>
          <a:xfrm>
            <a:off x="190623" y="1162244"/>
            <a:ext cx="5440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dirty="0"/>
              <a:t>Ten people has participated in this survey where 7 of them were male and the rest were female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6F80B9-FCF9-1FB2-0AA1-825499EBE8CB}"/>
              </a:ext>
            </a:extLst>
          </p:cNvPr>
          <p:cNvSpPr txBox="1"/>
          <p:nvPr/>
        </p:nvSpPr>
        <p:spPr>
          <a:xfrm>
            <a:off x="1238414" y="272745"/>
            <a:ext cx="1736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Gender</a:t>
            </a:r>
          </a:p>
        </p:txBody>
      </p:sp>
    </p:spTree>
    <p:extLst>
      <p:ext uri="{BB962C8B-B14F-4D97-AF65-F5344CB8AC3E}">
        <p14:creationId xmlns:p14="http://schemas.microsoft.com/office/powerpoint/2010/main" val="517297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5274963" cy="1124712"/>
          </a:xfrm>
        </p:spPr>
        <p:txBody>
          <a:bodyPr anchor="b">
            <a:normAutofit/>
          </a:bodyPr>
          <a:lstStyle/>
          <a:p>
            <a:r>
              <a:rPr lang="en-JO" sz="1800" dirty="0"/>
              <a:t>As part of the survey we noticed that the favourite sport for 70% of the participants is football and the rest prefer basketball and tennis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4966D-6BA8-8268-01BD-2EBFF7C70993}"/>
              </a:ext>
            </a:extLst>
          </p:cNvPr>
          <p:cNvSpPr txBox="1"/>
          <p:nvPr/>
        </p:nvSpPr>
        <p:spPr>
          <a:xfrm>
            <a:off x="1033409" y="453397"/>
            <a:ext cx="3370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Favourite Sport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EE2F24D-B060-7D4D-7BA4-E89472FD1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612638"/>
              </p:ext>
            </p:extLst>
          </p:nvPr>
        </p:nvGraphicFramePr>
        <p:xfrm>
          <a:off x="371475" y="2717800"/>
          <a:ext cx="5448754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60785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8" y="0"/>
            <a:ext cx="8669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5724906" cy="1124712"/>
          </a:xfrm>
        </p:spPr>
        <p:txBody>
          <a:bodyPr anchor="b">
            <a:normAutofit/>
          </a:bodyPr>
          <a:lstStyle/>
          <a:p>
            <a:r>
              <a:rPr lang="en-JO" sz="2800" dirty="0"/>
              <a:t>The survey showed that most of the participants exercise twice a week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E0F250-5366-A5F3-C7E0-CBBC02045CDA}"/>
              </a:ext>
            </a:extLst>
          </p:cNvPr>
          <p:cNvSpPr txBox="1"/>
          <p:nvPr/>
        </p:nvSpPr>
        <p:spPr>
          <a:xfrm>
            <a:off x="999479" y="453402"/>
            <a:ext cx="64704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Number of exercises per week</a:t>
            </a:r>
          </a:p>
        </p:txBody>
      </p:sp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F1D3EC7A-2796-FE42-8751-6C7F8536CE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989178"/>
              </p:ext>
            </p:extLst>
          </p:nvPr>
        </p:nvGraphicFramePr>
        <p:xfrm>
          <a:off x="371475" y="2717800"/>
          <a:ext cx="4940754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1856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47991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323096"/>
            <a:ext cx="5463649" cy="1138671"/>
          </a:xfrm>
        </p:spPr>
        <p:txBody>
          <a:bodyPr anchor="b">
            <a:normAutofit/>
          </a:bodyPr>
          <a:lstStyle/>
          <a:p>
            <a:r>
              <a:rPr lang="en-JO" sz="2800" dirty="0"/>
              <a:t>The survey shows that 60% of the participants prefer indoor exercises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E8AAF8-664C-CD21-F6D3-61D6C9E694E6}"/>
              </a:ext>
            </a:extLst>
          </p:cNvPr>
          <p:cNvSpPr txBox="1"/>
          <p:nvPr/>
        </p:nvSpPr>
        <p:spPr>
          <a:xfrm>
            <a:off x="1120478" y="638573"/>
            <a:ext cx="8116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Preferred indoor vs. outdoor exercises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FFB7F4D-A13A-2601-4F61-D71A6FD3A6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37963"/>
              </p:ext>
            </p:extLst>
          </p:nvPr>
        </p:nvGraphicFramePr>
        <p:xfrm>
          <a:off x="371475" y="2717800"/>
          <a:ext cx="4781096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3728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6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3" y="1161288"/>
            <a:ext cx="7916563" cy="1124712"/>
          </a:xfrm>
        </p:spPr>
        <p:txBody>
          <a:bodyPr anchor="b">
            <a:normAutofit fontScale="90000"/>
          </a:bodyPr>
          <a:lstStyle/>
          <a:p>
            <a:r>
              <a:rPr lang="en-JO" sz="2800" dirty="0"/>
              <a:t>6 participants indicated that the missing indoor facilities is a football court while the rest suggested to have a swim</a:t>
            </a:r>
            <a:r>
              <a:rPr lang="en-US" sz="2800" dirty="0"/>
              <a:t>m</a:t>
            </a:r>
            <a:r>
              <a:rPr lang="en-JO" sz="2800" dirty="0"/>
              <a:t>ing pool and gym equipment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5E358A-6209-4A92-F5C7-0C3FEDCD7D04}"/>
              </a:ext>
            </a:extLst>
          </p:cNvPr>
          <p:cNvSpPr txBox="1"/>
          <p:nvPr/>
        </p:nvSpPr>
        <p:spPr>
          <a:xfrm>
            <a:off x="973455" y="374662"/>
            <a:ext cx="757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O" sz="4000" dirty="0"/>
              <a:t>The missing facilities in the School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A0254D6-5D09-0DD5-D462-F42CD6E539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379023"/>
              </p:ext>
            </p:extLst>
          </p:nvPr>
        </p:nvGraphicFramePr>
        <p:xfrm>
          <a:off x="371475" y="2717800"/>
          <a:ext cx="5056868" cy="320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8746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ndoor football field amman - 6 Yard">
            <a:extLst>
              <a:ext uri="{FF2B5EF4-FFF2-40B4-BE49-F238E27FC236}">
                <a16:creationId xmlns:a16="http://schemas.microsoft.com/office/drawing/2014/main" id="{9AEDE036-BB30-B553-497B-3B48404BC2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89"/>
          <a:stretch/>
        </p:blipFill>
        <p:spPr bwMode="auto">
          <a:xfrm>
            <a:off x="3522466" y="1"/>
            <a:ext cx="86695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E3AC0E-7908-5CD1-6B09-3CEB7D0F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99" y="1534222"/>
            <a:ext cx="10249693" cy="3193660"/>
          </a:xfrm>
        </p:spPr>
        <p:txBody>
          <a:bodyPr anchor="b">
            <a:normAutofit/>
          </a:bodyPr>
          <a:lstStyle/>
          <a:p>
            <a:r>
              <a:rPr lang="en-JO" sz="2800" dirty="0"/>
              <a:t>The participants indicated that the cost of building the football court would range betwwen JOD 10,000 up to JOD 20,000</a:t>
            </a:r>
            <a:br>
              <a:rPr lang="en-JO" sz="2800" dirty="0"/>
            </a:br>
            <a:r>
              <a:rPr lang="en-JO" sz="2800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CE62D-3209-4345-46D2-EF5238134C6C}"/>
              </a:ext>
            </a:extLst>
          </p:cNvPr>
          <p:cNvSpPr txBox="1"/>
          <p:nvPr/>
        </p:nvSpPr>
        <p:spPr>
          <a:xfrm>
            <a:off x="973455" y="453397"/>
            <a:ext cx="9729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O" sz="4000" dirty="0"/>
              <a:t>The expected cost of the indoor football court</a:t>
            </a:r>
          </a:p>
        </p:txBody>
      </p:sp>
    </p:spTree>
    <p:extLst>
      <p:ext uri="{BB962C8B-B14F-4D97-AF65-F5344CB8AC3E}">
        <p14:creationId xmlns:p14="http://schemas.microsoft.com/office/powerpoint/2010/main" val="2387644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206</TotalTime>
  <Words>433</Words>
  <Application>Microsoft Macintosh PowerPoint</Application>
  <PresentationFormat>Widescreen</PresentationFormat>
  <Paragraphs>42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Indoor football court</vt:lpstr>
      <vt:lpstr>Introduction</vt:lpstr>
      <vt:lpstr>PowerPoint Presentation</vt:lpstr>
      <vt:lpstr>PowerPoint Presentation</vt:lpstr>
      <vt:lpstr>As part of the survey we noticed that the favourite sport for 70% of the participants is football and the rest prefer basketball and tennis</vt:lpstr>
      <vt:lpstr>The survey showed that most of the participants exercise twice a week</vt:lpstr>
      <vt:lpstr>The survey shows that 60% of the participants prefer indoor exercises</vt:lpstr>
      <vt:lpstr>6 participants indicated that the missing indoor facilities is a football court while the rest suggested to have a swimming pool and gym equipment  </vt:lpstr>
      <vt:lpstr>The participants indicated that the cost of building the football court would range betwwen JOD 10,000 up to JOD 20,000  </vt:lpstr>
      <vt:lpstr>The participants indicated that the requuired duration to complete the the football court would range betwwen six months to one year  </vt:lpstr>
      <vt:lpstr>The participants agreed that building such indoor sport facility would impact the students health positivly </vt:lpstr>
      <vt:lpstr>70% of the participants agreed that having an indoor football would enhance the school ranking among other schools</vt:lpstr>
      <vt:lpstr>Some of the participants think that the school may rent the indoort facility to the public to make revenues while other opnion thought its not a good idea</vt:lpstr>
      <vt:lpstr>Finance</vt:lpstr>
      <vt:lpstr>The End of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Indoor football court</dc:title>
  <dc:creator>Eisa Shawareb</dc:creator>
  <cp:lastModifiedBy>Eisa Shawareb</cp:lastModifiedBy>
  <cp:revision>9</cp:revision>
  <cp:lastPrinted>2023-03-03T07:34:49Z</cp:lastPrinted>
  <dcterms:created xsi:type="dcterms:W3CDTF">2023-02-13T18:31:12Z</dcterms:created>
  <dcterms:modified xsi:type="dcterms:W3CDTF">2023-03-03T08:53:54Z</dcterms:modified>
</cp:coreProperties>
</file>