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F4CC-E8A7-FE0A-2532-352CB85FC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78947-398F-01E3-970F-8EBC367C8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653AA-1D4F-E656-A9BA-3AF8B29B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731C-5CEE-0644-9816-BFCFFB2D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B256-82CF-F436-835A-39B77AC5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7196-8D52-8BB4-92FD-F02C094E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75719-B4C0-956E-13CE-72B34C4AD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23578-7099-A6C2-416E-F8F7F8B3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2B1D6-8CF5-965C-C37E-70242688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50405-4E14-ED6E-78E0-216A3675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5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D0344-E520-4617-19C4-B9EC87A9B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63038-FA09-F9A9-AB2E-6A454DF84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2C8A1-3259-2962-F08A-0065F79B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FEE02-EDE6-89BE-9226-580B6949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DE2F-F739-1231-570C-7E5F22E1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F318-74DD-3832-981A-4545A2A9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EB62-9DF1-0736-A340-BDE0F1544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F2D7B-6D5C-71DE-C03F-6A0BBAB7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9DE4-2B47-26BC-D4B3-41A28E81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DE53-A8C6-BD5C-F4B8-96844DBD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650D-7CD0-C07A-C608-EEA7FBCE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4D04B-FBEC-B1E9-6854-C7489E8E6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7604E-BBE2-E8E5-6253-5BAB29D9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66651-3E1E-ECE9-E27C-D2EB1584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37568-4E48-C81A-F89F-7F088185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8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0AF1-C1CE-C050-80FD-5939DA64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90480-8E98-0B97-673C-A1D4CB8B6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F0EA8-5B44-571C-A660-775372C6F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8FC-B92D-D0F6-00B2-E8CC05DD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FFC4C-B06B-B93E-47E2-9EC39058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64B32-8683-D52A-5BA4-F3B836AE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1C56-71E2-1C7D-0FD1-1678315D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E4AFE-7F4C-4901-32CE-4EEB722D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2DD79-2989-2F11-1915-96FFE957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D4777-4C88-494C-8735-18D8A030C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CC560-8F54-E0A3-B600-86C0254D3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85246-F3A1-2CD7-6A6E-6C181EA8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109EA-A56D-07BD-5C1B-8280DA31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0077C-C4F0-8EF8-5CFF-3412FD64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3F6A-78E4-8239-D9E3-6FD87F9B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C0EAD-A3DE-3F99-6FC4-D208BBA8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1EF37-316D-3F71-2FCC-BF329E45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4FC6C-5BEE-1422-510D-A77DE43A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9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EFB3E-7C02-B5A0-86C9-252F9F2C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0017A-860F-C561-CCDE-550C355B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4C30D-9E48-0ED9-8131-3A4B6A60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A04C-C0B3-F08A-B5DE-6260A94D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B88F-9492-B67C-C98A-2BA3ED82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A848C-8E33-DEB5-D5FC-882D9F053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90FD6-28B9-302D-68D7-77D71F50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4E82E-F7AB-41E0-7587-410DEBB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ABEA-1166-C904-BB13-16F0EF9B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8890-90A8-AC41-2DB7-F4A2BF36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A44EF-E645-6B64-F56F-2F0290054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46C63-A2CD-3950-2B6E-9B77FCA5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261E8-27CC-FD13-4C7A-D68B9299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6427F-1887-9CFF-F301-3225CAF5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44A87-9D52-0ECC-5F03-D540588B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69CCD-57F0-334B-94C9-EC9C6DC3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B8F37-E795-F822-AE67-093A7B80C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09CE-B40E-DE94-EA28-840E8DDAF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00A8-6234-47E9-990A-DB46EE6D88E7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4F607-0500-02D5-91F3-75B5A625E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2BA3-C95C-7110-B811-28E3BA116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A7D9-1A54-4763-AFBA-B56FB99D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blue-water-drops-backgroun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nite.gamepedia.com/Cosmic_Revolution_(loading_screen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5379-D308-9262-DA97-3CFB38701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21"/>
            <a:ext cx="9144000" cy="1127760"/>
          </a:xfrm>
        </p:spPr>
        <p:txBody>
          <a:bodyPr/>
          <a:lstStyle/>
          <a:p>
            <a:pPr algn="r"/>
            <a:r>
              <a:rPr lang="ar-AE" dirty="0"/>
              <a:t>أنواع التفكير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A608E-7B83-C932-9385-5EA2DFBF4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9681"/>
            <a:ext cx="9144000" cy="400811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ar-AE" sz="1800" dirty="0"/>
              <a:t>يمكن تعرف ثلاثة أنواع من التفكير:</a:t>
            </a:r>
          </a:p>
          <a:p>
            <a:pPr algn="r"/>
            <a:r>
              <a:rPr lang="ar-AE" b="1" dirty="0"/>
              <a:t>أ-التفكير المجرد</a:t>
            </a:r>
            <a:r>
              <a:rPr lang="ar-AE" dirty="0"/>
              <a:t>: و يقصد به التفكير في الأشياء غير المحسوسة التي لا يمكن رؤيتها أو سماعها أو مشاهدتها أو وزنها و لذا فهو يدور حول المفاهيم المجردة كالتفكير في اليوم الآخر و الجنة و النار.</a:t>
            </a:r>
          </a:p>
          <a:p>
            <a:pPr algn="r"/>
            <a:endParaRPr lang="ar-AE" sz="1800" dirty="0"/>
          </a:p>
          <a:p>
            <a:pPr algn="r"/>
            <a:r>
              <a:rPr lang="ar-AE" sz="1800" dirty="0"/>
              <a:t>ب</a:t>
            </a:r>
            <a:r>
              <a:rPr lang="ar-AE" dirty="0"/>
              <a:t>-</a:t>
            </a:r>
            <a:r>
              <a:rPr lang="ar-AE" b="1" dirty="0"/>
              <a:t>التفكير العلمي الموضوعي</a:t>
            </a:r>
            <a:r>
              <a:rPr lang="ar-AE" sz="1800" dirty="0"/>
              <a:t>: </a:t>
            </a:r>
            <a:r>
              <a:rPr lang="ar-AE" dirty="0"/>
              <a:t>يقصد به التفكير في الأشياء الموجودة  في العالم المشاهد و له ثلاث ركائز هي:</a:t>
            </a:r>
          </a:p>
          <a:p>
            <a:pPr algn="r"/>
            <a:r>
              <a:rPr lang="ar-AE" dirty="0"/>
              <a:t>1.</a:t>
            </a:r>
            <a:r>
              <a:rPr lang="ar-AE" b="1" dirty="0"/>
              <a:t>الفهم</a:t>
            </a:r>
            <a:r>
              <a:rPr lang="ar-AE" dirty="0"/>
              <a:t>: إدراك العلاقات بين الأجزاء و الكل.</a:t>
            </a:r>
          </a:p>
          <a:p>
            <a:pPr algn="r"/>
            <a:r>
              <a:rPr lang="ar-AE" dirty="0"/>
              <a:t>2.</a:t>
            </a:r>
            <a:r>
              <a:rPr lang="ar-AE" b="1" dirty="0"/>
              <a:t>التنبؤ</a:t>
            </a:r>
            <a:r>
              <a:rPr lang="ar-AE" dirty="0"/>
              <a:t>: الوصول الى علاقات جديدة.</a:t>
            </a:r>
          </a:p>
          <a:p>
            <a:pPr algn="r"/>
            <a:r>
              <a:rPr lang="ar-AE" dirty="0"/>
              <a:t>3.</a:t>
            </a:r>
            <a:r>
              <a:rPr lang="ar-AE" b="1" dirty="0"/>
              <a:t>التحكم</a:t>
            </a:r>
            <a:r>
              <a:rPr lang="ar-AE" dirty="0"/>
              <a:t>: القدرة على التحكم في الفروق المحيطة لإحداث العلاقة الجديدة المراد تحقيقها.</a:t>
            </a:r>
          </a:p>
          <a:p>
            <a:pPr algn="r"/>
            <a:endParaRPr lang="ar-AE" sz="1800" dirty="0"/>
          </a:p>
          <a:p>
            <a:pPr algn="r"/>
            <a:r>
              <a:rPr lang="ar-AE" sz="1800" b="1" dirty="0"/>
              <a:t>ج-</a:t>
            </a:r>
            <a:r>
              <a:rPr lang="ar-AE" sz="2600" b="1" dirty="0"/>
              <a:t>التفكير الذاتي</a:t>
            </a:r>
            <a:r>
              <a:rPr lang="ar-AE" sz="2600" dirty="0"/>
              <a:t>: هو التفكير الذي يدور حول أشياء لا وجود لها إلا في ذهن الشخص و خياله و تتعلق بذاته شخصيا سواء أكان التفكير إيجابيا أم سلبيا و هي أشبه  بأحلام  </a:t>
            </a:r>
            <a:r>
              <a:rPr lang="ar-AE" sz="2600" dirty="0" err="1"/>
              <a:t>اليقظه</a:t>
            </a:r>
            <a:r>
              <a:rPr lang="ar-AE" sz="2600" dirty="0"/>
              <a:t>.</a:t>
            </a:r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91B12BB-7A9C-F26D-8059-3B860F82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12125325" cy="7065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C6B38-D4D1-BA5C-A83A-31B8B24789A1}"/>
              </a:ext>
            </a:extLst>
          </p:cNvPr>
          <p:cNvSpPr txBox="1"/>
          <p:nvPr/>
        </p:nvSpPr>
        <p:spPr>
          <a:xfrm>
            <a:off x="743441" y="6681787"/>
            <a:ext cx="107051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oto.wuestenigel.com/blue-water-drops-backgroun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7542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DA5E-EEB3-AAF5-E522-23F617DA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/>
              <a:t>مهارات التفكير الناقد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B4D8-919F-88B3-EF2C-92D350935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AutoNum type="arabic1Minus"/>
            </a:pPr>
            <a:r>
              <a:rPr lang="ar-AE" dirty="0"/>
              <a:t>التمييز بين الحقائق التي يمكن إثباتها أو التحقق من صحتها و الادعاءات غير الصحيحة أو المزاعم الذاتية أو القيمية.</a:t>
            </a:r>
          </a:p>
          <a:p>
            <a:pPr marL="0" indent="0" algn="r" rtl="1">
              <a:buNone/>
            </a:pPr>
            <a:r>
              <a:rPr lang="ar-AE" dirty="0"/>
              <a:t>ب- تحديد مصداقية مصادر المعلومات و مراجعها.</a:t>
            </a:r>
          </a:p>
          <a:p>
            <a:pPr marL="0" indent="0" algn="r" rtl="1">
              <a:buNone/>
            </a:pPr>
            <a:endParaRPr lang="ar-AE" dirty="0"/>
          </a:p>
          <a:p>
            <a:pPr marL="0" indent="0" algn="r" rtl="1">
              <a:buNone/>
            </a:pPr>
            <a:r>
              <a:rPr lang="ar-AE" dirty="0"/>
              <a:t>ج- التمييز بين الاستدلال و التبرير.</a:t>
            </a:r>
          </a:p>
          <a:p>
            <a:pPr marL="0" indent="0" algn="r" rtl="1">
              <a:buNone/>
            </a:pPr>
            <a:r>
              <a:rPr lang="ar-AE" dirty="0"/>
              <a:t>د- تعرف الادعاءات أو البراهين الغامضة.</a:t>
            </a:r>
          </a:p>
        </p:txBody>
      </p:sp>
      <p:pic>
        <p:nvPicPr>
          <p:cNvPr id="8" name="Picture 7" descr="A picture containing indoor, fabric&#10;&#10;Description automatically generated">
            <a:extLst>
              <a:ext uri="{FF2B5EF4-FFF2-40B4-BE49-F238E27FC236}">
                <a16:creationId xmlns:a16="http://schemas.microsoft.com/office/drawing/2014/main" id="{475C4CC3-AA41-9350-AF5F-C26A75C4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7ABD90-F62D-AE0B-5BAC-E3DBD5C55018}"/>
              </a:ext>
            </a:extLst>
          </p:cNvPr>
          <p:cNvSpPr txBox="1"/>
          <p:nvPr/>
        </p:nvSpPr>
        <p:spPr>
          <a:xfrm>
            <a:off x="381000" y="6286500"/>
            <a:ext cx="114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ortnite.gamepedia.com/Cosmic_Revolution_(loading_screen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2697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200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أنواع التفكير</vt:lpstr>
      <vt:lpstr>مهارات التفكير الناقد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التفكير</dc:title>
  <dc:creator>Michael Qaqish</dc:creator>
  <cp:lastModifiedBy>Michael Qaqish</cp:lastModifiedBy>
  <cp:revision>3</cp:revision>
  <dcterms:created xsi:type="dcterms:W3CDTF">2023-03-03T14:48:46Z</dcterms:created>
  <dcterms:modified xsi:type="dcterms:W3CDTF">2023-03-03T15:46:37Z</dcterms:modified>
</cp:coreProperties>
</file>