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66" r:id="rId5"/>
    <p:sldId id="257" r:id="rId6"/>
    <p:sldId id="258" r:id="rId7"/>
    <p:sldId id="275" r:id="rId8"/>
    <p:sldId id="274" r:id="rId9"/>
    <p:sldId id="273" r:id="rId10"/>
    <p:sldId id="259" r:id="rId11"/>
    <p:sldId id="26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527271-5CC7-40F3-AD5A-2657C0D83222}">
          <p14:sldIdLst>
            <p14:sldId id="266"/>
            <p14:sldId id="257"/>
            <p14:sldId id="258"/>
            <p14:sldId id="275"/>
          </p14:sldIdLst>
        </p14:section>
        <p14:section name="Untitled Section" id="{CA327A96-032B-40EC-AB63-A6859A93C9F2}">
          <p14:sldIdLst>
            <p14:sldId id="274"/>
            <p14:sldId id="273"/>
            <p14:sldId id="259"/>
            <p14:sldId id="269"/>
          </p14:sldIdLst>
        </p14:section>
      </p14:sectionLst>
    </p:ex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72" d="100"/>
          <a:sy n="72" d="100"/>
        </p:scale>
        <p:origin x="660" y="7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6447900336619"/>
          <c:y val="0.18274909090909092"/>
          <c:w val="0.72528667948914538"/>
          <c:h val="0.71183599141016463"/>
        </c:manualLayout>
      </c:layout>
      <c:doughnutChart>
        <c:varyColors val="1"/>
        <c:ser>
          <c:idx val="0"/>
          <c:order val="0"/>
          <c:tx>
            <c:strRef>
              <c:f>Sheet1!$B$1</c:f>
              <c:strCache>
                <c:ptCount val="1"/>
                <c:pt idx="0">
                  <c:v>should the school make girls and boys in the same team</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3"/>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dPt>
          <c:cat>
            <c:strRef>
              <c:f>Sheet1!$A$2:$A$5</c:f>
              <c:strCache>
                <c:ptCount val="2"/>
                <c:pt idx="0">
                  <c:v>yes</c:v>
                </c:pt>
                <c:pt idx="1">
                  <c:v>no</c:v>
                </c:pt>
              </c:strCache>
            </c:strRef>
          </c:cat>
          <c:val>
            <c:numRef>
              <c:f>Sheet1!$B$2:$B$5</c:f>
              <c:numCache>
                <c:formatCode>General</c:formatCode>
                <c:ptCount val="4"/>
                <c:pt idx="0">
                  <c:v>12</c:v>
                </c:pt>
                <c:pt idx="1">
                  <c:v>3.2</c:v>
                </c:pt>
              </c:numCache>
            </c:numRef>
          </c:val>
          <c:extLst>
            <c:ext xmlns:c16="http://schemas.microsoft.com/office/drawing/2014/chart" uri="{C3380CC4-5D6E-409C-BE32-E72D297353CC}">
              <c16:uniqueId val="{00000000-4B48-4B52-B740-2A24D3BBBA6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24.02.2023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24.02.2023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ihrs.org/gender-equality-still-a-long-way-down-the-line/?lang=en"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02929" y="1186537"/>
            <a:ext cx="5690680" cy="1517356"/>
          </a:xfrm>
        </p:spPr>
        <p:txBody>
          <a:bodyPr/>
          <a:lstStyle/>
          <a:p>
            <a:r>
              <a:rPr lang="en-US" dirty="0"/>
              <a:t>Gender equality in sports</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normAutofit/>
          </a:bodyPr>
          <a:lstStyle/>
          <a:p>
            <a:r>
              <a:rPr lang="en-US" sz="1800" dirty="0"/>
              <a:t>By: Tala </a:t>
            </a:r>
            <a:r>
              <a:rPr lang="en-US" sz="1800" dirty="0" err="1"/>
              <a:t>Dababneh</a:t>
            </a:r>
            <a:r>
              <a:rPr lang="en-US" sz="1800" dirty="0"/>
              <a:t> &amp; Lara </a:t>
            </a:r>
            <a:r>
              <a:rPr lang="en-US" sz="1800" dirty="0" err="1"/>
              <a:t>Taani</a:t>
            </a:r>
            <a:endParaRPr lang="ru-RU" sz="1800"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solidFill>
                  <a:schemeClr val="bg1"/>
                </a:solidFill>
              </a:rPr>
              <a:t>c</a:t>
            </a:r>
            <a:endParaRPr lang="ru-RU" dirty="0">
              <a:solidFill>
                <a:schemeClr val="bg1"/>
              </a:solidFill>
            </a:endParaRPr>
          </a:p>
        </p:txBody>
      </p:sp>
      <p:pic>
        <p:nvPicPr>
          <p:cNvPr id="5" name="Picture Placeholder 4"/>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9497" r="9497"/>
          <a:stretch>
            <a:fillRect/>
          </a:stretch>
        </p:blipFill>
        <p:spPr/>
      </p:pic>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a:xfrm>
            <a:off x="6910021" y="508331"/>
            <a:ext cx="4503295" cy="782638"/>
          </a:xfrm>
        </p:spPr>
        <p:txBody>
          <a:bodyPr>
            <a:normAutofit fontScale="90000"/>
          </a:bodyPr>
          <a:lstStyle/>
          <a:p>
            <a:r>
              <a:rPr lang="en-US" dirty="0"/>
              <a:t>What is gender equality in sports</a:t>
            </a:r>
            <a:endParaRPr lang="ru-RU" dirty="0"/>
          </a:p>
        </p:txBody>
      </p:sp>
      <p:sp>
        <p:nvSpPr>
          <p:cNvPr id="3" name="Text Placeholder 2">
            <a:extLst>
              <a:ext uri="{FF2B5EF4-FFF2-40B4-BE49-F238E27FC236}">
                <a16:creationId xmlns:a16="http://schemas.microsoft.com/office/drawing/2014/main" id="{C11093FF-1360-4523-8547-5192EDA8BBF9}"/>
              </a:ext>
            </a:extLst>
          </p:cNvPr>
          <p:cNvSpPr>
            <a:spLocks noGrp="1"/>
          </p:cNvSpPr>
          <p:nvPr>
            <p:ph type="body" sz="quarter" idx="13"/>
          </p:nvPr>
        </p:nvSpPr>
        <p:spPr>
          <a:xfrm>
            <a:off x="3578426" y="6858000"/>
            <a:ext cx="4548187" cy="639683"/>
          </a:xfrm>
        </p:spPr>
        <p:txBody>
          <a:bodyPr>
            <a:normAutofit/>
          </a:bodyPr>
          <a:lstStyle/>
          <a:p>
            <a:endParaRPr lang="en-US" dirty="0">
              <a:solidFill>
                <a:schemeClr val="bg1"/>
              </a:solidFill>
            </a:endParaRP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742003" y="2081283"/>
            <a:ext cx="4548187" cy="2916952"/>
          </a:xfrm>
        </p:spPr>
        <p:txBody>
          <a:bodyPr>
            <a:noAutofit/>
          </a:bodyPr>
          <a:lstStyle/>
          <a:p>
            <a:r>
              <a:rPr lang="en-US" sz="2000" b="1" dirty="0">
                <a:solidFill>
                  <a:schemeClr val="accent1"/>
                </a:solidFill>
              </a:rPr>
              <a:t>The purpose of this topic is to argue that female athletics need to be valued and treated the same way as male athletics.</a:t>
            </a:r>
          </a:p>
          <a:p>
            <a:r>
              <a:rPr lang="en-US" sz="2000" b="1" dirty="0">
                <a:solidFill>
                  <a:schemeClr val="accent1"/>
                </a:solidFill>
              </a:rPr>
              <a:t>The reasoning behind this is because there is still some sexism towards female athletes </a:t>
            </a:r>
          </a:p>
          <a:p>
            <a:r>
              <a:rPr lang="en-US" sz="2000" b="1" dirty="0">
                <a:solidFill>
                  <a:schemeClr val="accent1"/>
                </a:solidFill>
              </a:rPr>
              <a:t>The reason why we are talking about gender equality in sports is because sport is one of the most powerful platforms for promoting gender equality and empowering women and girls.</a:t>
            </a:r>
          </a:p>
          <a:p>
            <a:endParaRPr lang="ru-RU" sz="2400" b="1" dirty="0"/>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9284" t="131" r="35840" b="6847"/>
          <a:stretch/>
        </p:blipFill>
        <p:spPr>
          <a:xfrm>
            <a:off x="1404732" y="0"/>
            <a:ext cx="3894833" cy="5656330"/>
          </a:xfrm>
        </p:spPr>
      </p:pic>
    </p:spTree>
    <p:extLst>
      <p:ext uri="{BB962C8B-B14F-4D97-AF65-F5344CB8AC3E}">
        <p14:creationId xmlns:p14="http://schemas.microsoft.com/office/powerpoint/2010/main" val="30668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842292" y="978998"/>
            <a:ext cx="4503295" cy="782638"/>
          </a:xfrm>
        </p:spPr>
        <p:txBody>
          <a:bodyPr>
            <a:normAutofit fontScale="90000"/>
          </a:bodyPr>
          <a:lstStyle/>
          <a:p>
            <a:r>
              <a:rPr lang="en-US" dirty="0"/>
              <a:t>Why is there inequality in sports </a:t>
            </a:r>
            <a:endParaRPr lang="ru-RU" dirty="0"/>
          </a:p>
        </p:txBody>
      </p:sp>
      <p:sp>
        <p:nvSpPr>
          <p:cNvPr id="24" name="Text Placeholder 23">
            <a:extLst>
              <a:ext uri="{FF2B5EF4-FFF2-40B4-BE49-F238E27FC236}">
                <a16:creationId xmlns:a16="http://schemas.microsoft.com/office/drawing/2014/main" id="{DA95CB00-346A-4BCB-AB0E-28FBDAD2E1ED}"/>
              </a:ext>
            </a:extLst>
          </p:cNvPr>
          <p:cNvSpPr>
            <a:spLocks noGrp="1"/>
          </p:cNvSpPr>
          <p:nvPr>
            <p:ph type="body" sz="quarter" idx="16"/>
          </p:nvPr>
        </p:nvSpPr>
        <p:spPr>
          <a:xfrm>
            <a:off x="1005971" y="2584173"/>
            <a:ext cx="3788666" cy="3339547"/>
          </a:xfrm>
        </p:spPr>
        <p:txBody>
          <a:bodyPr/>
          <a:lstStyle/>
          <a:p>
            <a:pPr marL="285750" indent="-285750">
              <a:buFont typeface="Arial" panose="020B0604020202020204" pitchFamily="34" charset="0"/>
              <a:buChar char="•"/>
            </a:pPr>
            <a:r>
              <a:rPr lang="en-US" dirty="0"/>
              <a:t>People believe that men play better because they can build muscles and are stronger but women can also train and can also be powerful but not all women and men can be better than each other and women can’t participate and have the opportunity to play other sports.</a:t>
            </a:r>
          </a:p>
          <a:p>
            <a:pPr marL="285750" indent="-285750">
              <a:buFont typeface="Arial" panose="020B0604020202020204" pitchFamily="34" charset="0"/>
              <a:buChar char="•"/>
            </a:pPr>
            <a:r>
              <a:rPr lang="en-US" dirty="0"/>
              <a:t> There is not just inequality in participation and opportunity, but also with pay. </a:t>
            </a:r>
          </a:p>
        </p:txBody>
      </p:sp>
      <p:sp>
        <p:nvSpPr>
          <p:cNvPr id="25" name="Text Placeholder 24">
            <a:extLst>
              <a:ext uri="{FF2B5EF4-FFF2-40B4-BE49-F238E27FC236}">
                <a16:creationId xmlns:a16="http://schemas.microsoft.com/office/drawing/2014/main" id="{37B0312A-C970-4CA1-A36F-1BB0C930FBEF}"/>
              </a:ext>
            </a:extLst>
          </p:cNvPr>
          <p:cNvSpPr>
            <a:spLocks noGrp="1"/>
          </p:cNvSpPr>
          <p:nvPr>
            <p:ph type="body" sz="quarter" idx="17"/>
          </p:nvPr>
        </p:nvSpPr>
        <p:spPr>
          <a:xfrm>
            <a:off x="8066314" y="7331529"/>
            <a:ext cx="3669868" cy="1827431"/>
          </a:xfrm>
        </p:spPr>
        <p:txBody>
          <a:bodyPr>
            <a:noAutofit/>
          </a:bodyPr>
          <a:lstStyle/>
          <a:p>
            <a:endParaRPr lang="en-US" dirty="0"/>
          </a:p>
        </p:txBody>
      </p:sp>
      <p:pic>
        <p:nvPicPr>
          <p:cNvPr id="5" name="Picture Placeholder 4"/>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4302" b="14302"/>
          <a:stretch>
            <a:fillRect/>
          </a:stretch>
        </p:blipFill>
        <p:spPr>
          <a:xfrm>
            <a:off x="5770592" y="1480693"/>
            <a:ext cx="6421408" cy="3438427"/>
          </a:xfrm>
        </p:spPr>
      </p:pic>
    </p:spTree>
    <p:extLst>
      <p:ext uri="{BB962C8B-B14F-4D97-AF65-F5344CB8AC3E}">
        <p14:creationId xmlns:p14="http://schemas.microsoft.com/office/powerpoint/2010/main" val="202353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C732B40-BF8D-4D5C-B263-F8D8042495C5}"/>
              </a:ext>
            </a:extLst>
          </p:cNvPr>
          <p:cNvPicPr>
            <a:picLocks noGrp="1" noChangeAspect="1"/>
          </p:cNvPicPr>
          <p:nvPr>
            <p:ph type="pic" sz="quarter" idx="18"/>
          </p:nvPr>
        </p:nvPicPr>
        <p:blipFill>
          <a:blip r:embed="rId2"/>
          <a:srcRect t="9766" b="9766"/>
          <a:stretch>
            <a:fillRect/>
          </a:stretch>
        </p:blipFill>
        <p:spPr/>
      </p:pic>
      <p:sp>
        <p:nvSpPr>
          <p:cNvPr id="3" name="Title 2">
            <a:extLst>
              <a:ext uri="{FF2B5EF4-FFF2-40B4-BE49-F238E27FC236}">
                <a16:creationId xmlns:a16="http://schemas.microsoft.com/office/drawing/2014/main" id="{E08B12E8-5BE7-49D6-ABC5-7BC2A17D5F99}"/>
              </a:ext>
            </a:extLst>
          </p:cNvPr>
          <p:cNvSpPr>
            <a:spLocks noGrp="1"/>
          </p:cNvSpPr>
          <p:nvPr>
            <p:ph type="title"/>
          </p:nvPr>
        </p:nvSpPr>
        <p:spPr>
          <a:xfrm>
            <a:off x="812290" y="1092356"/>
            <a:ext cx="5280147" cy="782638"/>
          </a:xfrm>
        </p:spPr>
        <p:txBody>
          <a:bodyPr>
            <a:noAutofit/>
          </a:bodyPr>
          <a:lstStyle/>
          <a:p>
            <a:r>
              <a:rPr lang="en-US" sz="3200" dirty="0"/>
              <a:t>How will mix gender teams benefit us?</a:t>
            </a:r>
          </a:p>
        </p:txBody>
      </p:sp>
      <p:sp>
        <p:nvSpPr>
          <p:cNvPr id="6" name="Text Placeholder 5">
            <a:extLst>
              <a:ext uri="{FF2B5EF4-FFF2-40B4-BE49-F238E27FC236}">
                <a16:creationId xmlns:a16="http://schemas.microsoft.com/office/drawing/2014/main" id="{6EBFC15E-A342-455B-B177-E3C0F2302D01}"/>
              </a:ext>
            </a:extLst>
          </p:cNvPr>
          <p:cNvSpPr>
            <a:spLocks noGrp="1"/>
          </p:cNvSpPr>
          <p:nvPr>
            <p:ph type="body" sz="quarter" idx="15"/>
          </p:nvPr>
        </p:nvSpPr>
        <p:spPr>
          <a:xfrm>
            <a:off x="812290" y="2608788"/>
            <a:ext cx="4548187" cy="2864359"/>
          </a:xfrm>
        </p:spPr>
        <p:txBody>
          <a:bodyPr>
            <a:normAutofit lnSpcReduction="10000"/>
          </a:bodyPr>
          <a:lstStyle/>
          <a:p>
            <a:r>
              <a:rPr lang="en-US" sz="1800" b="1" dirty="0">
                <a:solidFill>
                  <a:schemeClr val="accent1"/>
                </a:solidFill>
              </a:rPr>
              <a:t>Co-ed Sports (mixed gender sports) encourages mutual respect between the genders.</a:t>
            </a:r>
          </a:p>
          <a:p>
            <a:r>
              <a:rPr lang="en-US" sz="1800" b="1" dirty="0">
                <a:solidFill>
                  <a:schemeClr val="accent1"/>
                </a:solidFill>
              </a:rPr>
              <a:t>In a group sport, gender equality and friendship are fostered through interaction.</a:t>
            </a:r>
          </a:p>
          <a:p>
            <a:r>
              <a:rPr lang="en-US" sz="1800" b="1" dirty="0">
                <a:solidFill>
                  <a:schemeClr val="accent1"/>
                </a:solidFill>
              </a:rPr>
              <a:t> Each player is valued and praised not only for the distinctive athletic abilities they possess, but also for the ways in which their talents contribute to a team's strength and unity.</a:t>
            </a:r>
          </a:p>
          <a:p>
            <a:endParaRPr lang="en-US" sz="1100" b="1" dirty="0"/>
          </a:p>
        </p:txBody>
      </p:sp>
    </p:spTree>
    <p:extLst>
      <p:ext uri="{BB962C8B-B14F-4D97-AF65-F5344CB8AC3E}">
        <p14:creationId xmlns:p14="http://schemas.microsoft.com/office/powerpoint/2010/main" val="153406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45FB-F321-4C53-9294-AF74D1C0B32B}"/>
              </a:ext>
            </a:extLst>
          </p:cNvPr>
          <p:cNvSpPr>
            <a:spLocks noGrp="1"/>
          </p:cNvSpPr>
          <p:nvPr>
            <p:ph type="title"/>
          </p:nvPr>
        </p:nvSpPr>
        <p:spPr>
          <a:xfrm>
            <a:off x="5649889" y="1428899"/>
            <a:ext cx="3772407" cy="731874"/>
          </a:xfrm>
        </p:spPr>
        <p:txBody>
          <a:bodyPr>
            <a:normAutofit fontScale="90000"/>
          </a:bodyPr>
          <a:lstStyle/>
          <a:p>
            <a:r>
              <a:rPr lang="en-US" sz="3100" dirty="0"/>
              <a:t>Should the school make girls and boys in the same team</a:t>
            </a:r>
            <a:endParaRPr lang="en-US" dirty="0"/>
          </a:p>
        </p:txBody>
      </p:sp>
      <p:sp>
        <p:nvSpPr>
          <p:cNvPr id="4" name="Slide Number Placeholder 3">
            <a:extLst>
              <a:ext uri="{FF2B5EF4-FFF2-40B4-BE49-F238E27FC236}">
                <a16:creationId xmlns:a16="http://schemas.microsoft.com/office/drawing/2014/main" id="{4AD105FE-1634-41D2-8293-E973E5284C51}"/>
              </a:ext>
            </a:extLst>
          </p:cNvPr>
          <p:cNvSpPr>
            <a:spLocks noGrp="1"/>
          </p:cNvSpPr>
          <p:nvPr>
            <p:ph type="sldNum" sz="quarter" idx="12"/>
          </p:nvPr>
        </p:nvSpPr>
        <p:spPr/>
        <p:txBody>
          <a:bodyPr/>
          <a:lstStyle/>
          <a:p>
            <a:fld id="{D495E168-DA5E-4888-8D8A-92B118324C14}" type="slidenum">
              <a:rPr lang="ru-RU" smtClean="0"/>
              <a:t>5</a:t>
            </a:fld>
            <a:endParaRPr lang="ru-RU" dirty="0"/>
          </a:p>
        </p:txBody>
      </p:sp>
      <p:sp>
        <p:nvSpPr>
          <p:cNvPr id="5" name="Text Placeholder 4">
            <a:extLst>
              <a:ext uri="{FF2B5EF4-FFF2-40B4-BE49-F238E27FC236}">
                <a16:creationId xmlns:a16="http://schemas.microsoft.com/office/drawing/2014/main" id="{5650FA3A-14BB-43BD-827A-BA9C223F8467}"/>
              </a:ext>
            </a:extLst>
          </p:cNvPr>
          <p:cNvSpPr>
            <a:spLocks noGrp="1"/>
          </p:cNvSpPr>
          <p:nvPr>
            <p:ph type="body" sz="quarter" idx="16"/>
          </p:nvPr>
        </p:nvSpPr>
        <p:spPr>
          <a:xfrm>
            <a:off x="5649889" y="2592569"/>
            <a:ext cx="5630885" cy="1125043"/>
          </a:xfrm>
        </p:spPr>
        <p:txBody>
          <a:bodyPr/>
          <a:lstStyle/>
          <a:p>
            <a:r>
              <a:rPr lang="en-US" dirty="0"/>
              <a:t>The majority of people of ages 14+ who took this survey agree that the school should mix our teams rather than separate them, and that boys and girls should play together instead of being separated. </a:t>
            </a:r>
          </a:p>
        </p:txBody>
      </p:sp>
      <p:sp>
        <p:nvSpPr>
          <p:cNvPr id="6" name="Text Placeholder 5">
            <a:extLst>
              <a:ext uri="{FF2B5EF4-FFF2-40B4-BE49-F238E27FC236}">
                <a16:creationId xmlns:a16="http://schemas.microsoft.com/office/drawing/2014/main" id="{2DF59012-4D5E-4955-9EFE-481718A50212}"/>
              </a:ext>
            </a:extLst>
          </p:cNvPr>
          <p:cNvSpPr>
            <a:spLocks noGrp="1"/>
          </p:cNvSpPr>
          <p:nvPr>
            <p:ph type="body" idx="18"/>
          </p:nvPr>
        </p:nvSpPr>
        <p:spPr>
          <a:xfrm>
            <a:off x="6126384" y="3911487"/>
            <a:ext cx="1597889" cy="365125"/>
          </a:xfrm>
        </p:spPr>
        <p:txBody>
          <a:bodyPr/>
          <a:lstStyle/>
          <a:p>
            <a:r>
              <a:rPr lang="en-US" dirty="0"/>
              <a:t>63.2</a:t>
            </a:r>
          </a:p>
        </p:txBody>
      </p:sp>
      <p:sp>
        <p:nvSpPr>
          <p:cNvPr id="7" name="Text Placeholder 6">
            <a:extLst>
              <a:ext uri="{FF2B5EF4-FFF2-40B4-BE49-F238E27FC236}">
                <a16:creationId xmlns:a16="http://schemas.microsoft.com/office/drawing/2014/main" id="{FCAF6A3F-45E3-45AD-888F-414DDED3F979}"/>
              </a:ext>
            </a:extLst>
          </p:cNvPr>
          <p:cNvSpPr>
            <a:spLocks noGrp="1"/>
          </p:cNvSpPr>
          <p:nvPr>
            <p:ph type="body" sz="quarter" idx="21"/>
          </p:nvPr>
        </p:nvSpPr>
        <p:spPr>
          <a:xfrm>
            <a:off x="6126384" y="4248160"/>
            <a:ext cx="1597889" cy="365125"/>
          </a:xfrm>
        </p:spPr>
        <p:txBody>
          <a:bodyPr/>
          <a:lstStyle/>
          <a:p>
            <a:r>
              <a:rPr lang="en-US" dirty="0"/>
              <a:t>yes</a:t>
            </a:r>
          </a:p>
        </p:txBody>
      </p:sp>
      <p:sp>
        <p:nvSpPr>
          <p:cNvPr id="8" name="Text Placeholder 7">
            <a:extLst>
              <a:ext uri="{FF2B5EF4-FFF2-40B4-BE49-F238E27FC236}">
                <a16:creationId xmlns:a16="http://schemas.microsoft.com/office/drawing/2014/main" id="{097A647F-EBF7-46D6-BE86-2D4C623366A4}"/>
              </a:ext>
            </a:extLst>
          </p:cNvPr>
          <p:cNvSpPr>
            <a:spLocks noGrp="1"/>
          </p:cNvSpPr>
          <p:nvPr>
            <p:ph type="body" idx="22"/>
          </p:nvPr>
        </p:nvSpPr>
        <p:spPr>
          <a:xfrm>
            <a:off x="6126384" y="4584653"/>
            <a:ext cx="1597889" cy="365125"/>
          </a:xfrm>
        </p:spPr>
        <p:txBody>
          <a:bodyPr/>
          <a:lstStyle/>
          <a:p>
            <a:r>
              <a:rPr lang="en-US" dirty="0"/>
              <a:t>36.8</a:t>
            </a:r>
          </a:p>
        </p:txBody>
      </p:sp>
      <p:sp>
        <p:nvSpPr>
          <p:cNvPr id="9" name="Text Placeholder 8">
            <a:extLst>
              <a:ext uri="{FF2B5EF4-FFF2-40B4-BE49-F238E27FC236}">
                <a16:creationId xmlns:a16="http://schemas.microsoft.com/office/drawing/2014/main" id="{74664F46-6EB7-4277-8E52-E49EA1A4B51C}"/>
              </a:ext>
            </a:extLst>
          </p:cNvPr>
          <p:cNvSpPr>
            <a:spLocks noGrp="1"/>
          </p:cNvSpPr>
          <p:nvPr>
            <p:ph type="body" sz="quarter" idx="23"/>
          </p:nvPr>
        </p:nvSpPr>
        <p:spPr>
          <a:xfrm>
            <a:off x="6126384" y="4864243"/>
            <a:ext cx="1597889" cy="365125"/>
          </a:xfrm>
        </p:spPr>
        <p:txBody>
          <a:bodyPr/>
          <a:lstStyle/>
          <a:p>
            <a:r>
              <a:rPr lang="en-US" dirty="0"/>
              <a:t>no</a:t>
            </a:r>
          </a:p>
        </p:txBody>
      </p:sp>
      <p:graphicFrame>
        <p:nvGraphicFramePr>
          <p:cNvPr id="21" name="Chart Placeholder 20">
            <a:extLst>
              <a:ext uri="{FF2B5EF4-FFF2-40B4-BE49-F238E27FC236}">
                <a16:creationId xmlns:a16="http://schemas.microsoft.com/office/drawing/2014/main" id="{96261D09-0103-4575-9E32-8AB31654C358}"/>
              </a:ext>
            </a:extLst>
          </p:cNvPr>
          <p:cNvGraphicFramePr>
            <a:graphicFrameLocks noGrp="1"/>
          </p:cNvGraphicFramePr>
          <p:nvPr>
            <p:ph type="chart" sz="quarter" idx="32"/>
            <p:extLst>
              <p:ext uri="{D42A27DB-BD31-4B8C-83A1-F6EECF244321}">
                <p14:modId xmlns:p14="http://schemas.microsoft.com/office/powerpoint/2010/main" val="2309508190"/>
              </p:ext>
            </p:extLst>
          </p:nvPr>
        </p:nvGraphicFramePr>
        <p:xfrm>
          <a:off x="777668" y="767617"/>
          <a:ext cx="4284663" cy="4182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53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5294-2A06-43DF-B65F-15DC0B6F6674}"/>
              </a:ext>
            </a:extLst>
          </p:cNvPr>
          <p:cNvSpPr>
            <a:spLocks noGrp="1"/>
          </p:cNvSpPr>
          <p:nvPr>
            <p:ph type="title"/>
          </p:nvPr>
        </p:nvSpPr>
        <p:spPr/>
        <p:txBody>
          <a:bodyPr/>
          <a:lstStyle/>
          <a:p>
            <a:r>
              <a:rPr lang="en-US" dirty="0"/>
              <a:t>Mixed gender teams</a:t>
            </a:r>
          </a:p>
        </p:txBody>
      </p:sp>
      <p:sp>
        <p:nvSpPr>
          <p:cNvPr id="3" name="Text Placeholder 2">
            <a:extLst>
              <a:ext uri="{FF2B5EF4-FFF2-40B4-BE49-F238E27FC236}">
                <a16:creationId xmlns:a16="http://schemas.microsoft.com/office/drawing/2014/main" id="{5FA3B894-FD59-469F-A3C1-DC8A52D79723}"/>
              </a:ext>
            </a:extLst>
          </p:cNvPr>
          <p:cNvSpPr>
            <a:spLocks noGrp="1"/>
          </p:cNvSpPr>
          <p:nvPr>
            <p:ph type="body" idx="1"/>
          </p:nvPr>
        </p:nvSpPr>
        <p:spPr>
          <a:xfrm>
            <a:off x="993286" y="2661608"/>
            <a:ext cx="4183650" cy="365125"/>
          </a:xfrm>
        </p:spPr>
        <p:txBody>
          <a:bodyPr>
            <a:normAutofit fontScale="92500" lnSpcReduction="20000"/>
          </a:bodyPr>
          <a:lstStyle/>
          <a:p>
            <a:r>
              <a:rPr lang="en-US" dirty="0"/>
              <a:t>Advantages </a:t>
            </a:r>
          </a:p>
        </p:txBody>
      </p:sp>
      <p:sp>
        <p:nvSpPr>
          <p:cNvPr id="4" name="Footer Placeholder 3">
            <a:extLst>
              <a:ext uri="{FF2B5EF4-FFF2-40B4-BE49-F238E27FC236}">
                <a16:creationId xmlns:a16="http://schemas.microsoft.com/office/drawing/2014/main" id="{43B46A22-774C-4F9B-AD00-FF07F45F6A26}"/>
              </a:ext>
            </a:extLst>
          </p:cNvPr>
          <p:cNvSpPr>
            <a:spLocks noGrp="1"/>
          </p:cNvSpPr>
          <p:nvPr>
            <p:ph type="ftr" sz="quarter" idx="11"/>
          </p:nvPr>
        </p:nvSpPr>
        <p:spPr/>
        <p:txBody>
          <a:bodyPr/>
          <a:lstStyle/>
          <a:p>
            <a:r>
              <a:rPr lang="en-US"/>
              <a:t>ADD A FOOTER</a:t>
            </a:r>
            <a:endParaRPr lang="ru-RU" dirty="0"/>
          </a:p>
        </p:txBody>
      </p:sp>
      <p:sp>
        <p:nvSpPr>
          <p:cNvPr id="5" name="Slide Number Placeholder 4">
            <a:extLst>
              <a:ext uri="{FF2B5EF4-FFF2-40B4-BE49-F238E27FC236}">
                <a16:creationId xmlns:a16="http://schemas.microsoft.com/office/drawing/2014/main" id="{7D0EC398-B559-4835-988E-5A84C43BB8D7}"/>
              </a:ext>
            </a:extLst>
          </p:cNvPr>
          <p:cNvSpPr>
            <a:spLocks noGrp="1"/>
          </p:cNvSpPr>
          <p:nvPr>
            <p:ph type="sldNum" sz="quarter" idx="12"/>
          </p:nvPr>
        </p:nvSpPr>
        <p:spPr/>
        <p:txBody>
          <a:bodyPr/>
          <a:lstStyle/>
          <a:p>
            <a:fld id="{D495E168-DA5E-4888-8D8A-92B118324C14}" type="slidenum">
              <a:rPr lang="ru-RU" smtClean="0"/>
              <a:t>6</a:t>
            </a:fld>
            <a:endParaRPr lang="ru-RU" dirty="0"/>
          </a:p>
        </p:txBody>
      </p:sp>
      <p:sp>
        <p:nvSpPr>
          <p:cNvPr id="6" name="Text Placeholder 5">
            <a:extLst>
              <a:ext uri="{FF2B5EF4-FFF2-40B4-BE49-F238E27FC236}">
                <a16:creationId xmlns:a16="http://schemas.microsoft.com/office/drawing/2014/main" id="{5494A268-8F55-4F58-9C74-3E7114126ECB}"/>
              </a:ext>
            </a:extLst>
          </p:cNvPr>
          <p:cNvSpPr>
            <a:spLocks noGrp="1"/>
          </p:cNvSpPr>
          <p:nvPr>
            <p:ph type="body" sz="quarter" idx="16"/>
          </p:nvPr>
        </p:nvSpPr>
        <p:spPr/>
        <p:txBody>
          <a:bodyPr/>
          <a:lstStyle/>
          <a:p>
            <a:r>
              <a:rPr lang="en-US" dirty="0"/>
              <a:t>Here are some of peoples opinions from the survey as to why boys and girls should or shouldn’t be in the same team and the advantages/disadvantages. </a:t>
            </a:r>
          </a:p>
        </p:txBody>
      </p:sp>
      <p:sp>
        <p:nvSpPr>
          <p:cNvPr id="7" name="Text Placeholder 6">
            <a:extLst>
              <a:ext uri="{FF2B5EF4-FFF2-40B4-BE49-F238E27FC236}">
                <a16:creationId xmlns:a16="http://schemas.microsoft.com/office/drawing/2014/main" id="{F746312A-A10D-46D2-A4DA-3C0013C58DC8}"/>
              </a:ext>
            </a:extLst>
          </p:cNvPr>
          <p:cNvSpPr>
            <a:spLocks noGrp="1"/>
          </p:cNvSpPr>
          <p:nvPr>
            <p:ph type="body" idx="18"/>
          </p:nvPr>
        </p:nvSpPr>
        <p:spPr>
          <a:xfrm>
            <a:off x="6155960" y="2600325"/>
            <a:ext cx="4183650" cy="365125"/>
          </a:xfrm>
        </p:spPr>
        <p:txBody>
          <a:bodyPr>
            <a:normAutofit fontScale="92500" lnSpcReduction="20000"/>
          </a:bodyPr>
          <a:lstStyle/>
          <a:p>
            <a:r>
              <a:rPr lang="en-US" dirty="0"/>
              <a:t>Disadvantages </a:t>
            </a:r>
          </a:p>
        </p:txBody>
      </p:sp>
      <p:sp>
        <p:nvSpPr>
          <p:cNvPr id="8" name="Text Placeholder 7">
            <a:extLst>
              <a:ext uri="{FF2B5EF4-FFF2-40B4-BE49-F238E27FC236}">
                <a16:creationId xmlns:a16="http://schemas.microsoft.com/office/drawing/2014/main" id="{81F6D851-BF73-417F-A6D4-1A15B3858BAB}"/>
              </a:ext>
            </a:extLst>
          </p:cNvPr>
          <p:cNvSpPr>
            <a:spLocks noGrp="1"/>
          </p:cNvSpPr>
          <p:nvPr>
            <p:ph type="body" sz="quarter" idx="20"/>
          </p:nvPr>
        </p:nvSpPr>
        <p:spPr>
          <a:xfrm>
            <a:off x="811311" y="2965451"/>
            <a:ext cx="4365625" cy="2662420"/>
          </a:xfrm>
        </p:spPr>
        <p:txBody>
          <a:bodyPr>
            <a:normAutofit fontScale="92500" lnSpcReduction="10000"/>
          </a:bodyPr>
          <a:lstStyle/>
          <a:p>
            <a:r>
              <a:rPr lang="en-US" dirty="0"/>
              <a:t>“I think it would be a good idea to mix genders which will build up a stronger personality.”</a:t>
            </a:r>
          </a:p>
          <a:p>
            <a:r>
              <a:rPr lang="en-US" dirty="0"/>
              <a:t>“Yes because it will make the game more enjoyable.”</a:t>
            </a:r>
          </a:p>
          <a:p>
            <a:r>
              <a:rPr lang="en-US" dirty="0"/>
              <a:t>“It will teach both genders equality.”</a:t>
            </a:r>
          </a:p>
          <a:p>
            <a:r>
              <a:rPr lang="en-US" dirty="0"/>
              <a:t>“Yes, because students shouldn’t just play with people who are the gender as him/her they should start playing and making teams with the opposite gender they could make a bond and have respect.”</a:t>
            </a:r>
          </a:p>
          <a:p>
            <a:r>
              <a:rPr lang="en-US" dirty="0"/>
              <a:t>“Learn to respect each other and get to see that both can do the exact same thing.”</a:t>
            </a:r>
          </a:p>
          <a:p>
            <a:r>
              <a:rPr lang="en-US" dirty="0"/>
              <a:t>Players are acknowledged for their skills and not gender In general it would create higher respect for the opposite gender in society</a:t>
            </a:r>
          </a:p>
        </p:txBody>
      </p:sp>
      <p:sp>
        <p:nvSpPr>
          <p:cNvPr id="9" name="Text Placeholder 8">
            <a:extLst>
              <a:ext uri="{FF2B5EF4-FFF2-40B4-BE49-F238E27FC236}">
                <a16:creationId xmlns:a16="http://schemas.microsoft.com/office/drawing/2014/main" id="{D28E5D32-F941-4E66-8269-714A8995BAEA}"/>
              </a:ext>
            </a:extLst>
          </p:cNvPr>
          <p:cNvSpPr>
            <a:spLocks noGrp="1"/>
          </p:cNvSpPr>
          <p:nvPr>
            <p:ph type="body" sz="quarter" idx="21"/>
          </p:nvPr>
        </p:nvSpPr>
        <p:spPr>
          <a:xfrm>
            <a:off x="5973985" y="2965451"/>
            <a:ext cx="4365625" cy="2662420"/>
          </a:xfrm>
        </p:spPr>
        <p:txBody>
          <a:bodyPr>
            <a:normAutofit/>
          </a:bodyPr>
          <a:lstStyle/>
          <a:p>
            <a:r>
              <a:rPr lang="en-US" dirty="0"/>
              <a:t>“In a game, I’d much rather be playing with girls than guys There’s a big difference in strength and aggressiveness, so often we feel empowered.”</a:t>
            </a:r>
          </a:p>
          <a:p>
            <a:r>
              <a:rPr lang="en-US" dirty="0"/>
              <a:t>“girls and boys have different biological abilities after a certain age”</a:t>
            </a:r>
          </a:p>
          <a:p>
            <a:r>
              <a:rPr lang="en-US" dirty="0"/>
              <a:t>“sports differ from each other, if men and women are on the same team in some sports it can put the women in danger, so in my opinion women can play in the same team but not in all sports”</a:t>
            </a:r>
          </a:p>
          <a:p>
            <a:endParaRPr lang="en-US" dirty="0"/>
          </a:p>
        </p:txBody>
      </p:sp>
    </p:spTree>
    <p:extLst>
      <p:ext uri="{BB962C8B-B14F-4D97-AF65-F5344CB8AC3E}">
        <p14:creationId xmlns:p14="http://schemas.microsoft.com/office/powerpoint/2010/main" val="25715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765175" y="788444"/>
            <a:ext cx="10515600" cy="676275"/>
          </a:xfrm>
        </p:spPr>
        <p:txBody>
          <a:bodyPr>
            <a:normAutofit fontScale="90000"/>
          </a:bodyPr>
          <a:lstStyle/>
          <a:p>
            <a:r>
              <a:rPr lang="en-US" dirty="0"/>
              <a:t> mixed gender</a:t>
            </a:r>
            <a:br>
              <a:rPr lang="en-US" dirty="0"/>
            </a:br>
            <a:r>
              <a:rPr lang="en-US" dirty="0"/>
              <a:t> teams </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sz="2000" dirty="0"/>
              <a:t>Will this be easy or hard for both genders to cope through </a:t>
            </a:r>
            <a:endParaRPr lang="ru-RU" sz="2000"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7</a:t>
            </a:fld>
            <a:endParaRPr lang="ru-RU" dirty="0"/>
          </a:p>
        </p:txBody>
      </p:sp>
      <p:sp>
        <p:nvSpPr>
          <p:cNvPr id="14" name="AutoShape 10" descr="Forms response chart. Question title: do you think boys and girls should play on the same team?. Number of responses: 19 res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Forms response chart. Question title: do you think boys and girls should play on the same team?. Number of responses: 19 responses."/>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4" descr="Forms response chart. Question title: do you think boys and girls should play on the same team?. Number of responses: 19 responses."/>
          <p:cNvSpPr>
            <a:spLocks noChangeAspect="1" noChangeArrowheads="1"/>
          </p:cNvSpPr>
          <p:nvPr/>
        </p:nvSpPr>
        <p:spPr bwMode="auto">
          <a:xfrm flipV="1">
            <a:off x="460375" y="669382"/>
            <a:ext cx="4288936" cy="4288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6" descr="Forms response chart. Question title: do you think boys and girls should play on the same team?. Number of responses: 19 responses."/>
          <p:cNvSpPr>
            <a:spLocks noChangeAspect="1" noChangeArrowheads="1"/>
          </p:cNvSpPr>
          <p:nvPr/>
        </p:nvSpPr>
        <p:spPr bwMode="auto">
          <a:xfrm flipV="1">
            <a:off x="612775" y="821782"/>
            <a:ext cx="4288936" cy="4288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8" descr="Forms response chart. Question title: do you think boys and girls should play on the same team?. Number of responses: 19 responses."/>
          <p:cNvSpPr>
            <a:spLocks noChangeAspect="1" noChangeArrowheads="1"/>
          </p:cNvSpPr>
          <p:nvPr/>
        </p:nvSpPr>
        <p:spPr bwMode="auto">
          <a:xfrm flipV="1">
            <a:off x="765175" y="974182"/>
            <a:ext cx="4288936" cy="4288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20" descr="Forms response chart. Question title: do you think boys and girls should play on the same team?. Number of responses: 19 responses."/>
          <p:cNvSpPr>
            <a:spLocks noChangeAspect="1" noChangeArrowheads="1"/>
          </p:cNvSpPr>
          <p:nvPr/>
        </p:nvSpPr>
        <p:spPr bwMode="auto">
          <a:xfrm flipV="1">
            <a:off x="917575" y="1126582"/>
            <a:ext cx="4288936" cy="4288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22" descr="Forms response chart. Question title: do you think boys and girls should play on the same team?. Number of responses: 19 responses."/>
          <p:cNvSpPr>
            <a:spLocks noChangeAspect="1" noChangeArrowheads="1"/>
          </p:cNvSpPr>
          <p:nvPr/>
        </p:nvSpPr>
        <p:spPr bwMode="auto">
          <a:xfrm flipV="1">
            <a:off x="1069975" y="1278982"/>
            <a:ext cx="4288936" cy="4288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54841E01-751E-4EEC-9A87-23A6E0B26704}"/>
              </a:ext>
            </a:extLst>
          </p:cNvPr>
          <p:cNvPicPr>
            <a:picLocks noChangeAspect="1"/>
          </p:cNvPicPr>
          <p:nvPr/>
        </p:nvPicPr>
        <p:blipFill rotWithShape="1">
          <a:blip r:embed="rId2"/>
          <a:srcRect l="22391" t="41265" r="26739" b="18634"/>
          <a:stretch/>
        </p:blipFill>
        <p:spPr>
          <a:xfrm>
            <a:off x="2199665" y="2528920"/>
            <a:ext cx="7619592" cy="3377136"/>
          </a:xfrm>
          <a:prstGeom prst="rect">
            <a:avLst/>
          </a:prstGeom>
        </p:spPr>
      </p:pic>
    </p:spTree>
    <p:extLst>
      <p:ext uri="{BB962C8B-B14F-4D97-AF65-F5344CB8AC3E}">
        <p14:creationId xmlns:p14="http://schemas.microsoft.com/office/powerpoint/2010/main" val="39535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a:xfrm>
            <a:off x="841449" y="1539727"/>
            <a:ext cx="4008847" cy="1325563"/>
          </a:xfrm>
        </p:spPr>
        <p:txBody>
          <a:bodyPr/>
          <a:lstStyle/>
          <a:p>
            <a:r>
              <a:rPr lang="en-US" dirty="0"/>
              <a:t>THANK YOU!</a:t>
            </a:r>
            <a:endParaRPr lang="ru-RU" dirty="0"/>
          </a:p>
        </p:txBody>
      </p:sp>
      <p:pic>
        <p:nvPicPr>
          <p:cNvPr id="16" name="Picture Placeholder 15">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a:blip r:embed="rId2">
            <a:extLst>
              <a:ext uri="{837473B0-CC2E-450A-ABE3-18F120FF3D39}">
                <a1611:picAttrSrcUrl xmlns:a1611="http://schemas.microsoft.com/office/drawing/2016/11/main" r:id="rId3"/>
              </a:ext>
            </a:extLst>
          </a:blip>
          <a:stretch>
            <a:fillRect/>
          </a:stretch>
        </p:blipFill>
        <p:spPr>
          <a:xfrm>
            <a:off x="5245189" y="667472"/>
            <a:ext cx="6943003" cy="4599679"/>
          </a:xfrm>
        </p:spPr>
      </p:pic>
    </p:spTree>
    <p:extLst>
      <p:ext uri="{BB962C8B-B14F-4D97-AF65-F5344CB8AC3E}">
        <p14:creationId xmlns:p14="http://schemas.microsoft.com/office/powerpoint/2010/main" val="131666359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purl.org/dc/elements/1.1/"/>
    <ds:schemaRef ds:uri="http://schemas.microsoft.com/sharepoint/v3"/>
    <ds:schemaRef ds:uri="http://purl.org/dc/terms/"/>
    <ds:schemaRef ds:uri="6dc4bcd6-49db-4c07-9060-8acfc67cef9f"/>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b0879af-3eba-417a-a55a-ffe6dcd6ca7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543</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Gender equality in sports</vt:lpstr>
      <vt:lpstr>What is gender equality in sports</vt:lpstr>
      <vt:lpstr>Why is there inequality in sports </vt:lpstr>
      <vt:lpstr>How will mix gender teams benefit us?</vt:lpstr>
      <vt:lpstr>Should the school make girls and boys in the same team</vt:lpstr>
      <vt:lpstr>Mixed gender teams</vt:lpstr>
      <vt:lpstr> mixed gender  teams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2023-02-20T05:41:02Z</dcterms:created>
  <dcterms:modified xsi:type="dcterms:W3CDTF">2023-02-24T20:08:05Z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