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3"/>
  </p:notesMasterIdLst>
  <p:sldIdLst>
    <p:sldId id="256" r:id="rId2"/>
    <p:sldId id="258" r:id="rId3"/>
    <p:sldId id="260" r:id="rId4"/>
    <p:sldId id="261" r:id="rId5"/>
    <p:sldId id="262" r:id="rId6"/>
    <p:sldId id="266" r:id="rId7"/>
    <p:sldId id="279" r:id="rId8"/>
    <p:sldId id="280" r:id="rId9"/>
    <p:sldId id="285" r:id="rId10"/>
    <p:sldId id="284" r:id="rId11"/>
    <p:sldId id="286" r:id="rId12"/>
  </p:sldIdLst>
  <p:sldSz cx="9144000" cy="5143500" type="screen16x9"/>
  <p:notesSz cx="6858000" cy="9144000"/>
  <p:embeddedFontLst>
    <p:embeddedFont>
      <p:font typeface="Roboto Medium" panose="020B0604020202020204" charset="0"/>
      <p:regular r:id="rId14"/>
      <p:bold r:id="rId15"/>
      <p:italic r:id="rId16"/>
      <p:boldItalic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16FF77-4127-443C-8E1C-74F07083DC80}">
  <a:tblStyle styleId="{7A16FF77-4127-443C-8E1C-74F07083DC8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7" d="100"/>
          <a:sy n="97" d="100"/>
        </p:scale>
        <p:origin x="40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3" name="Google Shape;53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4" name="Google Shape;538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2" name="Google Shape;531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13" name="Google Shape;531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2" name="Google Shape;532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23" name="Google Shape;532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8" name="Google Shape;540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9" name="Google Shape;540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>
  <p:cSld name="CUSTOM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t="6568"/>
          <a:stretch/>
        </p:blipFill>
        <p:spPr>
          <a:xfrm>
            <a:off x="345025" y="350313"/>
            <a:ext cx="8453949" cy="44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-7650" y="3024500"/>
            <a:ext cx="7654500" cy="1474200"/>
          </a:xfrm>
          <a:prstGeom prst="rect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76300" y="1944525"/>
            <a:ext cx="8322600" cy="19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54050" y="3770575"/>
            <a:ext cx="74937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text right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/>
          <p:nvPr/>
        </p:nvSpPr>
        <p:spPr>
          <a:xfrm>
            <a:off x="4722150" y="1619525"/>
            <a:ext cx="4449000" cy="710700"/>
          </a:xfrm>
          <a:prstGeom prst="rect">
            <a:avLst/>
          </a:prstGeom>
          <a:solidFill>
            <a:srgbClr val="1934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5109900" y="1688525"/>
            <a:ext cx="359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Roboto Medium"/>
              <a:buNone/>
              <a:defRPr sz="2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Medium"/>
              <a:buNone/>
              <a:defRPr sz="28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Medium"/>
              <a:buNone/>
              <a:defRPr sz="28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Medium"/>
              <a:buNone/>
              <a:defRPr sz="28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Medium"/>
              <a:buNone/>
              <a:defRPr sz="28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Medium"/>
              <a:buNone/>
              <a:defRPr sz="28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Medium"/>
              <a:buNone/>
              <a:defRPr sz="28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Medium"/>
              <a:buNone/>
              <a:defRPr sz="28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Medium"/>
              <a:buNone/>
              <a:defRPr sz="28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title" idx="2"/>
          </p:nvPr>
        </p:nvSpPr>
        <p:spPr>
          <a:xfrm>
            <a:off x="5109900" y="2569100"/>
            <a:ext cx="2842800" cy="11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400"/>
              <a:buFont typeface="Roboto"/>
              <a:buNone/>
              <a:defRPr sz="14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9pPr>
          </a:lstStyle>
          <a:p>
            <a:endParaRPr/>
          </a:p>
        </p:txBody>
      </p:sp>
      <p:cxnSp>
        <p:nvCxnSpPr>
          <p:cNvPr id="136" name="Google Shape;136;p25"/>
          <p:cNvCxnSpPr/>
          <p:nvPr/>
        </p:nvCxnSpPr>
        <p:spPr>
          <a:xfrm>
            <a:off x="7703150" y="4021750"/>
            <a:ext cx="506700" cy="5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- Right">
  <p:cSld name="CUSTOM_8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55975" y="2412225"/>
            <a:ext cx="4248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5000"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 idx="2"/>
          </p:nvPr>
        </p:nvSpPr>
        <p:spPr>
          <a:xfrm>
            <a:off x="463975" y="2826650"/>
            <a:ext cx="4032000" cy="20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A0A0"/>
              </a:buClr>
              <a:buSzPts val="1600"/>
              <a:buFont typeface="Roboto"/>
              <a:buNone/>
              <a:defRPr sz="1600">
                <a:solidFill>
                  <a:srgbClr val="A0A0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solidFill>
                  <a:srgbClr val="3E606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solidFill>
                  <a:srgbClr val="3E606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solidFill>
                  <a:srgbClr val="3E606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solidFill>
                  <a:srgbClr val="3E606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solidFill>
                  <a:srgbClr val="3E606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solidFill>
                  <a:srgbClr val="3E606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solidFill>
                  <a:srgbClr val="3E606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solidFill>
                  <a:srgbClr val="3E606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with title and text left">
  <p:cSld name="CUSTOM_9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5083800" y="341650"/>
            <a:ext cx="3638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400"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5083800" y="1488100"/>
            <a:ext cx="3638400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600"/>
              <a:buFont typeface="Roboto"/>
              <a:buChar char="●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600"/>
              <a:buFont typeface="Roboto"/>
              <a:buChar char="○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238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238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11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11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300"/>
              <a:buFont typeface="Roboto"/>
              <a:buChar char="○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200"/>
              <a:buFont typeface="Roboto"/>
              <a:buChar char="■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083800" y="3817300"/>
            <a:ext cx="3638400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Char char="●"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Char char="○"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2385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"/>
              <a:buChar char="■"/>
              <a:def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2385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"/>
              <a:buChar char="●"/>
              <a:def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○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■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115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●"/>
              <a:def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115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○"/>
              <a:def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■"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/>
          <p:nvPr/>
        </p:nvSpPr>
        <p:spPr>
          <a:xfrm>
            <a:off x="5074251" y="3817300"/>
            <a:ext cx="3760500" cy="1060800"/>
          </a:xfrm>
          <a:prstGeom prst="rect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subTitle" idx="3"/>
          </p:nvPr>
        </p:nvSpPr>
        <p:spPr>
          <a:xfrm>
            <a:off x="5191125" y="3836250"/>
            <a:ext cx="3526800" cy="104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slide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202925" y="466625"/>
            <a:ext cx="673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3000"/>
              <a:buFont typeface="Roboto"/>
              <a:buNone/>
              <a:defRPr sz="3000"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title" idx="2"/>
          </p:nvPr>
        </p:nvSpPr>
        <p:spPr>
          <a:xfrm>
            <a:off x="1677450" y="2135900"/>
            <a:ext cx="23994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7C6"/>
              </a:buClr>
              <a:buSzPts val="1800"/>
              <a:buNone/>
              <a:defRPr sz="1800" b="1">
                <a:solidFill>
                  <a:srgbClr val="A5B7C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title" idx="3"/>
          </p:nvPr>
        </p:nvSpPr>
        <p:spPr>
          <a:xfrm>
            <a:off x="1266000" y="2632400"/>
            <a:ext cx="3222300" cy="23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600"/>
              <a:buFont typeface="Roboto"/>
              <a:buNone/>
              <a:defRPr sz="16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9pPr>
          </a:lstStyle>
          <a:p>
            <a:endParaRPr/>
          </a:p>
        </p:txBody>
      </p:sp>
      <p:cxnSp>
        <p:nvCxnSpPr>
          <p:cNvPr id="33" name="Google Shape;33;p7"/>
          <p:cNvCxnSpPr/>
          <p:nvPr/>
        </p:nvCxnSpPr>
        <p:spPr>
          <a:xfrm>
            <a:off x="4567200" y="2261250"/>
            <a:ext cx="9600" cy="2001300"/>
          </a:xfrm>
          <a:prstGeom prst="straightConnector1">
            <a:avLst/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7"/>
          <p:cNvSpPr txBox="1">
            <a:spLocks noGrp="1"/>
          </p:cNvSpPr>
          <p:nvPr>
            <p:ph type="title" idx="4"/>
          </p:nvPr>
        </p:nvSpPr>
        <p:spPr>
          <a:xfrm>
            <a:off x="5067200" y="2135900"/>
            <a:ext cx="23994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7C6"/>
              </a:buClr>
              <a:buSzPts val="1800"/>
              <a:buNone/>
              <a:defRPr sz="1800" b="1">
                <a:solidFill>
                  <a:srgbClr val="A5B7C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title" idx="5"/>
          </p:nvPr>
        </p:nvSpPr>
        <p:spPr>
          <a:xfrm>
            <a:off x="4655750" y="2632400"/>
            <a:ext cx="3222300" cy="23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600"/>
              <a:buFont typeface="Roboto"/>
              <a:buNone/>
              <a:defRPr sz="16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3 column slide">
  <p:cSld name="CUSTOM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795448" y="2135900"/>
            <a:ext cx="23583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7C6"/>
              </a:buClr>
              <a:buSzPts val="1800"/>
              <a:buNone/>
              <a:defRPr sz="1800" b="1">
                <a:solidFill>
                  <a:srgbClr val="A5B7C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title" idx="2"/>
          </p:nvPr>
        </p:nvSpPr>
        <p:spPr>
          <a:xfrm>
            <a:off x="795300" y="2632400"/>
            <a:ext cx="2358300" cy="23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600"/>
              <a:buFont typeface="Roboto"/>
              <a:buNone/>
              <a:defRPr sz="16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 idx="3"/>
          </p:nvPr>
        </p:nvSpPr>
        <p:spPr>
          <a:xfrm>
            <a:off x="3543711" y="2135900"/>
            <a:ext cx="23583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7C6"/>
              </a:buClr>
              <a:buSzPts val="1800"/>
              <a:buNone/>
              <a:defRPr sz="1800" b="1">
                <a:solidFill>
                  <a:srgbClr val="A5B7C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title" idx="4"/>
          </p:nvPr>
        </p:nvSpPr>
        <p:spPr>
          <a:xfrm>
            <a:off x="3543638" y="2632400"/>
            <a:ext cx="2358300" cy="23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600"/>
              <a:buFont typeface="Roboto"/>
              <a:buNone/>
              <a:defRPr sz="16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title" idx="5"/>
          </p:nvPr>
        </p:nvSpPr>
        <p:spPr>
          <a:xfrm>
            <a:off x="6292048" y="2135900"/>
            <a:ext cx="23583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7C6"/>
              </a:buClr>
              <a:buSzPts val="1800"/>
              <a:buNone/>
              <a:defRPr sz="1800" b="1">
                <a:solidFill>
                  <a:srgbClr val="A5B7C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 idx="6"/>
          </p:nvPr>
        </p:nvSpPr>
        <p:spPr>
          <a:xfrm>
            <a:off x="6291975" y="2632400"/>
            <a:ext cx="2358300" cy="23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600"/>
              <a:buFont typeface="Roboto"/>
              <a:buNone/>
              <a:defRPr sz="16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9pPr>
          </a:lstStyle>
          <a:p>
            <a:endParaRPr/>
          </a:p>
        </p:txBody>
      </p:sp>
      <p:cxnSp>
        <p:nvCxnSpPr>
          <p:cNvPr id="43" name="Google Shape;43;p8"/>
          <p:cNvCxnSpPr/>
          <p:nvPr/>
        </p:nvCxnSpPr>
        <p:spPr>
          <a:xfrm>
            <a:off x="3363029" y="2443344"/>
            <a:ext cx="0" cy="1391100"/>
          </a:xfrm>
          <a:prstGeom prst="straightConnector1">
            <a:avLst/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" name="Google Shape;44;p8"/>
          <p:cNvCxnSpPr/>
          <p:nvPr/>
        </p:nvCxnSpPr>
        <p:spPr>
          <a:xfrm>
            <a:off x="6082548" y="2443344"/>
            <a:ext cx="0" cy="1391100"/>
          </a:xfrm>
          <a:prstGeom prst="straightConnector1">
            <a:avLst/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8"/>
          <p:cNvSpPr txBox="1">
            <a:spLocks noGrp="1"/>
          </p:cNvSpPr>
          <p:nvPr>
            <p:ph type="title" idx="7"/>
          </p:nvPr>
        </p:nvSpPr>
        <p:spPr>
          <a:xfrm>
            <a:off x="1202925" y="466625"/>
            <a:ext cx="673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3000"/>
              <a:buFont typeface="Roboto"/>
              <a:buNone/>
              <a:defRPr sz="3000"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 1">
  <p:cSld name="BIG_NUMBER_1">
    <p:bg>
      <p:bgPr>
        <a:solidFill>
          <a:srgbClr val="3E606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867300" y="2978525"/>
            <a:ext cx="74094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 idx="2"/>
          </p:nvPr>
        </p:nvSpPr>
        <p:spPr>
          <a:xfrm>
            <a:off x="930100" y="981525"/>
            <a:ext cx="7283700" cy="19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u="sng"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u="sng"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u="sng"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u="sng"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u="sng"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u="sng"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u="sng"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u="sng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images &amp; two column">
  <p:cSld name="CUSTOM_13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77250" y="2734400"/>
            <a:ext cx="38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000">
                <a:solidFill>
                  <a:srgbClr val="19344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1934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1934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1934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1934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1934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1934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1934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19344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title" idx="2"/>
          </p:nvPr>
        </p:nvSpPr>
        <p:spPr>
          <a:xfrm>
            <a:off x="4949250" y="2734400"/>
            <a:ext cx="38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000">
                <a:solidFill>
                  <a:srgbClr val="19344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1934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1934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1934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1934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1934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1934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1934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19344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title" idx="3"/>
          </p:nvPr>
        </p:nvSpPr>
        <p:spPr>
          <a:xfrm>
            <a:off x="674850" y="3463275"/>
            <a:ext cx="3222300" cy="11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400"/>
              <a:buFont typeface="Roboto"/>
              <a:buNone/>
              <a:defRPr sz="14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title" idx="4"/>
          </p:nvPr>
        </p:nvSpPr>
        <p:spPr>
          <a:xfrm>
            <a:off x="5246850" y="3463275"/>
            <a:ext cx="3222300" cy="11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400"/>
              <a:buFont typeface="Roboto"/>
              <a:buNone/>
              <a:defRPr sz="14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9pPr>
          </a:lstStyle>
          <a:p>
            <a:endParaRPr/>
          </a:p>
        </p:txBody>
      </p:sp>
      <p:cxnSp>
        <p:nvCxnSpPr>
          <p:cNvPr id="122" name="Google Shape;122;p22"/>
          <p:cNvCxnSpPr/>
          <p:nvPr/>
        </p:nvCxnSpPr>
        <p:spPr>
          <a:xfrm>
            <a:off x="4583875" y="2747150"/>
            <a:ext cx="0" cy="1879200"/>
          </a:xfrm>
          <a:prstGeom prst="straightConnector1">
            <a:avLst/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image and title">
  <p:cSld name="CUSTOM_14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5083800" y="1332250"/>
            <a:ext cx="3638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400"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5083800" y="2478700"/>
            <a:ext cx="3638400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600"/>
              <a:buFont typeface="Roboto"/>
              <a:buChar char="●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600"/>
              <a:buFont typeface="Roboto"/>
              <a:buChar char="○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238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238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11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11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300"/>
              <a:buFont typeface="Roboto"/>
              <a:buChar char="○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200"/>
              <a:buFont typeface="Roboto"/>
              <a:buChar char="■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6" name="Google Shape;126;p23"/>
          <p:cNvSpPr/>
          <p:nvPr/>
        </p:nvSpPr>
        <p:spPr>
          <a:xfrm>
            <a:off x="0" y="0"/>
            <a:ext cx="4457400" cy="5143500"/>
          </a:xfrm>
          <a:prstGeom prst="rect">
            <a:avLst/>
          </a:prstGeom>
          <a:solidFill>
            <a:srgbClr val="435D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23"/>
          <p:cNvCxnSpPr/>
          <p:nvPr/>
        </p:nvCxnSpPr>
        <p:spPr>
          <a:xfrm>
            <a:off x="5161825" y="1160825"/>
            <a:ext cx="1140000" cy="0"/>
          </a:xfrm>
          <a:prstGeom prst="straightConnector1">
            <a:avLst/>
          </a:prstGeom>
          <a:noFill/>
          <a:ln w="19050" cap="flat" cmpd="sng">
            <a:solidFill>
              <a:srgbClr val="19344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image and title 1">
  <p:cSld name="CUSTOM_14_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5083800" y="1332250"/>
            <a:ext cx="3638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400"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5083800" y="2478700"/>
            <a:ext cx="3638400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600"/>
              <a:buFont typeface="Roboto"/>
              <a:buChar char="●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600"/>
              <a:buFont typeface="Roboto"/>
              <a:buChar char="○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238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238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11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11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300"/>
              <a:buFont typeface="Roboto"/>
              <a:buChar char="○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200"/>
              <a:buFont typeface="Roboto"/>
              <a:buChar char="■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131" name="Google Shape;131;p24"/>
          <p:cNvCxnSpPr/>
          <p:nvPr/>
        </p:nvCxnSpPr>
        <p:spPr>
          <a:xfrm>
            <a:off x="5161825" y="1160825"/>
            <a:ext cx="1140000" cy="0"/>
          </a:xfrm>
          <a:prstGeom prst="straightConnector1">
            <a:avLst/>
          </a:prstGeom>
          <a:noFill/>
          <a:ln w="19050" cap="flat" cmpd="sng">
            <a:solidFill>
              <a:srgbClr val="19344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95300" y="695225"/>
            <a:ext cx="755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 Medium"/>
              <a:buNone/>
              <a:defRPr sz="26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85225" y="1668825"/>
            <a:ext cx="6402900" cy="26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500"/>
              <a:buFont typeface="Roboto"/>
              <a:buChar char="■"/>
              <a:defRPr sz="15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238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500"/>
              <a:buFont typeface="Roboto"/>
              <a:buChar char="●"/>
              <a:defRPr sz="15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11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11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Font typeface="Roboto"/>
              <a:buChar char="○"/>
              <a:defRPr sz="13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6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youtube.com/watch?v=TaqOE8Jd-j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/>
          <p:nvPr/>
        </p:nvSpPr>
        <p:spPr>
          <a:xfrm>
            <a:off x="-7650" y="3024500"/>
            <a:ext cx="7654500" cy="1474200"/>
          </a:xfrm>
          <a:prstGeom prst="rect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2"/>
          <p:cNvSpPr txBox="1">
            <a:spLocks noGrp="1"/>
          </p:cNvSpPr>
          <p:nvPr>
            <p:ph type="title"/>
          </p:nvPr>
        </p:nvSpPr>
        <p:spPr>
          <a:xfrm>
            <a:off x="476300" y="1944525"/>
            <a:ext cx="8322600" cy="19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 smtClean="0"/>
              <a:t>Business growth </a:t>
            </a:r>
            <a:endParaRPr dirty="0"/>
          </a:p>
        </p:txBody>
      </p:sp>
      <p:sp>
        <p:nvSpPr>
          <p:cNvPr id="161" name="Google Shape;161;p32"/>
          <p:cNvSpPr txBox="1">
            <a:spLocks noGrp="1"/>
          </p:cNvSpPr>
          <p:nvPr>
            <p:ph type="body" idx="4294967295"/>
          </p:nvPr>
        </p:nvSpPr>
        <p:spPr>
          <a:xfrm>
            <a:off x="7646975" y="493391"/>
            <a:ext cx="10164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b="1" dirty="0">
              <a:solidFill>
                <a:srgbClr val="A5B7C6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b="1" dirty="0">
              <a:solidFill>
                <a:srgbClr val="A5B7C6"/>
              </a:solidFill>
            </a:endParaRPr>
          </a:p>
        </p:txBody>
      </p:sp>
      <p:sp>
        <p:nvSpPr>
          <p:cNvPr id="162" name="Google Shape;162;p32"/>
          <p:cNvSpPr txBox="1">
            <a:spLocks noGrp="1"/>
          </p:cNvSpPr>
          <p:nvPr>
            <p:ph type="subTitle" idx="1"/>
          </p:nvPr>
        </p:nvSpPr>
        <p:spPr>
          <a:xfrm>
            <a:off x="554050" y="3770575"/>
            <a:ext cx="74937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By:Sanad</a:t>
            </a:r>
            <a:r>
              <a:rPr lang="en-US" dirty="0" smtClean="0"/>
              <a:t> kakish ,Toleen Bosheh, </a:t>
            </a:r>
            <a:r>
              <a:rPr lang="en-US" dirty="0" err="1" smtClean="0"/>
              <a:t>Odeh</a:t>
            </a:r>
            <a:r>
              <a:rPr lang="en-US" dirty="0" smtClean="0"/>
              <a:t> Dababneh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" name="Google Shape;5386;p60"/>
          <p:cNvSpPr txBox="1">
            <a:spLocks noGrp="1"/>
          </p:cNvSpPr>
          <p:nvPr>
            <p:ph type="title"/>
          </p:nvPr>
        </p:nvSpPr>
        <p:spPr>
          <a:xfrm>
            <a:off x="4756061" y="1731508"/>
            <a:ext cx="3550477" cy="57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 smtClean="0"/>
              <a:t>Check your understanding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cxnSp>
        <p:nvCxnSpPr>
          <p:cNvPr id="5387" name="Google Shape;5387;p60"/>
          <p:cNvCxnSpPr/>
          <p:nvPr/>
        </p:nvCxnSpPr>
        <p:spPr>
          <a:xfrm>
            <a:off x="7703150" y="4021750"/>
            <a:ext cx="506700" cy="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06" name="Google Shape;5406;p60"/>
          <p:cNvSpPr txBox="1">
            <a:spLocks noGrp="1"/>
          </p:cNvSpPr>
          <p:nvPr>
            <p:ph type="title" idx="2"/>
          </p:nvPr>
        </p:nvSpPr>
        <p:spPr>
          <a:xfrm>
            <a:off x="4756061" y="2503315"/>
            <a:ext cx="2724995" cy="18976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1. What are the 2 types of growth?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2.what are the 3 types of external growth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3.thats the difference between conglomerate integration and vertical integration  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54" y="1174486"/>
            <a:ext cx="3333750" cy="2505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9188" y="4868029"/>
            <a:ext cx="743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 smtClean="0"/>
              <a:t>THANK YOU!!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71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 txBox="1">
            <a:spLocks noGrp="1"/>
          </p:cNvSpPr>
          <p:nvPr>
            <p:ph type="title"/>
          </p:nvPr>
        </p:nvSpPr>
        <p:spPr>
          <a:xfrm>
            <a:off x="146050" y="475825"/>
            <a:ext cx="4216025" cy="61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SzPts val="1100"/>
            </a:pPr>
            <a:r>
              <a:rPr lang="en-US" sz="2000" dirty="0">
                <a:solidFill>
                  <a:schemeClr val="tx1"/>
                </a:solidFill>
              </a:rPr>
              <a:t>Why the owners of a business may want to  expand the business 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  <a:endParaRPr sz="2000" dirty="0">
              <a:solidFill>
                <a:srgbClr val="193441"/>
              </a:solidFill>
            </a:endParaRPr>
          </a:p>
        </p:txBody>
      </p:sp>
      <p:pic>
        <p:nvPicPr>
          <p:cNvPr id="175" name="Google Shape;175;p34"/>
          <p:cNvPicPr preferRelativeResize="0"/>
          <p:nvPr/>
        </p:nvPicPr>
        <p:blipFill rotWithShape="1">
          <a:blip r:embed="rId3">
            <a:alphaModFix/>
          </a:blip>
          <a:srcRect l="47471" r="657"/>
          <a:stretch/>
        </p:blipFill>
        <p:spPr>
          <a:xfrm>
            <a:off x="5146903" y="0"/>
            <a:ext cx="3997102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6050" y="1092200"/>
            <a:ext cx="37592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possibility of higher profits for the owners.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More status and prestige for the owners and managers.(higher salaries often paid to managers who control bigger businesses)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Lower average costs.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Larger share of its market.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04932" y="4887764"/>
            <a:ext cx="1041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sanad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/>
          <p:nvPr/>
        </p:nvSpPr>
        <p:spPr>
          <a:xfrm>
            <a:off x="5074251" y="3817300"/>
            <a:ext cx="3760500" cy="1060800"/>
          </a:xfrm>
          <a:prstGeom prst="rect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6"/>
          <p:cNvSpPr txBox="1">
            <a:spLocks noGrp="1"/>
          </p:cNvSpPr>
          <p:nvPr>
            <p:ph type="title"/>
          </p:nvPr>
        </p:nvSpPr>
        <p:spPr>
          <a:xfrm>
            <a:off x="5083800" y="341650"/>
            <a:ext cx="3638400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 smtClean="0"/>
              <a:t>Problems resulting by expansion  </a:t>
            </a:r>
            <a:endParaRPr dirty="0"/>
          </a:p>
        </p:txBody>
      </p:sp>
      <p:sp>
        <p:nvSpPr>
          <p:cNvPr id="190" name="Google Shape;190;p36"/>
          <p:cNvSpPr txBox="1">
            <a:spLocks noGrp="1"/>
          </p:cNvSpPr>
          <p:nvPr>
            <p:ph type="body" idx="1"/>
          </p:nvPr>
        </p:nvSpPr>
        <p:spPr>
          <a:xfrm>
            <a:off x="5083800" y="1488100"/>
            <a:ext cx="3638400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t"/>
            <a:r>
              <a:rPr lang="en-US" sz="1400" dirty="0"/>
              <a:t>Larger business is difficult to control</a:t>
            </a:r>
          </a:p>
          <a:p>
            <a:pPr fontAlgn="t"/>
            <a:r>
              <a:rPr lang="en-US" sz="1400" dirty="0"/>
              <a:t>Larger business leads to poor communication</a:t>
            </a:r>
          </a:p>
          <a:p>
            <a:pPr fontAlgn="t"/>
            <a:r>
              <a:rPr lang="en-US" sz="1400" dirty="0"/>
              <a:t>Expansion costs so much that business is short of finance</a:t>
            </a:r>
          </a:p>
          <a:p>
            <a:pPr fontAlgn="t"/>
            <a:r>
              <a:rPr lang="en-US" sz="1400" dirty="0"/>
              <a:t>Integrating with another business introduce different management styles or ways of doing things </a:t>
            </a: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858585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858585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858585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>
              <a:solidFill>
                <a:srgbClr val="858585"/>
              </a:solidFill>
            </a:endParaRPr>
          </a:p>
        </p:txBody>
      </p:sp>
      <p:pic>
        <p:nvPicPr>
          <p:cNvPr id="191" name="Google Shape;191;p36"/>
          <p:cNvPicPr preferRelativeResize="0"/>
          <p:nvPr/>
        </p:nvPicPr>
        <p:blipFill rotWithShape="1">
          <a:blip r:embed="rId3">
            <a:alphaModFix/>
          </a:blip>
          <a:srcRect l="17059" r="21398"/>
          <a:stretch/>
        </p:blipFill>
        <p:spPr>
          <a:xfrm>
            <a:off x="0" y="0"/>
            <a:ext cx="474220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6"/>
          <p:cNvSpPr txBox="1">
            <a:spLocks noGrp="1"/>
          </p:cNvSpPr>
          <p:nvPr>
            <p:ph type="body" idx="2"/>
          </p:nvPr>
        </p:nvSpPr>
        <p:spPr>
          <a:xfrm>
            <a:off x="5083800" y="3817300"/>
            <a:ext cx="36384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New businesses are at greater risk of failing than existing , well established businesses.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4815402" y="4809861"/>
            <a:ext cx="1374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sanad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/>
          <p:cNvSpPr txBox="1">
            <a:spLocks noGrp="1"/>
          </p:cNvSpPr>
          <p:nvPr>
            <p:ph type="title"/>
          </p:nvPr>
        </p:nvSpPr>
        <p:spPr>
          <a:xfrm>
            <a:off x="2067375" y="466625"/>
            <a:ext cx="50094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Clr>
                <a:schemeClr val="dk1"/>
              </a:buClr>
              <a:buSzPts val="2600"/>
            </a:pPr>
            <a:r>
              <a:rPr lang="en-US" sz="2400" dirty="0"/>
              <a:t>Different ways in which businesses can grow </a:t>
            </a:r>
            <a:endParaRPr sz="2400" dirty="0"/>
          </a:p>
        </p:txBody>
      </p:sp>
      <p:sp>
        <p:nvSpPr>
          <p:cNvPr id="198" name="Google Shape;198;p37"/>
          <p:cNvSpPr txBox="1">
            <a:spLocks noGrp="1"/>
          </p:cNvSpPr>
          <p:nvPr>
            <p:ph type="title" idx="2"/>
          </p:nvPr>
        </p:nvSpPr>
        <p:spPr>
          <a:xfrm>
            <a:off x="1677450" y="2135900"/>
            <a:ext cx="2399400" cy="4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External growth</a:t>
            </a:r>
            <a:endParaRPr dirty="0"/>
          </a:p>
        </p:txBody>
      </p:sp>
      <p:sp>
        <p:nvSpPr>
          <p:cNvPr id="199" name="Google Shape;199;p37"/>
          <p:cNvSpPr txBox="1">
            <a:spLocks noGrp="1"/>
          </p:cNvSpPr>
          <p:nvPr>
            <p:ph type="title" idx="3"/>
          </p:nvPr>
        </p:nvSpPr>
        <p:spPr>
          <a:xfrm>
            <a:off x="5067200" y="2588300"/>
            <a:ext cx="3537050" cy="2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en-US" sz="1400" dirty="0">
                <a:solidFill>
                  <a:schemeClr val="tx1"/>
                </a:solidFill>
              </a:rPr>
              <a:t>Occurs when a business expands its existing operations.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Example:</a:t>
            </a:r>
            <a:r>
              <a:rPr lang="en-US" sz="1400" b="1" dirty="0">
                <a:solidFill>
                  <a:schemeClr val="tx1"/>
                </a:solidFill>
              </a:rPr>
              <a:t/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A restaurant owner could open other restaurants in other towns.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This type of growth is often paid for by profits from the existing business.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 this type of growth is often quite slow but easier than external growth</a:t>
            </a:r>
            <a:r>
              <a:rPr lang="en-US" sz="1200" dirty="0">
                <a:solidFill>
                  <a:srgbClr val="FF0000"/>
                </a:solidFill>
              </a:rPr>
              <a:t/>
            </a:r>
            <a:br>
              <a:rPr lang="en-US" sz="1200" dirty="0">
                <a:solidFill>
                  <a:srgbClr val="FF0000"/>
                </a:solidFill>
              </a:rPr>
            </a:br>
            <a:endParaRPr dirty="0"/>
          </a:p>
        </p:txBody>
      </p:sp>
      <p:sp>
        <p:nvSpPr>
          <p:cNvPr id="200" name="Google Shape;200;p37"/>
          <p:cNvSpPr txBox="1">
            <a:spLocks noGrp="1"/>
          </p:cNvSpPr>
          <p:nvPr>
            <p:ph type="title" idx="4"/>
          </p:nvPr>
        </p:nvSpPr>
        <p:spPr>
          <a:xfrm>
            <a:off x="5067200" y="2135900"/>
            <a:ext cx="2399400" cy="4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Internal growth </a:t>
            </a:r>
            <a:endParaRPr dirty="0"/>
          </a:p>
        </p:txBody>
      </p:sp>
      <p:sp>
        <p:nvSpPr>
          <p:cNvPr id="201" name="Google Shape;201;p37"/>
          <p:cNvSpPr txBox="1">
            <a:spLocks noGrp="1"/>
          </p:cNvSpPr>
          <p:nvPr>
            <p:ph type="title" idx="5"/>
          </p:nvPr>
        </p:nvSpPr>
        <p:spPr>
          <a:xfrm>
            <a:off x="1245800" y="2639100"/>
            <a:ext cx="3262700" cy="23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en-US" sz="1400" dirty="0">
                <a:solidFill>
                  <a:schemeClr val="tx1"/>
                </a:solidFill>
              </a:rPr>
              <a:t>Is when a business takes over or merges with another business. Its often called integration.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A takeover or acquisition: is when one business buys out the owners of another business.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A merger : is when the owners of two businesses agree to join their businesses together to make one business.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7867787" y="4864167"/>
            <a:ext cx="1072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toleen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/>
          <p:cNvSpPr txBox="1">
            <a:spLocks noGrp="1"/>
          </p:cNvSpPr>
          <p:nvPr>
            <p:ph type="title" idx="7"/>
          </p:nvPr>
        </p:nvSpPr>
        <p:spPr>
          <a:xfrm>
            <a:off x="1812100" y="466625"/>
            <a:ext cx="5520000" cy="10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dirty="0" smtClean="0"/>
              <a:t>3 types </a:t>
            </a:r>
            <a:r>
              <a:rPr lang="en-US" dirty="0"/>
              <a:t>o</a:t>
            </a:r>
            <a:r>
              <a:rPr lang="en-US" dirty="0" smtClean="0"/>
              <a:t>f external growth </a:t>
            </a:r>
            <a:endParaRPr dirty="0"/>
          </a:p>
        </p:txBody>
      </p:sp>
      <p:sp>
        <p:nvSpPr>
          <p:cNvPr id="207" name="Google Shape;207;p38"/>
          <p:cNvSpPr txBox="1">
            <a:spLocks noGrp="1"/>
          </p:cNvSpPr>
          <p:nvPr>
            <p:ph type="title"/>
          </p:nvPr>
        </p:nvSpPr>
        <p:spPr>
          <a:xfrm>
            <a:off x="795448" y="2135900"/>
            <a:ext cx="2358300" cy="4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Horizontal Integration</a:t>
            </a:r>
            <a:endParaRPr dirty="0"/>
          </a:p>
        </p:txBody>
      </p:sp>
      <p:sp>
        <p:nvSpPr>
          <p:cNvPr id="208" name="Google Shape;208;p38"/>
          <p:cNvSpPr txBox="1">
            <a:spLocks noGrp="1"/>
          </p:cNvSpPr>
          <p:nvPr>
            <p:ph type="title" idx="2"/>
          </p:nvPr>
        </p:nvSpPr>
        <p:spPr>
          <a:xfrm>
            <a:off x="795300" y="2632400"/>
            <a:ext cx="2358300" cy="23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dirty="0"/>
              <a:t>Is when one business Merges or takes over another one in the same industry and at the same stage of production.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dirty="0"/>
          </a:p>
        </p:txBody>
      </p:sp>
      <p:sp>
        <p:nvSpPr>
          <p:cNvPr id="209" name="Google Shape;209;p38"/>
          <p:cNvSpPr txBox="1">
            <a:spLocks noGrp="1"/>
          </p:cNvSpPr>
          <p:nvPr>
            <p:ph type="title" idx="3"/>
          </p:nvPr>
        </p:nvSpPr>
        <p:spPr>
          <a:xfrm>
            <a:off x="3543711" y="2135900"/>
            <a:ext cx="2358300" cy="4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Vertical Integration </a:t>
            </a:r>
            <a:endParaRPr dirty="0"/>
          </a:p>
        </p:txBody>
      </p:sp>
      <p:sp>
        <p:nvSpPr>
          <p:cNvPr id="210" name="Google Shape;210;p38"/>
          <p:cNvSpPr txBox="1">
            <a:spLocks noGrp="1"/>
          </p:cNvSpPr>
          <p:nvPr>
            <p:ph type="title" idx="4"/>
          </p:nvPr>
        </p:nvSpPr>
        <p:spPr>
          <a:xfrm>
            <a:off x="3543638" y="2632400"/>
            <a:ext cx="2358300" cy="23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dirty="0"/>
              <a:t>Is when one business merges with or takes over another one in the same industry but at a different stage of production</a:t>
            </a:r>
            <a:endParaRPr dirty="0"/>
          </a:p>
        </p:txBody>
      </p:sp>
      <p:sp>
        <p:nvSpPr>
          <p:cNvPr id="211" name="Google Shape;211;p38"/>
          <p:cNvSpPr txBox="1">
            <a:spLocks noGrp="1"/>
          </p:cNvSpPr>
          <p:nvPr>
            <p:ph type="title" idx="5"/>
          </p:nvPr>
        </p:nvSpPr>
        <p:spPr>
          <a:xfrm>
            <a:off x="6292048" y="2135900"/>
            <a:ext cx="2358300" cy="4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Conglomerate Integration </a:t>
            </a:r>
            <a:endParaRPr dirty="0"/>
          </a:p>
        </p:txBody>
      </p:sp>
      <p:sp>
        <p:nvSpPr>
          <p:cNvPr id="212" name="Google Shape;212;p38"/>
          <p:cNvSpPr txBox="1">
            <a:spLocks noGrp="1"/>
          </p:cNvSpPr>
          <p:nvPr>
            <p:ph type="title" idx="6"/>
          </p:nvPr>
        </p:nvSpPr>
        <p:spPr>
          <a:xfrm>
            <a:off x="6291975" y="2632400"/>
            <a:ext cx="2358300" cy="23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when one business merges with or takes over a business in a completely different industry.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7874366" y="4942400"/>
            <a:ext cx="1072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toleen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5" name="Google Shape;5315;p55"/>
          <p:cNvSpPr txBox="1">
            <a:spLocks noGrp="1"/>
          </p:cNvSpPr>
          <p:nvPr>
            <p:ph type="title"/>
          </p:nvPr>
        </p:nvSpPr>
        <p:spPr>
          <a:xfrm>
            <a:off x="377250" y="2787683"/>
            <a:ext cx="38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 smtClean="0"/>
              <a:t>Forward vertical </a:t>
            </a:r>
            <a:endParaRPr dirty="0"/>
          </a:p>
        </p:txBody>
      </p:sp>
      <p:sp>
        <p:nvSpPr>
          <p:cNvPr id="5316" name="Google Shape;5316;p55"/>
          <p:cNvSpPr txBox="1">
            <a:spLocks noGrp="1"/>
          </p:cNvSpPr>
          <p:nvPr>
            <p:ph type="title" idx="2"/>
          </p:nvPr>
        </p:nvSpPr>
        <p:spPr>
          <a:xfrm>
            <a:off x="4949250" y="2787683"/>
            <a:ext cx="38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B</a:t>
            </a:r>
            <a:r>
              <a:rPr lang="es" dirty="0" smtClean="0"/>
              <a:t>ackwards vertical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5317" name="Google Shape;5317;p55"/>
          <p:cNvPicPr preferRelativeResize="0"/>
          <p:nvPr/>
        </p:nvPicPr>
        <p:blipFill rotWithShape="1">
          <a:blip r:embed="rId3">
            <a:alphaModFix/>
          </a:blip>
          <a:srcRect t="12500" b="9610"/>
          <a:stretch/>
        </p:blipFill>
        <p:spPr>
          <a:xfrm>
            <a:off x="0" y="0"/>
            <a:ext cx="4575252" cy="23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8" name="Google Shape;5318;p55"/>
          <p:cNvPicPr preferRelativeResize="0"/>
          <p:nvPr/>
        </p:nvPicPr>
        <p:blipFill rotWithShape="1">
          <a:blip r:embed="rId4">
            <a:alphaModFix/>
          </a:blip>
          <a:srcRect t="17475" b="4751"/>
          <a:stretch/>
        </p:blipFill>
        <p:spPr>
          <a:xfrm>
            <a:off x="4568750" y="2550"/>
            <a:ext cx="4575252" cy="2375074"/>
          </a:xfrm>
          <a:prstGeom prst="rect">
            <a:avLst/>
          </a:prstGeom>
          <a:noFill/>
          <a:ln>
            <a:noFill/>
          </a:ln>
        </p:spPr>
      </p:pic>
      <p:sp>
        <p:nvSpPr>
          <p:cNvPr id="5319" name="Google Shape;5319;p55"/>
          <p:cNvSpPr txBox="1">
            <a:spLocks noGrp="1"/>
          </p:cNvSpPr>
          <p:nvPr>
            <p:ph type="title" idx="3"/>
          </p:nvPr>
        </p:nvSpPr>
        <p:spPr>
          <a:xfrm>
            <a:off x="674850" y="3246188"/>
            <a:ext cx="3222300" cy="11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Clr>
                <a:schemeClr val="dk1"/>
              </a:buClr>
              <a:buSzPts val="1100"/>
            </a:pPr>
            <a:r>
              <a:rPr lang="en-US" b="1" dirty="0">
                <a:solidFill>
                  <a:schemeClr val="tx1"/>
                </a:solidFill>
              </a:rPr>
              <a:t>when a business integrates with another business which is at a later stage of production (closer to the tertiary stage).</a:t>
            </a:r>
            <a:br>
              <a:rPr lang="en-US" b="1" dirty="0">
                <a:solidFill>
                  <a:schemeClr val="tx1"/>
                </a:solidFill>
              </a:rPr>
            </a:br>
            <a:endParaRPr dirty="0"/>
          </a:p>
        </p:txBody>
      </p:sp>
      <p:sp>
        <p:nvSpPr>
          <p:cNvPr id="5320" name="Google Shape;5320;p55"/>
          <p:cNvSpPr txBox="1">
            <a:spLocks noGrp="1"/>
          </p:cNvSpPr>
          <p:nvPr>
            <p:ph type="title" idx="4"/>
          </p:nvPr>
        </p:nvSpPr>
        <p:spPr>
          <a:xfrm>
            <a:off x="5292899" y="3246188"/>
            <a:ext cx="3222300" cy="11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when a business integrates with another business which is at an earlier stage of production (closer to the primary &amp; secondary stage) </a:t>
            </a:r>
            <a:br>
              <a:rPr lang="en-US" b="1" dirty="0">
                <a:solidFill>
                  <a:schemeClr val="tx1"/>
                </a:solidFill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99758" y="2366905"/>
            <a:ext cx="594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Types of vertical integration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51983" y="4756196"/>
            <a:ext cx="80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odeh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" name="Google Shape;5325;p56"/>
          <p:cNvSpPr txBox="1">
            <a:spLocks noGrp="1"/>
          </p:cNvSpPr>
          <p:nvPr>
            <p:ph type="title"/>
          </p:nvPr>
        </p:nvSpPr>
        <p:spPr>
          <a:xfrm>
            <a:off x="5083800" y="1332250"/>
            <a:ext cx="3638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en-US" dirty="0"/>
              <a:t>Conglomerate Integration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5326" name="Google Shape;5326;p56"/>
          <p:cNvSpPr txBox="1">
            <a:spLocks noGrp="1"/>
          </p:cNvSpPr>
          <p:nvPr>
            <p:ph type="body" idx="1"/>
          </p:nvPr>
        </p:nvSpPr>
        <p:spPr>
          <a:xfrm>
            <a:off x="4932497" y="2107600"/>
            <a:ext cx="3638400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Is when one business merges with or takes over a business in a completely different industry.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Example: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A business Building Houses merges with a clothing business 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One of the diversification Benefits: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The business now has activities in more than one industry . This might reduces the risk taken due to any future challenges .</a:t>
            </a: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  <p:pic>
        <p:nvPicPr>
          <p:cNvPr id="5327" name="Google Shape;5327;p56"/>
          <p:cNvPicPr preferRelativeResize="0"/>
          <p:nvPr/>
        </p:nvPicPr>
        <p:blipFill rotWithShape="1">
          <a:blip r:embed="rId3">
            <a:alphaModFix/>
          </a:blip>
          <a:srcRect l="5303" b="19256"/>
          <a:stretch/>
        </p:blipFill>
        <p:spPr>
          <a:xfrm>
            <a:off x="253350" y="2107600"/>
            <a:ext cx="4525650" cy="257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282227" y="4907499"/>
            <a:ext cx="677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odeh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1" name="Google Shape;5411;p61"/>
          <p:cNvSpPr txBox="1">
            <a:spLocks noGrp="1"/>
          </p:cNvSpPr>
          <p:nvPr>
            <p:ph type="title"/>
          </p:nvPr>
        </p:nvSpPr>
        <p:spPr>
          <a:xfrm>
            <a:off x="5083800" y="1332250"/>
            <a:ext cx="3638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 smtClean="0"/>
              <a:t>Watch this video for better understanding</a:t>
            </a:r>
            <a:endParaRPr dirty="0"/>
          </a:p>
        </p:txBody>
      </p:sp>
      <p:sp>
        <p:nvSpPr>
          <p:cNvPr id="5412" name="Google Shape;5412;p61"/>
          <p:cNvSpPr txBox="1">
            <a:spLocks noGrp="1"/>
          </p:cNvSpPr>
          <p:nvPr>
            <p:ph type="body" idx="1"/>
          </p:nvPr>
        </p:nvSpPr>
        <p:spPr>
          <a:xfrm>
            <a:off x="5083800" y="2478700"/>
            <a:ext cx="3638400" cy="1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Video link: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www.youtube.com/watch?v=TaqOE8Jd-jQ</a:t>
            </a:r>
            <a:endParaRPr lang="en-US" dirty="0" smtClean="0"/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busines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375</Words>
  <Application>Microsoft Office PowerPoint</Application>
  <PresentationFormat>On-screen Show (16:9)</PresentationFormat>
  <Paragraphs>51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Roboto Medium</vt:lpstr>
      <vt:lpstr>Roboto</vt:lpstr>
      <vt:lpstr>Simple business</vt:lpstr>
      <vt:lpstr>Business growth </vt:lpstr>
      <vt:lpstr>Why the owners of a business may want to  expand the business :</vt:lpstr>
      <vt:lpstr>Problems resulting by expansion  </vt:lpstr>
      <vt:lpstr>Different ways in which businesses can grow </vt:lpstr>
      <vt:lpstr>3 types of external growth </vt:lpstr>
      <vt:lpstr>PowerPoint Presentation</vt:lpstr>
      <vt:lpstr>Forward vertical </vt:lpstr>
      <vt:lpstr>Conglomerate Integration  </vt:lpstr>
      <vt:lpstr>Watch this video for better understanding</vt:lpstr>
      <vt:lpstr>Check your understanding </vt:lpstr>
      <vt:lpstr>THANK YOU!!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growth</dc:title>
  <dc:creator>Toleen</dc:creator>
  <cp:lastModifiedBy>Toleen</cp:lastModifiedBy>
  <cp:revision>7</cp:revision>
  <dcterms:modified xsi:type="dcterms:W3CDTF">2023-02-15T06:05:39Z</dcterms:modified>
</cp:coreProperties>
</file>