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59" r:id="rId5"/>
    <p:sldId id="260"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91"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54BE916-2E1E-4DC1-B7F0-1484DB69DF82}" type="datetimeFigureOut">
              <a:rPr lang="en-US" smtClean="0"/>
              <a:t>2/9/2023</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BE2A2CF7-26D4-4E17-8FC7-6CE8F65EB130}"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983380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4BE916-2E1E-4DC1-B7F0-1484DB69DF8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6487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4BE916-2E1E-4DC1-B7F0-1484DB69DF8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212025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4BE916-2E1E-4DC1-B7F0-1484DB69DF8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413445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4BE916-2E1E-4DC1-B7F0-1484DB69DF82}" type="datetimeFigureOut">
              <a:rPr lang="en-US" smtClean="0"/>
              <a:t>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A2CF7-26D4-4E17-8FC7-6CE8F65EB130}"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717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4BE916-2E1E-4DC1-B7F0-1484DB69DF8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3980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4BE916-2E1E-4DC1-B7F0-1484DB69DF82}" type="datetimeFigureOut">
              <a:rPr lang="en-US" smtClean="0"/>
              <a:t>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22635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4BE916-2E1E-4DC1-B7F0-1484DB69DF82}" type="datetimeFigureOut">
              <a:rPr lang="en-US" smtClean="0"/>
              <a:t>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2161075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BE916-2E1E-4DC1-B7F0-1484DB69DF82}" type="datetimeFigureOut">
              <a:rPr lang="en-US" smtClean="0"/>
              <a:t>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1326264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4BE916-2E1E-4DC1-B7F0-1484DB69DF8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397483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4BE916-2E1E-4DC1-B7F0-1484DB69DF82}" type="datetimeFigureOut">
              <a:rPr lang="en-US" smtClean="0"/>
              <a:t>2/9/2023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2A2CF7-26D4-4E17-8FC7-6CE8F65EB130}" type="slidenum">
              <a:rPr lang="en-US" smtClean="0"/>
              <a:t>‹#›</a:t>
            </a:fld>
            <a:endParaRPr lang="en-US"/>
          </a:p>
        </p:txBody>
      </p:sp>
    </p:spTree>
    <p:extLst>
      <p:ext uri="{BB962C8B-B14F-4D97-AF65-F5344CB8AC3E}">
        <p14:creationId xmlns:p14="http://schemas.microsoft.com/office/powerpoint/2010/main" val="2396777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54BE916-2E1E-4DC1-B7F0-1484DB69DF82}" type="datetimeFigureOut">
              <a:rPr lang="en-US" smtClean="0"/>
              <a:t>2/9/2023</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BE2A2CF7-26D4-4E17-8FC7-6CE8F65EB130}" type="slidenum">
              <a:rPr lang="en-US" smtClean="0"/>
              <a:t>‹#›</a:t>
            </a:fld>
            <a:endParaRPr lang="en-US"/>
          </a:p>
        </p:txBody>
      </p:sp>
    </p:spTree>
    <p:extLst>
      <p:ext uri="{BB962C8B-B14F-4D97-AF65-F5344CB8AC3E}">
        <p14:creationId xmlns:p14="http://schemas.microsoft.com/office/powerpoint/2010/main" val="57587901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ors.od.nih.gov/OD/OQM/cms/Pages/default.aspx" TargetMode="External"/><Relationship Id="rId2" Type="http://schemas.openxmlformats.org/officeDocument/2006/relationships/hyperlink" Target="https://en.wikipedia.org/wiki/Simulation" TargetMode="External"/><Relationship Id="rId1" Type="http://schemas.openxmlformats.org/officeDocument/2006/relationships/slideLayout" Target="../slideLayouts/slideLayout6.xml"/><Relationship Id="rId6" Type="http://schemas.openxmlformats.org/officeDocument/2006/relationships/hyperlink" Target="https://www.futurelearn.com/info/courses/simulation-for-logistics-an-introduction/0/steps/66020" TargetMode="External"/><Relationship Id="rId5" Type="http://schemas.openxmlformats.org/officeDocument/2006/relationships/hyperlink" Target="https://www.twi-global.com/technical-knowledge/faqs/faq-what-is-simulation#:~:text=Simulations%20can%20be%20used%20to,conditions%20and%20courses%20of%20action" TargetMode="External"/><Relationship Id="rId4" Type="http://schemas.openxmlformats.org/officeDocument/2006/relationships/hyperlink" Target="https://study.com/academy/lesson/simulations-definition-uses.html#:~:text=Simulations%20are%20used%20in%20multiple,skills%20or%20prepare%20for%20emergenc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CD905-BF30-CDF6-FDF2-4A2EDBC5CAA0}"/>
              </a:ext>
            </a:extLst>
          </p:cNvPr>
          <p:cNvSpPr>
            <a:spLocks noGrp="1"/>
          </p:cNvSpPr>
          <p:nvPr>
            <p:ph type="ctrTitle"/>
          </p:nvPr>
        </p:nvSpPr>
        <p:spPr/>
        <p:txBody>
          <a:bodyPr/>
          <a:lstStyle/>
          <a:p>
            <a:r>
              <a:rPr lang="en-US" dirty="0"/>
              <a:t>Simulation</a:t>
            </a:r>
          </a:p>
        </p:txBody>
      </p:sp>
      <p:sp>
        <p:nvSpPr>
          <p:cNvPr id="3" name="Subtitle 2">
            <a:extLst>
              <a:ext uri="{FF2B5EF4-FFF2-40B4-BE49-F238E27FC236}">
                <a16:creationId xmlns:a16="http://schemas.microsoft.com/office/drawing/2014/main" id="{655C4B26-88D9-FE6F-B1A4-81A8D84B3F26}"/>
              </a:ext>
            </a:extLst>
          </p:cNvPr>
          <p:cNvSpPr>
            <a:spLocks noGrp="1"/>
          </p:cNvSpPr>
          <p:nvPr>
            <p:ph type="subTitle" idx="1"/>
          </p:nvPr>
        </p:nvSpPr>
        <p:spPr/>
        <p:txBody>
          <a:bodyPr/>
          <a:lstStyle/>
          <a:p>
            <a:r>
              <a:rPr lang="en-US" dirty="0"/>
              <a:t>By: Jason Wahhab 8csG</a:t>
            </a:r>
          </a:p>
        </p:txBody>
      </p:sp>
    </p:spTree>
    <p:extLst>
      <p:ext uri="{BB962C8B-B14F-4D97-AF65-F5344CB8AC3E}">
        <p14:creationId xmlns:p14="http://schemas.microsoft.com/office/powerpoint/2010/main" val="426424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2795-475E-ECE8-469C-991A923AFF6E}"/>
              </a:ext>
            </a:extLst>
          </p:cNvPr>
          <p:cNvSpPr>
            <a:spLocks noGrp="1"/>
          </p:cNvSpPr>
          <p:nvPr>
            <p:ph type="title"/>
          </p:nvPr>
        </p:nvSpPr>
        <p:spPr/>
        <p:txBody>
          <a:bodyPr/>
          <a:lstStyle/>
          <a:p>
            <a:r>
              <a:rPr lang="en-US" dirty="0"/>
              <a:t>What is a simulation?</a:t>
            </a:r>
          </a:p>
        </p:txBody>
      </p:sp>
      <p:sp>
        <p:nvSpPr>
          <p:cNvPr id="3" name="TextBox 2">
            <a:extLst>
              <a:ext uri="{FF2B5EF4-FFF2-40B4-BE49-F238E27FC236}">
                <a16:creationId xmlns:a16="http://schemas.microsoft.com/office/drawing/2014/main" id="{7D08617C-7A3B-C1FF-33B9-67A3342970C0}"/>
              </a:ext>
            </a:extLst>
          </p:cNvPr>
          <p:cNvSpPr txBox="1"/>
          <p:nvPr/>
        </p:nvSpPr>
        <p:spPr>
          <a:xfrm>
            <a:off x="152400" y="2312893"/>
            <a:ext cx="8220635" cy="1785104"/>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A simulation is a time-lapse simulation of the operation of a real-world process or system. Models are required for simulations; the model represents the key characteristics or behaviors of the selected system or process, whereas the simulation represents the model's evolution over time.</a:t>
            </a:r>
          </a:p>
        </p:txBody>
      </p:sp>
      <p:pic>
        <p:nvPicPr>
          <p:cNvPr id="1034" name="Picture 10" descr="HRV Simulation - Haptic Virtual Reality &amp; Simulation">
            <a:extLst>
              <a:ext uri="{FF2B5EF4-FFF2-40B4-BE49-F238E27FC236}">
                <a16:creationId xmlns:a16="http://schemas.microsoft.com/office/drawing/2014/main" id="{A126718A-6F76-8087-7E27-1CF2A09D5F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4288" y="3667026"/>
            <a:ext cx="4405387" cy="3106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5778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920F-0F7E-AA1C-7054-F96B08F9C000}"/>
              </a:ext>
            </a:extLst>
          </p:cNvPr>
          <p:cNvSpPr>
            <a:spLocks noGrp="1"/>
          </p:cNvSpPr>
          <p:nvPr>
            <p:ph type="title"/>
          </p:nvPr>
        </p:nvSpPr>
        <p:spPr/>
        <p:txBody>
          <a:bodyPr/>
          <a:lstStyle/>
          <a:p>
            <a:r>
              <a:rPr lang="en-US" dirty="0"/>
              <a:t>What are the benefits of simulations?</a:t>
            </a:r>
          </a:p>
        </p:txBody>
      </p:sp>
      <p:sp>
        <p:nvSpPr>
          <p:cNvPr id="3" name="TextBox 2">
            <a:extLst>
              <a:ext uri="{FF2B5EF4-FFF2-40B4-BE49-F238E27FC236}">
                <a16:creationId xmlns:a16="http://schemas.microsoft.com/office/drawing/2014/main" id="{57969296-639A-25DC-1F3B-4A337281057D}"/>
              </a:ext>
            </a:extLst>
          </p:cNvPr>
          <p:cNvSpPr txBox="1"/>
          <p:nvPr/>
        </p:nvSpPr>
        <p:spPr>
          <a:xfrm>
            <a:off x="3451053" y="2300388"/>
            <a:ext cx="7503459" cy="2800767"/>
          </a:xfrm>
          <a:prstGeom prst="rect">
            <a:avLst/>
          </a:prstGeom>
          <a:noFill/>
        </p:spPr>
        <p:txBody>
          <a:bodyPr wrap="square" rtlCol="0">
            <a:spAutoFit/>
          </a:bodyPr>
          <a:lstStyle/>
          <a:p>
            <a:pPr algn="r"/>
            <a:r>
              <a:rPr lang="en-US" sz="2200" dirty="0">
                <a:latin typeface="Times New Roman" panose="02020603050405020304" pitchFamily="18" charset="0"/>
                <a:cs typeface="Times New Roman" panose="02020603050405020304" pitchFamily="18" charset="0"/>
              </a:rPr>
              <a:t>Simulation can help you gain a better understanding of a process. Identify process bottlenecks or problem areas. Consider the impact of changes to systems or processes such as demand, resources, supply, and constraints. Determine whether actions are required upstream or downstream of a given operation, organization, or activity to improve or mitigate processes or events. Prior to implementation, assess the impact of policy changes</a:t>
            </a:r>
            <a:r>
              <a:rPr lang="en-US" dirty="0"/>
              <a:t>.</a:t>
            </a:r>
          </a:p>
        </p:txBody>
      </p:sp>
      <p:pic>
        <p:nvPicPr>
          <p:cNvPr id="3076" name="Picture 4" descr="Simulation Training - Definition, Learning Benefits, Top Companies">
            <a:extLst>
              <a:ext uri="{FF2B5EF4-FFF2-40B4-BE49-F238E27FC236}">
                <a16:creationId xmlns:a16="http://schemas.microsoft.com/office/drawing/2014/main" id="{989B16F1-55F2-A23F-3A40-523F42AF7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90334"/>
            <a:ext cx="3155607" cy="2102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39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79A2F-C397-4C98-1CD4-788192826454}"/>
              </a:ext>
            </a:extLst>
          </p:cNvPr>
          <p:cNvSpPr>
            <a:spLocks noGrp="1"/>
          </p:cNvSpPr>
          <p:nvPr>
            <p:ph type="title"/>
          </p:nvPr>
        </p:nvSpPr>
        <p:spPr/>
        <p:txBody>
          <a:bodyPr/>
          <a:lstStyle/>
          <a:p>
            <a:r>
              <a:rPr lang="en-US" dirty="0"/>
              <a:t>What are examples of simulations?</a:t>
            </a:r>
          </a:p>
        </p:txBody>
      </p:sp>
      <p:sp>
        <p:nvSpPr>
          <p:cNvPr id="5" name="TextBox 4">
            <a:extLst>
              <a:ext uri="{FF2B5EF4-FFF2-40B4-BE49-F238E27FC236}">
                <a16:creationId xmlns:a16="http://schemas.microsoft.com/office/drawing/2014/main" id="{6114C52E-1F0C-0085-91D7-5A5A81CE7188}"/>
              </a:ext>
            </a:extLst>
          </p:cNvPr>
          <p:cNvSpPr txBox="1"/>
          <p:nvPr/>
        </p:nvSpPr>
        <p:spPr>
          <a:xfrm>
            <a:off x="905435" y="2384612"/>
            <a:ext cx="7306236" cy="3816429"/>
          </a:xfrm>
          <a:prstGeom prst="rect">
            <a:avLst/>
          </a:prstGeom>
          <a:noFill/>
        </p:spPr>
        <p:txBody>
          <a:bodyPr wrap="square" rtlCol="0">
            <a:spAutoFit/>
          </a:bodyPr>
          <a:lstStyle/>
          <a:p>
            <a:r>
              <a:rPr lang="en-US" sz="2200" i="0" dirty="0">
                <a:effectLst/>
                <a:latin typeface="Times New Roman" panose="02020603050405020304" pitchFamily="18" charset="0"/>
                <a:cs typeface="Times New Roman" panose="02020603050405020304" pitchFamily="18" charset="0"/>
              </a:rPr>
              <a:t>Simulations are used in multiple ways and multiple works of life. Some examples include:</a:t>
            </a:r>
          </a:p>
          <a:p>
            <a:endParaRPr lang="en-US" sz="2200" i="0" dirty="0">
              <a:effectLst/>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F</a:t>
            </a:r>
            <a:r>
              <a:rPr lang="en-US" sz="2200" i="0" dirty="0">
                <a:effectLst/>
                <a:latin typeface="Times New Roman" panose="02020603050405020304" pitchFamily="18" charset="0"/>
                <a:cs typeface="Times New Roman" panose="02020603050405020304" pitchFamily="18" charset="0"/>
              </a:rPr>
              <a:t>ire drills,</a:t>
            </a:r>
          </a:p>
          <a:p>
            <a:endParaRPr lang="en-US" sz="2200" i="0" dirty="0">
              <a:effectLst/>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W</a:t>
            </a:r>
            <a:r>
              <a:rPr lang="en-US" sz="2200" i="0" dirty="0">
                <a:effectLst/>
                <a:latin typeface="Times New Roman" panose="02020603050405020304" pitchFamily="18" charset="0"/>
                <a:cs typeface="Times New Roman" panose="02020603050405020304" pitchFamily="18" charset="0"/>
              </a:rPr>
              <a:t>eather forecasting,</a:t>
            </a:r>
          </a:p>
          <a:p>
            <a:endParaRPr lang="en-US" sz="2200" i="0" dirty="0">
              <a:effectLst/>
              <a:latin typeface="Times New Roman" panose="02020603050405020304" pitchFamily="18" charset="0"/>
              <a:cs typeface="Times New Roman" panose="02020603050405020304" pitchFamily="18" charset="0"/>
            </a:endParaRPr>
          </a:p>
          <a:p>
            <a:r>
              <a:rPr lang="en-US" sz="2200" i="0" dirty="0">
                <a:effectLst/>
                <a:latin typeface="Times New Roman" panose="02020603050405020304" pitchFamily="18" charset="0"/>
                <a:cs typeface="Times New Roman" panose="02020603050405020304" pitchFamily="18" charset="0"/>
              </a:rPr>
              <a:t>CGI graphics in entertainment,</a:t>
            </a:r>
          </a:p>
          <a:p>
            <a:endParaRPr lang="en-US" sz="2200" i="0" dirty="0">
              <a:effectLst/>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Simulation</a:t>
            </a:r>
            <a:r>
              <a:rPr lang="en-US" sz="2200" i="0" dirty="0">
                <a:effectLst/>
                <a:latin typeface="Times New Roman" panose="02020603050405020304" pitchFamily="18" charset="0"/>
                <a:cs typeface="Times New Roman" panose="02020603050405020304" pitchFamily="18" charset="0"/>
              </a:rPr>
              <a:t> used in healthcare to teach skills or prepare for emergencies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107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CBC78-E430-CB4E-C4E9-D4C2DE846BAF}"/>
              </a:ext>
            </a:extLst>
          </p:cNvPr>
          <p:cNvSpPr>
            <a:spLocks noGrp="1"/>
          </p:cNvSpPr>
          <p:nvPr>
            <p:ph type="title"/>
          </p:nvPr>
        </p:nvSpPr>
        <p:spPr/>
        <p:txBody>
          <a:bodyPr/>
          <a:lstStyle/>
          <a:p>
            <a:r>
              <a:rPr lang="en-US" dirty="0"/>
              <a:t>How do people use simulations in real life?</a:t>
            </a:r>
          </a:p>
        </p:txBody>
      </p:sp>
      <p:sp>
        <p:nvSpPr>
          <p:cNvPr id="3" name="TextBox 2">
            <a:extLst>
              <a:ext uri="{FF2B5EF4-FFF2-40B4-BE49-F238E27FC236}">
                <a16:creationId xmlns:a16="http://schemas.microsoft.com/office/drawing/2014/main" id="{877602E9-91FF-BC28-BDD2-854418FB5FDC}"/>
              </a:ext>
            </a:extLst>
          </p:cNvPr>
          <p:cNvSpPr txBox="1"/>
          <p:nvPr/>
        </p:nvSpPr>
        <p:spPr>
          <a:xfrm>
            <a:off x="260532" y="2137389"/>
            <a:ext cx="6669741" cy="2123658"/>
          </a:xfrm>
          <a:prstGeom prst="rect">
            <a:avLst/>
          </a:prstGeom>
          <a:noFill/>
        </p:spPr>
        <p:txBody>
          <a:bodyPr wrap="square" rtlCol="0">
            <a:spAutoFit/>
          </a:bodyPr>
          <a:lstStyle/>
          <a:p>
            <a:r>
              <a:rPr lang="en-US" sz="2200" dirty="0"/>
              <a:t>Simulations can be used to improve performance, optimize a process, increase safety, test theories, train employees, and even entertain in video games! A user can gain insight into the effects of various </a:t>
            </a:r>
            <a:r>
              <a:rPr lang="en-US" sz="2200" dirty="0">
                <a:latin typeface="Times New Roman" panose="02020603050405020304" pitchFamily="18" charset="0"/>
                <a:cs typeface="Times New Roman" panose="02020603050405020304" pitchFamily="18" charset="0"/>
              </a:rPr>
              <a:t>conditions</a:t>
            </a:r>
            <a:r>
              <a:rPr lang="en-US" sz="2200" dirty="0"/>
              <a:t> and courses of action by scientifically modeling systems.</a:t>
            </a:r>
          </a:p>
        </p:txBody>
      </p:sp>
      <p:pic>
        <p:nvPicPr>
          <p:cNvPr id="4" name="Picture 6" descr="What is Simulation? What Does it Mean? (Definition and Examples) - TWI">
            <a:extLst>
              <a:ext uri="{FF2B5EF4-FFF2-40B4-BE49-F238E27FC236}">
                <a16:creationId xmlns:a16="http://schemas.microsoft.com/office/drawing/2014/main" id="{376B4E3D-AD87-9E56-2540-35A661E412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8663" y="3820779"/>
            <a:ext cx="4357181" cy="276572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4553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14C2-4EF0-5EE0-BD23-E23C4ABD9A48}"/>
              </a:ext>
            </a:extLst>
          </p:cNvPr>
          <p:cNvSpPr>
            <a:spLocks noGrp="1"/>
          </p:cNvSpPr>
          <p:nvPr>
            <p:ph type="title"/>
          </p:nvPr>
        </p:nvSpPr>
        <p:spPr/>
        <p:txBody>
          <a:bodyPr>
            <a:normAutofit/>
          </a:bodyPr>
          <a:lstStyle/>
          <a:p>
            <a:r>
              <a:rPr lang="en-US" dirty="0"/>
              <a:t>What are the advantages and disadvantages of simulations?</a:t>
            </a:r>
          </a:p>
        </p:txBody>
      </p:sp>
      <p:sp>
        <p:nvSpPr>
          <p:cNvPr id="3" name="Text Placeholder 2">
            <a:extLst>
              <a:ext uri="{FF2B5EF4-FFF2-40B4-BE49-F238E27FC236}">
                <a16:creationId xmlns:a16="http://schemas.microsoft.com/office/drawing/2014/main" id="{797FE432-4503-322F-2E51-C33D3D4D8308}"/>
              </a:ext>
            </a:extLst>
          </p:cNvPr>
          <p:cNvSpPr>
            <a:spLocks noGrp="1"/>
          </p:cNvSpPr>
          <p:nvPr>
            <p:ph type="body" idx="1"/>
          </p:nvPr>
        </p:nvSpPr>
        <p:spPr/>
        <p:txBody>
          <a:bodyPr/>
          <a:lstStyle/>
          <a:p>
            <a:r>
              <a:rPr lang="en-US" dirty="0"/>
              <a:t>Advantages</a:t>
            </a:r>
          </a:p>
        </p:txBody>
      </p:sp>
      <p:sp>
        <p:nvSpPr>
          <p:cNvPr id="4" name="Content Placeholder 3">
            <a:extLst>
              <a:ext uri="{FF2B5EF4-FFF2-40B4-BE49-F238E27FC236}">
                <a16:creationId xmlns:a16="http://schemas.microsoft.com/office/drawing/2014/main" id="{5B60C431-2909-ABEA-1FD7-169ABA88EACA}"/>
              </a:ext>
            </a:extLst>
          </p:cNvPr>
          <p:cNvSpPr>
            <a:spLocks noGrp="1"/>
          </p:cNvSpPr>
          <p:nvPr>
            <p:ph sz="half" idx="2"/>
          </p:nvPr>
        </p:nvSpPr>
        <p:spPr/>
        <p:txBody>
          <a:bodyPr>
            <a:normAutofit fontScale="92500" lnSpcReduction="20000"/>
          </a:bodyPr>
          <a:lstStyle/>
          <a:p>
            <a:pPr algn="l">
              <a:buFont typeface="Arial" panose="020B0604020202020204" pitchFamily="34" charset="0"/>
              <a:buChar char="•"/>
            </a:pPr>
            <a:r>
              <a:rPr lang="en-US" sz="2400" b="0" i="0" dirty="0">
                <a:solidFill>
                  <a:schemeClr val="tx1"/>
                </a:solidFill>
                <a:effectLst/>
                <a:latin typeface="Times New Roman" panose="02020603050405020304" pitchFamily="18" charset="0"/>
              </a:rPr>
              <a:t>Study the behavior of a system without building it.</a:t>
            </a:r>
          </a:p>
          <a:p>
            <a:pPr algn="l">
              <a:buFont typeface="Arial" panose="020B0604020202020204" pitchFamily="34" charset="0"/>
              <a:buChar char="•"/>
            </a:pPr>
            <a:r>
              <a:rPr lang="en-US" sz="2400" b="0" i="0" dirty="0">
                <a:solidFill>
                  <a:schemeClr val="tx1"/>
                </a:solidFill>
                <a:effectLst/>
                <a:latin typeface="Times New Roman" panose="02020603050405020304" pitchFamily="18" charset="0"/>
              </a:rPr>
              <a:t>Results are accurate in general, compared to the analytical model.</a:t>
            </a:r>
          </a:p>
          <a:p>
            <a:pPr algn="l">
              <a:buFont typeface="Arial" panose="020B0604020202020204" pitchFamily="34" charset="0"/>
              <a:buChar char="•"/>
            </a:pPr>
            <a:r>
              <a:rPr lang="en-US" sz="2400" b="0" i="0" dirty="0">
                <a:solidFill>
                  <a:schemeClr val="tx1"/>
                </a:solidFill>
                <a:effectLst/>
                <a:latin typeface="Times New Roman" panose="02020603050405020304" pitchFamily="18" charset="0"/>
              </a:rPr>
              <a:t>Help to find an unexpected phenomenon, and behavior of the system.</a:t>
            </a:r>
          </a:p>
          <a:p>
            <a:pPr algn="l">
              <a:buFont typeface="Arial" panose="020B0604020202020204" pitchFamily="34" charset="0"/>
              <a:buChar char="•"/>
            </a:pPr>
            <a:r>
              <a:rPr lang="en-US" sz="2400" b="0" i="0" dirty="0">
                <a:solidFill>
                  <a:schemeClr val="tx1"/>
                </a:solidFill>
                <a:effectLst/>
                <a:latin typeface="Times New Roman" panose="02020603050405020304" pitchFamily="18" charset="0"/>
              </a:rPr>
              <a:t>Easy to perform ``What-If'' analysis.</a:t>
            </a:r>
            <a:r>
              <a:rPr lang="en-US" sz="1600" b="0" i="0" dirty="0">
                <a:solidFill>
                  <a:schemeClr val="tx1"/>
                </a:solidFill>
                <a:effectLst/>
                <a:latin typeface="Times New Roman" panose="02020603050405020304" pitchFamily="18" charset="0"/>
              </a:rPr>
              <a:t>(</a:t>
            </a:r>
            <a:r>
              <a:rPr lang="en-US" sz="1600" i="0" dirty="0">
                <a:solidFill>
                  <a:schemeClr val="tx1"/>
                </a:solidFill>
                <a:effectLst/>
                <a:latin typeface="arial" panose="020B0604020202020204" pitchFamily="34" charset="0"/>
              </a:rPr>
              <a:t>What-If Analysis is the process of changing the values in cells to see how those changes will affect the outcome of formulas on the worksheet)</a:t>
            </a:r>
            <a:endParaRPr lang="en-US" sz="1600" i="0" dirty="0">
              <a:solidFill>
                <a:schemeClr val="tx1"/>
              </a:solidFill>
              <a:effectLst/>
              <a:latin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8A8D2049-FD27-597B-2DF7-054014A41786}"/>
              </a:ext>
            </a:extLst>
          </p:cNvPr>
          <p:cNvSpPr>
            <a:spLocks noGrp="1"/>
          </p:cNvSpPr>
          <p:nvPr>
            <p:ph type="body" sz="quarter" idx="3"/>
          </p:nvPr>
        </p:nvSpPr>
        <p:spPr/>
        <p:txBody>
          <a:bodyPr/>
          <a:lstStyle/>
          <a:p>
            <a:r>
              <a:rPr lang="en-US" dirty="0"/>
              <a:t>Disadvantages</a:t>
            </a:r>
          </a:p>
        </p:txBody>
      </p:sp>
      <p:sp>
        <p:nvSpPr>
          <p:cNvPr id="6" name="Content Placeholder 5">
            <a:extLst>
              <a:ext uri="{FF2B5EF4-FFF2-40B4-BE49-F238E27FC236}">
                <a16:creationId xmlns:a16="http://schemas.microsoft.com/office/drawing/2014/main" id="{6C000FEF-743C-2A29-4F3F-6A2A9AB70BA4}"/>
              </a:ext>
            </a:extLst>
          </p:cNvPr>
          <p:cNvSpPr>
            <a:spLocks noGrp="1"/>
          </p:cNvSpPr>
          <p:nvPr>
            <p:ph sz="quarter" idx="4"/>
          </p:nvPr>
        </p:nvSpPr>
        <p:spPr/>
        <p:txBody>
          <a:bodyPr>
            <a:normAutofit fontScale="92500" lnSpcReduction="20000"/>
          </a:bodyPr>
          <a:lstStyle/>
          <a:p>
            <a:pPr algn="r">
              <a:buFont typeface="Arial" panose="020B0604020202020204" pitchFamily="34" charset="0"/>
              <a:buChar char="•"/>
            </a:pPr>
            <a:r>
              <a:rPr lang="en-US" sz="2400" b="0" i="0" dirty="0">
                <a:solidFill>
                  <a:srgbClr val="000000"/>
                </a:solidFill>
                <a:effectLst/>
                <a:latin typeface="Times New Roman" panose="02020603050405020304" pitchFamily="18" charset="0"/>
              </a:rPr>
              <a:t>Expensive to build a simulation model.</a:t>
            </a:r>
          </a:p>
          <a:p>
            <a:pPr algn="r">
              <a:buFont typeface="Arial" panose="020B0604020202020204" pitchFamily="34" charset="0"/>
              <a:buChar char="•"/>
            </a:pPr>
            <a:r>
              <a:rPr lang="en-US" sz="2400" b="0" i="0" dirty="0">
                <a:solidFill>
                  <a:srgbClr val="000000"/>
                </a:solidFill>
                <a:effectLst/>
                <a:latin typeface="Times New Roman" panose="02020603050405020304" pitchFamily="18" charset="0"/>
              </a:rPr>
              <a:t>Expensive to conduct simulation.</a:t>
            </a:r>
          </a:p>
          <a:p>
            <a:pPr algn="r">
              <a:buFont typeface="Arial" panose="020B0604020202020204" pitchFamily="34" charset="0"/>
              <a:buChar char="•"/>
            </a:pPr>
            <a:r>
              <a:rPr lang="en-US" sz="2400" b="0" i="0" dirty="0">
                <a:solidFill>
                  <a:srgbClr val="000000"/>
                </a:solidFill>
                <a:effectLst/>
                <a:latin typeface="Times New Roman" panose="02020603050405020304" pitchFamily="18" charset="0"/>
              </a:rPr>
              <a:t>Sometimes it is difficult to interpret the simulation results.</a:t>
            </a:r>
          </a:p>
          <a:p>
            <a:endParaRPr lang="en-US" dirty="0"/>
          </a:p>
        </p:txBody>
      </p:sp>
    </p:spTree>
    <p:extLst>
      <p:ext uri="{BB962C8B-B14F-4D97-AF65-F5344CB8AC3E}">
        <p14:creationId xmlns:p14="http://schemas.microsoft.com/office/powerpoint/2010/main" val="5096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6422-84CC-A691-1419-189B87180078}"/>
              </a:ext>
            </a:extLst>
          </p:cNvPr>
          <p:cNvSpPr>
            <a:spLocks noGrp="1"/>
          </p:cNvSpPr>
          <p:nvPr>
            <p:ph type="title"/>
          </p:nvPr>
        </p:nvSpPr>
        <p:spPr>
          <a:xfrm>
            <a:off x="383331" y="159572"/>
            <a:ext cx="9692640" cy="1325562"/>
          </a:xfrm>
        </p:spPr>
        <p:txBody>
          <a:bodyPr/>
          <a:lstStyle/>
          <a:p>
            <a:r>
              <a:rPr lang="en-US" dirty="0" err="1"/>
              <a:t>Recources</a:t>
            </a:r>
            <a:r>
              <a:rPr lang="en-US" dirty="0"/>
              <a:t>:</a:t>
            </a:r>
          </a:p>
        </p:txBody>
      </p:sp>
      <p:sp>
        <p:nvSpPr>
          <p:cNvPr id="3" name="TextBox 2">
            <a:extLst>
              <a:ext uri="{FF2B5EF4-FFF2-40B4-BE49-F238E27FC236}">
                <a16:creationId xmlns:a16="http://schemas.microsoft.com/office/drawing/2014/main" id="{0F3D32A4-1C2C-6E2E-783B-DCC5E7819393}"/>
              </a:ext>
            </a:extLst>
          </p:cNvPr>
          <p:cNvSpPr txBox="1"/>
          <p:nvPr/>
        </p:nvSpPr>
        <p:spPr>
          <a:xfrm>
            <a:off x="448235" y="2070847"/>
            <a:ext cx="9117106" cy="4247317"/>
          </a:xfrm>
          <a:prstGeom prst="rect">
            <a:avLst/>
          </a:prstGeom>
          <a:noFill/>
        </p:spPr>
        <p:txBody>
          <a:bodyPr wrap="square" rtlCol="0">
            <a:spAutoFit/>
          </a:bodyPr>
          <a:lstStyle/>
          <a:p>
            <a:r>
              <a:rPr lang="en-US" dirty="0">
                <a:hlinkClick r:id="rId2"/>
              </a:rPr>
              <a:t>https://en.wikipedia.org/wiki/Simulation</a:t>
            </a:r>
            <a:endParaRPr lang="en-US" dirty="0"/>
          </a:p>
          <a:p>
            <a:endParaRPr lang="en-US" dirty="0"/>
          </a:p>
          <a:p>
            <a:r>
              <a:rPr lang="en-US" dirty="0">
                <a:hlinkClick r:id="rId3"/>
              </a:rPr>
              <a:t>https://ors.od.nih.gov/OD/OQM/cms/Pages/default.aspx</a:t>
            </a:r>
            <a:endParaRPr lang="en-US" dirty="0"/>
          </a:p>
          <a:p>
            <a:endParaRPr lang="en-US" dirty="0"/>
          </a:p>
          <a:p>
            <a:r>
              <a:rPr lang="en-US" dirty="0">
                <a:hlinkClick r:id="rId4"/>
              </a:rPr>
              <a:t>https://study.com/academy/lesson/simulations-definition-uses.html#:~:text=Simulations%20are%20used%20in%20multiple,skills%20or%20prepare%20for%20emergencies</a:t>
            </a:r>
            <a:r>
              <a:rPr lang="en-US" dirty="0"/>
              <a:t>.</a:t>
            </a:r>
          </a:p>
          <a:p>
            <a:endParaRPr lang="en-US" dirty="0"/>
          </a:p>
          <a:p>
            <a:r>
              <a:rPr lang="en-US" dirty="0">
                <a:hlinkClick r:id="rId5"/>
              </a:rPr>
              <a:t>https://www.twi-global.com/technical-knowledge/faqs/faq-what-is-simulation#:~:text=Simulations%20can%20be%20used%20to,conditions%20and%20courses%20of%20action</a:t>
            </a:r>
            <a:r>
              <a:rPr lang="en-US" dirty="0"/>
              <a:t>.</a:t>
            </a:r>
          </a:p>
          <a:p>
            <a:endParaRPr lang="en-US" dirty="0"/>
          </a:p>
          <a:p>
            <a:r>
              <a:rPr lang="en-US" dirty="0">
                <a:hlinkClick r:id="rId6"/>
              </a:rPr>
              <a:t>https://www.futurelearn.com/info/courses/simulation-for-logistics-an-introduction/0/steps/66020</a:t>
            </a:r>
            <a:endParaRPr lang="en-US" dirty="0"/>
          </a:p>
          <a:p>
            <a:endParaRPr lang="en-US" dirty="0"/>
          </a:p>
        </p:txBody>
      </p:sp>
    </p:spTree>
    <p:extLst>
      <p:ext uri="{BB962C8B-B14F-4D97-AF65-F5344CB8AC3E}">
        <p14:creationId xmlns:p14="http://schemas.microsoft.com/office/powerpoint/2010/main" val="260619297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TM03457515[[fn=View]]</Template>
  <TotalTime>24</TotalTime>
  <Words>468</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vt:lpstr>
      <vt:lpstr>Century Schoolbook</vt:lpstr>
      <vt:lpstr>Times New Roman</vt:lpstr>
      <vt:lpstr>Wingdings 2</vt:lpstr>
      <vt:lpstr>View</vt:lpstr>
      <vt:lpstr>Simulation</vt:lpstr>
      <vt:lpstr>What is a simulation?</vt:lpstr>
      <vt:lpstr>What are the benefits of simulations?</vt:lpstr>
      <vt:lpstr>What are examples of simulations?</vt:lpstr>
      <vt:lpstr>How do people use simulations in real life?</vt:lpstr>
      <vt:lpstr>What are the advantages and disadvantages of simulations?</vt:lpstr>
      <vt:lpstr>Recources: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Simulation</dc:title>
  <dc:creator>Jason wahhab</dc:creator>
  <cp:lastModifiedBy>Jason wahhab</cp:lastModifiedBy>
  <cp:revision>1</cp:revision>
  <dcterms:created xsi:type="dcterms:W3CDTF">2023-02-09T07:57:55Z</dcterms:created>
  <dcterms:modified xsi:type="dcterms:W3CDTF">2023-02-09T08:22:52Z</dcterms:modified>
</cp:coreProperties>
</file>