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61" r:id="rId5"/>
    <p:sldId id="259" r:id="rId6"/>
    <p:sldId id="265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7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72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1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1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9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9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9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2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5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2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8410E-EE14-4C82-BD75-ED41E0B3C98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5EAC8F-068D-4894-8501-223DD6CC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4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ed.org/mobi/learning-theory-models-product-and-process/" TargetMode="External"/><Relationship Id="rId2" Type="http://schemas.openxmlformats.org/officeDocument/2006/relationships/hyperlink" Target="https://www.td.org/talent-development-glossary-terms/what-is-e-lear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.org/articles/What_is_eLearning.html" TargetMode="External"/><Relationship Id="rId4" Type="http://schemas.openxmlformats.org/officeDocument/2006/relationships/hyperlink" Target="https://e-student.org/what-is-e-lea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6E3453-188A-DF08-7E8C-779602D1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384" y="5853230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By Marwan Kakish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E98EB-7FA2-5C3D-CD74-3D8A674E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09" y="2421828"/>
            <a:ext cx="6802989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2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70CB05-22FB-445F-E99D-979F1AE1F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05" r="9734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6964F6-AA9A-7FDD-BC98-B8794B77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39" y="899571"/>
            <a:ext cx="4151041" cy="9457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dirty="0"/>
              <a:t>What is E-Learning?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DF30D-F135-0705-8497-D6B4647D1CA4}"/>
              </a:ext>
            </a:extLst>
          </p:cNvPr>
          <p:cNvSpPr txBox="1"/>
          <p:nvPr/>
        </p:nvSpPr>
        <p:spPr>
          <a:xfrm>
            <a:off x="699839" y="193839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E-learning is a structured course or learning experience delivered electronically; it can also include performance support content.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also many different elements that can make up an e-learning program, such as live or pre-recorded lecture content, video, quizzes, simulations, games, activities, and other interactive elements.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598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9E8BA-93A9-F68D-CE4C-EA3991F05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5" r="8456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ECC8F-A12D-E0E2-E03C-90E2E26B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What are the types of E-Learning?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46BAD-E409-5BE2-6267-48823394C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46" y="1794544"/>
            <a:ext cx="3851122" cy="46917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Computer-Managed Learning (CML)</a:t>
            </a:r>
          </a:p>
          <a:p>
            <a:pPr>
              <a:lnSpc>
                <a:spcPct val="90000"/>
              </a:lnSpc>
            </a:pPr>
            <a:r>
              <a:rPr lang="en-US" dirty="0"/>
              <a:t>Computer-Assisted Instruction (CAI)</a:t>
            </a:r>
          </a:p>
          <a:p>
            <a:pPr>
              <a:lnSpc>
                <a:spcPct val="90000"/>
              </a:lnSpc>
            </a:pPr>
            <a:r>
              <a:rPr lang="en-US" dirty="0"/>
              <a:t>Synchronous Online Learning</a:t>
            </a:r>
          </a:p>
          <a:p>
            <a:pPr>
              <a:lnSpc>
                <a:spcPct val="90000"/>
              </a:lnSpc>
            </a:pPr>
            <a:r>
              <a:rPr lang="en-US" dirty="0"/>
              <a:t>Asynchronous Online Learning</a:t>
            </a:r>
          </a:p>
          <a:p>
            <a:pPr>
              <a:lnSpc>
                <a:spcPct val="90000"/>
              </a:lnSpc>
            </a:pPr>
            <a:r>
              <a:rPr lang="en-US" dirty="0"/>
              <a:t>Fixed eLearning</a:t>
            </a:r>
          </a:p>
          <a:p>
            <a:pPr>
              <a:lnSpc>
                <a:spcPct val="90000"/>
              </a:lnSpc>
            </a:pPr>
            <a:r>
              <a:rPr lang="en-US" dirty="0"/>
              <a:t>Adaptive eLearning</a:t>
            </a:r>
          </a:p>
          <a:p>
            <a:pPr>
              <a:lnSpc>
                <a:spcPct val="90000"/>
              </a:lnSpc>
            </a:pPr>
            <a:r>
              <a:rPr lang="en-US" dirty="0"/>
              <a:t>Linear eLearning</a:t>
            </a:r>
          </a:p>
          <a:p>
            <a:pPr>
              <a:lnSpc>
                <a:spcPct val="90000"/>
              </a:lnSpc>
            </a:pPr>
            <a:r>
              <a:rPr lang="en-US" dirty="0"/>
              <a:t>Interactive eLearning</a:t>
            </a:r>
          </a:p>
          <a:p>
            <a:pPr>
              <a:lnSpc>
                <a:spcPct val="90000"/>
              </a:lnSpc>
            </a:pPr>
            <a:r>
              <a:rPr lang="en-US" dirty="0"/>
              <a:t>Individual eLearning</a:t>
            </a:r>
          </a:p>
          <a:p>
            <a:pPr>
              <a:lnSpc>
                <a:spcPct val="90000"/>
              </a:lnSpc>
            </a:pPr>
            <a:r>
              <a:rPr lang="en-US" dirty="0"/>
              <a:t>Collaborative eLearning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532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Freeform: Shape 6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021AB-B16B-40C4-CF77-402A531A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736" y="583948"/>
            <a:ext cx="5619877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Synchronous versus Asynchronous E-Learning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233EE-E864-D0B9-0F06-2C8EDD9CB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55" b="-1"/>
          <a:stretch/>
        </p:blipFill>
        <p:spPr>
          <a:xfrm>
            <a:off x="345104" y="1941942"/>
            <a:ext cx="4204763" cy="33873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33FE-65DB-472A-9FD7-58B2A5BA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Asynchronous E-Learning. This type of learning does not require the presence of courses on the ground and does not require the presence of the teacher and student.</a:t>
            </a:r>
          </a:p>
          <a:p>
            <a:r>
              <a:rPr lang="en-US" dirty="0">
                <a:solidFill>
                  <a:srgbClr val="FFFFFF"/>
                </a:solidFill>
              </a:rPr>
              <a:t>Synchronous E-Learning. This type requires that the courses be viewed by the instructor and registered students and that interaction be online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385859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2E254B-B514-E224-5E39-346D0264C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9" r="1675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BBAA-FCD8-1DAD-62B5-D7441740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93" y="8625"/>
            <a:ext cx="4356140" cy="791910"/>
          </a:xfrm>
        </p:spPr>
        <p:txBody>
          <a:bodyPr>
            <a:normAutofit/>
          </a:bodyPr>
          <a:lstStyle/>
          <a:p>
            <a:r>
              <a:rPr lang="en-US" sz="3300" dirty="0"/>
              <a:t>Benefits of E-learning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1D16-B533-6144-9595-33B603DE8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11" y="1001322"/>
            <a:ext cx="3851122" cy="74548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cost reductions, as e-learning lowers travel and meal expenses associated with employee training.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modularity, since employees can study only course sections that are relevant to their needs.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flexibility and accessibility, as e-learning allows learners to choose the time and place to study courses, making training outside of work hours possible.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Online learning methods also have several positive effects on the environment.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Flexibility. The first advantage of e-learning is flexibility in terms of time and place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Availability. The organization of teaching content at universities is almost unimaginable without platforms such as Moodle and Blackboard, but online courses also save vast amounts of time in the private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High Efficiency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Low Cost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586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FA40-D99D-EC80-53B1-39A93A3D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E-learning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83758-B623-A6CA-CC45-6D5AC7063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338" y="1605113"/>
            <a:ext cx="8596668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900" i="0" dirty="0">
                <a:solidFill>
                  <a:srgbClr val="000000"/>
                </a:solidFill>
                <a:effectLst/>
                <a:latin typeface="EuclidCircularB"/>
              </a:rPr>
              <a:t>1. Learning Irrespective Of Time And Place</a:t>
            </a:r>
          </a:p>
          <a:p>
            <a:pPr>
              <a:lnSpc>
                <a:spcPct val="150000"/>
              </a:lnSpc>
            </a:pPr>
            <a:r>
              <a:rPr lang="en-US" sz="1900" i="0" dirty="0">
                <a:solidFill>
                  <a:srgbClr val="000000"/>
                </a:solidFill>
                <a:effectLst/>
                <a:latin typeface="EuclidCircularB"/>
              </a:rPr>
              <a:t>2. Interaction-Based Learning</a:t>
            </a:r>
          </a:p>
          <a:p>
            <a:pPr algn="l">
              <a:lnSpc>
                <a:spcPct val="150000"/>
              </a:lnSpc>
            </a:pPr>
            <a:r>
              <a:rPr lang="en-US" sz="1900" i="0" dirty="0">
                <a:solidFill>
                  <a:srgbClr val="000000"/>
                </a:solidFill>
                <a:effectLst/>
                <a:latin typeface="EuclidCircularB"/>
              </a:rPr>
              <a:t>3. Flexibility</a:t>
            </a:r>
          </a:p>
          <a:p>
            <a:pPr>
              <a:lnSpc>
                <a:spcPct val="150000"/>
              </a:lnSpc>
            </a:pPr>
            <a:r>
              <a:rPr lang="en-US" sz="1900" i="0" dirty="0">
                <a:solidFill>
                  <a:srgbClr val="000000"/>
                </a:solidFill>
                <a:effectLst/>
                <a:latin typeface="EuclidCircularB"/>
              </a:rPr>
              <a:t>4. Efficiency And Effectiveness</a:t>
            </a:r>
          </a:p>
          <a:p>
            <a:pPr>
              <a:lnSpc>
                <a:spcPct val="150000"/>
              </a:lnSpc>
            </a:pPr>
            <a:r>
              <a:rPr lang="en-US" sz="1900" i="0" dirty="0">
                <a:solidFill>
                  <a:srgbClr val="000000"/>
                </a:solidFill>
                <a:effectLst/>
                <a:latin typeface="EuclidCircularB"/>
              </a:rPr>
              <a:t>5. Cost-Effectiveness</a:t>
            </a:r>
          </a:p>
          <a:p>
            <a:pPr>
              <a:lnSpc>
                <a:spcPct val="150000"/>
              </a:lnSpc>
            </a:pPr>
            <a:r>
              <a:rPr lang="en-US" sz="1900" i="0" dirty="0">
                <a:solidFill>
                  <a:srgbClr val="000000"/>
                </a:solidFill>
                <a:effectLst/>
                <a:latin typeface="EuclidCircularB"/>
              </a:rPr>
              <a:t>6. Performance Tracking</a:t>
            </a:r>
          </a:p>
          <a:p>
            <a:pPr>
              <a:lnSpc>
                <a:spcPct val="150000"/>
              </a:lnSpc>
            </a:pPr>
            <a:r>
              <a:rPr lang="en-US" sz="1900" i="0" dirty="0">
                <a:solidFill>
                  <a:srgbClr val="000000"/>
                </a:solidFill>
                <a:effectLst/>
                <a:latin typeface="EuclidCircularB"/>
              </a:rPr>
              <a:t>7. Interactive Media-Based Learning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8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BB7E-82E5-E04D-4C8C-76D80808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3" y="609600"/>
            <a:ext cx="9615834" cy="1320800"/>
          </a:xfrm>
        </p:spPr>
        <p:txBody>
          <a:bodyPr/>
          <a:lstStyle/>
          <a:p>
            <a:r>
              <a:rPr lang="en-US" dirty="0"/>
              <a:t>What are the disadvantages of E-learning?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8390-DC2B-8271-20EB-2A5A06C7F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1" y="1752330"/>
            <a:ext cx="8596668" cy="38807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Relies on digital access and know how</a:t>
            </a:r>
          </a:p>
          <a:p>
            <a:pPr>
              <a:lnSpc>
                <a:spcPct val="150000"/>
              </a:lnSpc>
            </a:pPr>
            <a:r>
              <a:rPr lang="en-US" dirty="0"/>
              <a:t>Often lacks meaningful feedback</a:t>
            </a:r>
          </a:p>
          <a:p>
            <a:pPr>
              <a:lnSpc>
                <a:spcPct val="150000"/>
              </a:lnSpc>
            </a:pPr>
            <a:r>
              <a:rPr lang="en-US" dirty="0"/>
              <a:t>Relies on the self discipline of the learner to be successful</a:t>
            </a:r>
          </a:p>
          <a:p>
            <a:pPr>
              <a:lnSpc>
                <a:spcPct val="150000"/>
              </a:lnSpc>
            </a:pPr>
            <a:r>
              <a:rPr lang="en-US" dirty="0"/>
              <a:t>Can be socially isolating</a:t>
            </a:r>
          </a:p>
          <a:p>
            <a:pPr>
              <a:lnSpc>
                <a:spcPct val="150000"/>
              </a:lnSpc>
            </a:pPr>
            <a:r>
              <a:rPr lang="en-US" dirty="0"/>
              <a:t>Is difficult to do well</a:t>
            </a:r>
          </a:p>
          <a:p>
            <a:pPr>
              <a:lnSpc>
                <a:spcPct val="150000"/>
              </a:lnSpc>
            </a:pPr>
            <a:r>
              <a:rPr lang="en-US" dirty="0"/>
              <a:t>Is overabundant – too many competing providers</a:t>
            </a:r>
          </a:p>
          <a:p>
            <a:pPr>
              <a:lnSpc>
                <a:spcPct val="150000"/>
              </a:lnSpc>
            </a:pPr>
            <a:r>
              <a:rPr lang="en-US" dirty="0"/>
              <a:t>Makes it hard to monitor for plagiarism or cheating</a:t>
            </a:r>
          </a:p>
          <a:p>
            <a:pPr>
              <a:lnSpc>
                <a:spcPct val="150000"/>
              </a:lnSpc>
            </a:pPr>
            <a:r>
              <a:rPr lang="en-US" dirty="0"/>
              <a:t>Is less suited for teaching practical or soft skills</a:t>
            </a:r>
          </a:p>
          <a:p>
            <a:pPr>
              <a:lnSpc>
                <a:spcPct val="150000"/>
              </a:lnSpc>
            </a:pPr>
            <a:r>
              <a:rPr lang="en-US" dirty="0"/>
              <a:t>Lacks accreditation and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375043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9135-2C3B-FA4E-9E9D-1BAF4ABA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What does E-learning help us with in the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1C09-62DB-87FB-72E8-016C43F0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461" y="2117860"/>
            <a:ext cx="4994580" cy="3880773"/>
          </a:xfrm>
        </p:spPr>
        <p:txBody>
          <a:bodyPr>
            <a:normAutofit/>
          </a:bodyPr>
          <a:lstStyle/>
          <a:p>
            <a:r>
              <a:rPr lang="en-US" sz="1800" dirty="0"/>
              <a:t>E-learning</a:t>
            </a:r>
            <a:r>
              <a:rPr lang="en-US" dirty="0"/>
              <a:t> has transformed education in both schools and businesses, making it easier for students and employees to learn at their own pace in an environment that suits them. </a:t>
            </a:r>
          </a:p>
          <a:p>
            <a:r>
              <a:rPr lang="en-US" dirty="0"/>
              <a:t>When it comes to the future of </a:t>
            </a:r>
            <a:r>
              <a:rPr lang="en-US" sz="1800" dirty="0"/>
              <a:t>E-learning</a:t>
            </a:r>
            <a:r>
              <a:rPr lang="en-US" dirty="0"/>
              <a:t>, it’s clear that </a:t>
            </a:r>
            <a:r>
              <a:rPr lang="en-US" sz="1800" dirty="0"/>
              <a:t>E-learning</a:t>
            </a:r>
            <a:r>
              <a:rPr lang="en-US" dirty="0"/>
              <a:t> will play a huge role in the delivery of learning materials.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41805-08CB-5B7B-A43C-92FDD2774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9" r="31864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78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115A-7C64-BA55-8552-35F061A9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5451F-8A2F-95F8-91CD-34B55B2C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30" y="1827303"/>
            <a:ext cx="8596668" cy="27617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00799E"/>
                </a:solidFill>
                <a:latin typeface="+mj-lt"/>
                <a:hlinkClick r:id="rId2"/>
              </a:rPr>
              <a:t>Https://www.td.org/talent-development-glossary-terms/what-is-e-learning</a:t>
            </a:r>
            <a:endParaRPr lang="en-US" b="1" u="sng" dirty="0">
              <a:solidFill>
                <a:srgbClr val="00799E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b="1" i="0" u="sng" dirty="0">
                <a:solidFill>
                  <a:srgbClr val="00799E"/>
                </a:solidFill>
                <a:effectLst/>
                <a:latin typeface="+mj-lt"/>
                <a:hlinkClick r:id="rId3"/>
              </a:rPr>
              <a:t>https://infed.org/mobi/learning-theory-models-product-and-process/</a:t>
            </a:r>
            <a:endParaRPr lang="en-US" b="1" i="0" u="sng" dirty="0">
              <a:solidFill>
                <a:srgbClr val="00799E"/>
              </a:solidFill>
              <a:effectLst/>
              <a:latin typeface="+mj-lt"/>
            </a:endParaRPr>
          </a:p>
          <a:p>
            <a:pPr>
              <a:lnSpc>
                <a:spcPct val="150000"/>
              </a:lnSpc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rgbClr val="00799E"/>
                </a:solidFill>
                <a:effectLst/>
                <a:latin typeface="+mj-lt"/>
                <a:hlinkClick r:id="rId4"/>
              </a:rPr>
              <a:t>https://e-student.org/what-is-e-learning/</a:t>
            </a:r>
            <a:r>
              <a:rPr lang="en-US" altLang="en-US" b="1" u="sng" dirty="0">
                <a:solidFill>
                  <a:srgbClr val="00799E"/>
                </a:solidFill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i="0" u="sng" dirty="0">
                <a:solidFill>
                  <a:srgbClr val="00799E"/>
                </a:solidFill>
                <a:effectLst/>
                <a:latin typeface="Aspira Webfont"/>
                <a:hlinkClick r:id="rId5"/>
              </a:rPr>
              <a:t>https://learn.org/articles/What_is_eLearning.html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US" b="1" i="0" u="sng" dirty="0">
              <a:solidFill>
                <a:srgbClr val="00799E"/>
              </a:solidFill>
              <a:effectLst/>
              <a:latin typeface="+mj-lt"/>
            </a:endParaRPr>
          </a:p>
          <a:p>
            <a:endParaRPr lang="en-US" b="1" u="sng" dirty="0">
              <a:solidFill>
                <a:srgbClr val="00799E"/>
              </a:solidFill>
              <a:latin typeface="Aspira Webfont"/>
            </a:endParaRPr>
          </a:p>
          <a:p>
            <a:endParaRPr lang="en-US" b="1" u="sng" dirty="0">
              <a:solidFill>
                <a:srgbClr val="00799E"/>
              </a:solidFill>
              <a:latin typeface="Aspira Webfont"/>
            </a:endParaRPr>
          </a:p>
          <a:p>
            <a:endParaRPr lang="en-US" b="1" u="sng" dirty="0">
              <a:solidFill>
                <a:srgbClr val="00799E"/>
              </a:solidFill>
              <a:latin typeface="Aspira Webfont"/>
            </a:endParaRPr>
          </a:p>
          <a:p>
            <a:endParaRPr lang="en-US" b="1" i="0" u="sng" dirty="0">
              <a:solidFill>
                <a:srgbClr val="00799E"/>
              </a:solidFill>
              <a:effectLst/>
              <a:latin typeface="Aspira Webfont"/>
            </a:endParaRPr>
          </a:p>
        </p:txBody>
      </p:sp>
    </p:spTree>
    <p:extLst>
      <p:ext uri="{BB962C8B-B14F-4D97-AF65-F5344CB8AC3E}">
        <p14:creationId xmlns:p14="http://schemas.microsoft.com/office/powerpoint/2010/main" val="21822781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493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Aspira Webfont</vt:lpstr>
      <vt:lpstr>EuclidCircularB</vt:lpstr>
      <vt:lpstr>Trebuchet MS</vt:lpstr>
      <vt:lpstr>Wingdings 3</vt:lpstr>
      <vt:lpstr>Facet</vt:lpstr>
      <vt:lpstr>By Marwan Kakish</vt:lpstr>
      <vt:lpstr>What is E-Learning?</vt:lpstr>
      <vt:lpstr>What are the types of E-Learning? </vt:lpstr>
      <vt:lpstr>Synchronous versus Asynchronous E-Learning</vt:lpstr>
      <vt:lpstr>Benefits of E-learning</vt:lpstr>
      <vt:lpstr>Advantages of E-learning</vt:lpstr>
      <vt:lpstr>What are the disadvantages of E-learning?</vt:lpstr>
      <vt:lpstr>What does E-learning help us with in the future?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</dc:title>
  <dc:creator>Yacoub Kakish</dc:creator>
  <cp:lastModifiedBy>Yacoub Kakish</cp:lastModifiedBy>
  <cp:revision>3</cp:revision>
  <dcterms:created xsi:type="dcterms:W3CDTF">2023-02-06T17:37:49Z</dcterms:created>
  <dcterms:modified xsi:type="dcterms:W3CDTF">2023-02-09T19:38:00Z</dcterms:modified>
</cp:coreProperties>
</file>