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900CF3-9BC0-4110-8859-C9012F9A8C76}"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7738E-FE07-43C9-970D-84A23A63FC6A}" type="slidenum">
              <a:rPr lang="en-US" smtClean="0"/>
              <a:t>‹#›</a:t>
            </a:fld>
            <a:endParaRPr lang="en-US"/>
          </a:p>
        </p:txBody>
      </p:sp>
    </p:spTree>
    <p:extLst>
      <p:ext uri="{BB962C8B-B14F-4D97-AF65-F5344CB8AC3E}">
        <p14:creationId xmlns:p14="http://schemas.microsoft.com/office/powerpoint/2010/main" val="102632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900CF3-9BC0-4110-8859-C9012F9A8C76}"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7738E-FE07-43C9-970D-84A23A63FC6A}" type="slidenum">
              <a:rPr lang="en-US" smtClean="0"/>
              <a:t>‹#›</a:t>
            </a:fld>
            <a:endParaRPr lang="en-US"/>
          </a:p>
        </p:txBody>
      </p:sp>
    </p:spTree>
    <p:extLst>
      <p:ext uri="{BB962C8B-B14F-4D97-AF65-F5344CB8AC3E}">
        <p14:creationId xmlns:p14="http://schemas.microsoft.com/office/powerpoint/2010/main" val="214643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900CF3-9BC0-4110-8859-C9012F9A8C76}"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7738E-FE07-43C9-970D-84A23A63FC6A}" type="slidenum">
              <a:rPr lang="en-US" smtClean="0"/>
              <a:t>‹#›</a:t>
            </a:fld>
            <a:endParaRPr lang="en-US"/>
          </a:p>
        </p:txBody>
      </p:sp>
    </p:spTree>
    <p:extLst>
      <p:ext uri="{BB962C8B-B14F-4D97-AF65-F5344CB8AC3E}">
        <p14:creationId xmlns:p14="http://schemas.microsoft.com/office/powerpoint/2010/main" val="607087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900CF3-9BC0-4110-8859-C9012F9A8C76}"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7738E-FE07-43C9-970D-84A23A63FC6A}" type="slidenum">
              <a:rPr lang="en-US" smtClean="0"/>
              <a:t>‹#›</a:t>
            </a:fld>
            <a:endParaRPr lang="en-US"/>
          </a:p>
        </p:txBody>
      </p:sp>
    </p:spTree>
    <p:extLst>
      <p:ext uri="{BB962C8B-B14F-4D97-AF65-F5344CB8AC3E}">
        <p14:creationId xmlns:p14="http://schemas.microsoft.com/office/powerpoint/2010/main" val="1587704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900CF3-9BC0-4110-8859-C9012F9A8C76}"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7738E-FE07-43C9-970D-84A23A63FC6A}" type="slidenum">
              <a:rPr lang="en-US" smtClean="0"/>
              <a:t>‹#›</a:t>
            </a:fld>
            <a:endParaRPr lang="en-US"/>
          </a:p>
        </p:txBody>
      </p:sp>
    </p:spTree>
    <p:extLst>
      <p:ext uri="{BB962C8B-B14F-4D97-AF65-F5344CB8AC3E}">
        <p14:creationId xmlns:p14="http://schemas.microsoft.com/office/powerpoint/2010/main" val="2897119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900CF3-9BC0-4110-8859-C9012F9A8C76}"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7738E-FE07-43C9-970D-84A23A63FC6A}" type="slidenum">
              <a:rPr lang="en-US" smtClean="0"/>
              <a:t>‹#›</a:t>
            </a:fld>
            <a:endParaRPr lang="en-US"/>
          </a:p>
        </p:txBody>
      </p:sp>
    </p:spTree>
    <p:extLst>
      <p:ext uri="{BB962C8B-B14F-4D97-AF65-F5344CB8AC3E}">
        <p14:creationId xmlns:p14="http://schemas.microsoft.com/office/powerpoint/2010/main" val="1285738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900CF3-9BC0-4110-8859-C9012F9A8C76}" type="datetimeFigureOut">
              <a:rPr lang="en-US" smtClean="0"/>
              <a:t>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67738E-FE07-43C9-970D-84A23A63FC6A}" type="slidenum">
              <a:rPr lang="en-US" smtClean="0"/>
              <a:t>‹#›</a:t>
            </a:fld>
            <a:endParaRPr lang="en-US"/>
          </a:p>
        </p:txBody>
      </p:sp>
    </p:spTree>
    <p:extLst>
      <p:ext uri="{BB962C8B-B14F-4D97-AF65-F5344CB8AC3E}">
        <p14:creationId xmlns:p14="http://schemas.microsoft.com/office/powerpoint/2010/main" val="265081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900CF3-9BC0-4110-8859-C9012F9A8C76}" type="datetimeFigureOut">
              <a:rPr lang="en-US" smtClean="0"/>
              <a:t>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67738E-FE07-43C9-970D-84A23A63FC6A}" type="slidenum">
              <a:rPr lang="en-US" smtClean="0"/>
              <a:t>‹#›</a:t>
            </a:fld>
            <a:endParaRPr lang="en-US"/>
          </a:p>
        </p:txBody>
      </p:sp>
    </p:spTree>
    <p:extLst>
      <p:ext uri="{BB962C8B-B14F-4D97-AF65-F5344CB8AC3E}">
        <p14:creationId xmlns:p14="http://schemas.microsoft.com/office/powerpoint/2010/main" val="3179925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00CF3-9BC0-4110-8859-C9012F9A8C76}" type="datetimeFigureOut">
              <a:rPr lang="en-US" smtClean="0"/>
              <a:t>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67738E-FE07-43C9-970D-84A23A63FC6A}" type="slidenum">
              <a:rPr lang="en-US" smtClean="0"/>
              <a:t>‹#›</a:t>
            </a:fld>
            <a:endParaRPr lang="en-US"/>
          </a:p>
        </p:txBody>
      </p:sp>
    </p:spTree>
    <p:extLst>
      <p:ext uri="{BB962C8B-B14F-4D97-AF65-F5344CB8AC3E}">
        <p14:creationId xmlns:p14="http://schemas.microsoft.com/office/powerpoint/2010/main" val="287485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900CF3-9BC0-4110-8859-C9012F9A8C76}"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7738E-FE07-43C9-970D-84A23A63FC6A}" type="slidenum">
              <a:rPr lang="en-US" smtClean="0"/>
              <a:t>‹#›</a:t>
            </a:fld>
            <a:endParaRPr lang="en-US"/>
          </a:p>
        </p:txBody>
      </p:sp>
    </p:spTree>
    <p:extLst>
      <p:ext uri="{BB962C8B-B14F-4D97-AF65-F5344CB8AC3E}">
        <p14:creationId xmlns:p14="http://schemas.microsoft.com/office/powerpoint/2010/main" val="242489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900CF3-9BC0-4110-8859-C9012F9A8C76}"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7738E-FE07-43C9-970D-84A23A63FC6A}" type="slidenum">
              <a:rPr lang="en-US" smtClean="0"/>
              <a:t>‹#›</a:t>
            </a:fld>
            <a:endParaRPr lang="en-US"/>
          </a:p>
        </p:txBody>
      </p:sp>
    </p:spTree>
    <p:extLst>
      <p:ext uri="{BB962C8B-B14F-4D97-AF65-F5344CB8AC3E}">
        <p14:creationId xmlns:p14="http://schemas.microsoft.com/office/powerpoint/2010/main" val="109590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00CF3-9BC0-4110-8859-C9012F9A8C76}" type="datetimeFigureOut">
              <a:rPr lang="en-US" smtClean="0"/>
              <a:t>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7738E-FE07-43C9-970D-84A23A63FC6A}" type="slidenum">
              <a:rPr lang="en-US" smtClean="0"/>
              <a:t>‹#›</a:t>
            </a:fld>
            <a:endParaRPr lang="en-US"/>
          </a:p>
        </p:txBody>
      </p:sp>
    </p:spTree>
    <p:extLst>
      <p:ext uri="{BB962C8B-B14F-4D97-AF65-F5344CB8AC3E}">
        <p14:creationId xmlns:p14="http://schemas.microsoft.com/office/powerpoint/2010/main" val="3561551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1470025"/>
          </a:xfrm>
        </p:spPr>
        <p:txBody>
          <a:bodyPr>
            <a:normAutofit/>
          </a:bodyPr>
          <a:lstStyle/>
          <a:p>
            <a:r>
              <a:rPr lang="en-US" sz="5400" b="1" dirty="0" smtClean="0">
                <a:solidFill>
                  <a:srgbClr val="00B0F0"/>
                </a:solidFill>
                <a:latin typeface="Algerian" pitchFamily="82" charset="0"/>
              </a:rPr>
              <a:t>Virtual Reality </a:t>
            </a:r>
            <a:endParaRPr lang="en-US" sz="5400" b="1" dirty="0">
              <a:solidFill>
                <a:srgbClr val="00B0F0"/>
              </a:solidFill>
              <a:latin typeface="Algerian" pitchFamily="82" charset="0"/>
            </a:endParaRPr>
          </a:p>
        </p:txBody>
      </p:sp>
      <p:sp>
        <p:nvSpPr>
          <p:cNvPr id="3" name="Subtitle 2"/>
          <p:cNvSpPr>
            <a:spLocks noGrp="1"/>
          </p:cNvSpPr>
          <p:nvPr>
            <p:ph type="subTitle" idx="1"/>
          </p:nvPr>
        </p:nvSpPr>
        <p:spPr>
          <a:xfrm>
            <a:off x="1752600" y="2438400"/>
            <a:ext cx="5715000" cy="1600200"/>
          </a:xfrm>
        </p:spPr>
        <p:txBody>
          <a:bodyPr>
            <a:normAutofit/>
          </a:bodyPr>
          <a:lstStyle/>
          <a:p>
            <a:r>
              <a:rPr lang="en-US" sz="2000" b="1" dirty="0" smtClean="0">
                <a:solidFill>
                  <a:srgbClr val="00B0F0"/>
                </a:solidFill>
                <a:latin typeface="Algerian" pitchFamily="82" charset="0"/>
              </a:rPr>
              <a:t>By: </a:t>
            </a:r>
          </a:p>
          <a:p>
            <a:r>
              <a:rPr lang="en-US" sz="2000" b="1" dirty="0" smtClean="0">
                <a:solidFill>
                  <a:srgbClr val="00B0F0"/>
                </a:solidFill>
                <a:latin typeface="Algerian" pitchFamily="82" charset="0"/>
              </a:rPr>
              <a:t>ALEXANDER aBUHANNA</a:t>
            </a:r>
            <a:endParaRPr lang="en-US" sz="2000" b="1" dirty="0">
              <a:solidFill>
                <a:srgbClr val="00B0F0"/>
              </a:solidFill>
              <a:latin typeface="Algerian" pitchFamily="82" charset="0"/>
            </a:endParaRPr>
          </a:p>
        </p:txBody>
      </p:sp>
    </p:spTree>
    <p:extLst>
      <p:ext uri="{BB962C8B-B14F-4D97-AF65-F5344CB8AC3E}">
        <p14:creationId xmlns:p14="http://schemas.microsoft.com/office/powerpoint/2010/main" val="2751291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chemeClr val="accent5"/>
                </a:solidFill>
                <a:latin typeface="Algerian" pitchFamily="82" charset="0"/>
              </a:rPr>
              <a:t>What is virtual Reality</a:t>
            </a:r>
            <a:r>
              <a:rPr lang="en-US" sz="4000" i="1" dirty="0" smtClean="0">
                <a:solidFill>
                  <a:schemeClr val="accent5"/>
                </a:solidFill>
                <a:latin typeface="Algerian" pitchFamily="82" charset="0"/>
              </a:rPr>
              <a:t>?</a:t>
            </a:r>
            <a:endParaRPr lang="en-US" sz="4000" i="1" dirty="0">
              <a:solidFill>
                <a:schemeClr val="accent5"/>
              </a:solidFill>
              <a:latin typeface="Algerian" pitchFamily="82" charset="0"/>
            </a:endParaRPr>
          </a:p>
        </p:txBody>
      </p:sp>
      <p:sp>
        <p:nvSpPr>
          <p:cNvPr id="6" name="Text Placeholder 5"/>
          <p:cNvSpPr>
            <a:spLocks noGrp="1"/>
          </p:cNvSpPr>
          <p:nvPr>
            <p:ph idx="1"/>
          </p:nvPr>
        </p:nvSpPr>
        <p:spPr/>
        <p:txBody>
          <a:bodyPr>
            <a:normAutofit/>
          </a:bodyPr>
          <a:lstStyle/>
          <a:p>
            <a:pPr marL="0" indent="0">
              <a:buNone/>
            </a:pPr>
            <a:r>
              <a:rPr lang="en-US" sz="2400" b="1" dirty="0" smtClean="0">
                <a:solidFill>
                  <a:schemeClr val="accent5"/>
                </a:solidFill>
                <a:effectLst>
                  <a:outerShdw blurRad="38100" dist="38100" dir="2700000" algn="tl">
                    <a:srgbClr val="000000">
                      <a:alpha val="43137"/>
                    </a:srgbClr>
                  </a:outerShdw>
                </a:effectLst>
              </a:rPr>
              <a:t>Virtual Reality (VR) is a computer-generated simulation of a three-dimensional environment that a person can interact with using special equipment, such as a headset. It offers a completely immersive experience and has applications in entertainment, gaming, education, training, and more</a:t>
            </a:r>
            <a:r>
              <a:rPr lang="en-US" sz="1800" b="1" dirty="0" smtClean="0">
                <a:solidFill>
                  <a:schemeClr val="bg1"/>
                </a:solidFill>
              </a:rPr>
              <a:t>.</a:t>
            </a:r>
            <a:endParaRPr lang="en-US" sz="1800" b="1" dirty="0">
              <a:solidFill>
                <a:schemeClr val="bg1"/>
              </a:solidFill>
            </a:endParaRPr>
          </a:p>
        </p:txBody>
      </p:sp>
      <p:pic>
        <p:nvPicPr>
          <p:cNvPr id="1026" name="Picture 2" descr="C:\Users\DELL\Downloads\istockphoto-1153003853-612x612-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7729" y="2819400"/>
            <a:ext cx="6100761"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392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0B0F0"/>
                </a:solidFill>
                <a:latin typeface="Algerian" pitchFamily="82" charset="0"/>
              </a:rPr>
              <a:t>How is VR made?</a:t>
            </a:r>
            <a:endParaRPr lang="en-US" sz="5400" b="1" dirty="0">
              <a:solidFill>
                <a:srgbClr val="00B0F0"/>
              </a:solidFill>
              <a:latin typeface="Algerian" pitchFamily="82" charset="0"/>
            </a:endParaRPr>
          </a:p>
        </p:txBody>
      </p:sp>
      <p:sp>
        <p:nvSpPr>
          <p:cNvPr id="3" name="Subtitle 2"/>
          <p:cNvSpPr>
            <a:spLocks noGrp="1"/>
          </p:cNvSpPr>
          <p:nvPr>
            <p:ph idx="1"/>
          </p:nvPr>
        </p:nvSpPr>
        <p:spPr>
          <a:xfrm>
            <a:off x="457200" y="1600200"/>
            <a:ext cx="8229600" cy="2590800"/>
          </a:xfrm>
        </p:spPr>
        <p:txBody>
          <a:bodyPr>
            <a:noAutofit/>
          </a:bodyPr>
          <a:lstStyle/>
          <a:p>
            <a:pPr marL="0" indent="0">
              <a:buNone/>
            </a:pPr>
            <a:r>
              <a:rPr lang="en-US" sz="2800" b="1" dirty="0">
                <a:solidFill>
                  <a:schemeClr val="accent5"/>
                </a:solidFill>
                <a:effectLst>
                  <a:outerShdw blurRad="38100" dist="38100" dir="2700000" algn="tl">
                    <a:srgbClr val="000000">
                      <a:alpha val="43137"/>
                    </a:srgbClr>
                  </a:outerShdw>
                </a:effectLst>
              </a:rPr>
              <a:t>Virtual Reality (VR) is created using a combination of hardware and software technologies. The process involves designing a 3D virtual environment, writing software to control the display, audio, and user interaction, creating hardware such as a headset and handheld controllers, testing and debugging, and finally deploying the VR experience.</a:t>
            </a:r>
            <a:endParaRPr lang="en-US" sz="2800" b="1" dirty="0">
              <a:solidFill>
                <a:schemeClr val="accent5"/>
              </a:solidFill>
              <a:effectLst>
                <a:outerShdw blurRad="38100" dist="38100" dir="2700000" algn="tl">
                  <a:srgbClr val="000000">
                    <a:alpha val="43137"/>
                  </a:srgbClr>
                </a:outerShdw>
              </a:effectLst>
              <a:latin typeface="Algerian" pitchFamily="82" charset="0"/>
            </a:endParaRPr>
          </a:p>
        </p:txBody>
      </p:sp>
      <p:pic>
        <p:nvPicPr>
          <p:cNvPr id="2050" name="Picture 2" descr="C:\Users\DELL\Downloads\oculus-rift-vr-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76800" y="4481513"/>
            <a:ext cx="4114800" cy="237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404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F0"/>
                </a:solidFill>
                <a:effectLst>
                  <a:outerShdw blurRad="38100" dist="38100" dir="2700000" algn="tl">
                    <a:srgbClr val="000000">
                      <a:alpha val="43137"/>
                    </a:srgbClr>
                  </a:outerShdw>
                </a:effectLst>
                <a:latin typeface="Algerian" pitchFamily="82" charset="0"/>
              </a:rPr>
              <a:t>virtual reality in real life </a:t>
            </a:r>
            <a:endParaRPr lang="en-US" b="1" dirty="0">
              <a:solidFill>
                <a:srgbClr val="00B0F0"/>
              </a:solidFill>
              <a:effectLst>
                <a:outerShdw blurRad="38100" dist="38100" dir="2700000" algn="tl">
                  <a:srgbClr val="000000">
                    <a:alpha val="43137"/>
                  </a:srgbClr>
                </a:outerShdw>
              </a:effectLst>
              <a:latin typeface="Algerian" pitchFamily="82" charset="0"/>
            </a:endParaRPr>
          </a:p>
        </p:txBody>
      </p:sp>
      <p:sp>
        <p:nvSpPr>
          <p:cNvPr id="3" name="Content Placeholder 2"/>
          <p:cNvSpPr>
            <a:spLocks noGrp="1"/>
          </p:cNvSpPr>
          <p:nvPr>
            <p:ph idx="1"/>
          </p:nvPr>
        </p:nvSpPr>
        <p:spPr>
          <a:xfrm>
            <a:off x="0" y="1066800"/>
            <a:ext cx="9144000" cy="5791200"/>
          </a:xfrm>
        </p:spPr>
        <p:txBody>
          <a:bodyPr>
            <a:normAutofit/>
          </a:bodyPr>
          <a:lstStyle/>
          <a:p>
            <a:pPr>
              <a:buFontTx/>
              <a:buChar char="-"/>
            </a:pPr>
            <a:r>
              <a:rPr lang="en-US" b="1" dirty="0" smtClean="0">
                <a:solidFill>
                  <a:srgbClr val="00B0F0"/>
                </a:solidFill>
                <a:effectLst>
                  <a:outerShdw blurRad="38100" dist="38100" dir="2700000" algn="tl">
                    <a:srgbClr val="000000">
                      <a:alpha val="43137"/>
                    </a:srgbClr>
                  </a:outerShdw>
                </a:effectLst>
              </a:rPr>
              <a:t>In the healthcare sector, surgeons can perform surgeries without being physically available in the operation room, and this helps in improving patients life in general practice, as it implies to other practitioners in this industry</a:t>
            </a:r>
          </a:p>
          <a:p>
            <a:pPr>
              <a:buFontTx/>
              <a:buChar char="-"/>
            </a:pPr>
            <a:r>
              <a:rPr lang="en-US" b="1" dirty="0" smtClean="0">
                <a:solidFill>
                  <a:srgbClr val="00B0F0"/>
                </a:solidFill>
                <a:effectLst>
                  <a:outerShdw blurRad="38100" dist="38100" dir="2700000" algn="tl">
                    <a:srgbClr val="000000">
                      <a:alpha val="43137"/>
                    </a:srgbClr>
                  </a:outerShdw>
                </a:effectLst>
              </a:rPr>
              <a:t> in space industry, it allows astronauts to experience real situations to interact with properly.</a:t>
            </a:r>
          </a:p>
          <a:p>
            <a:pPr>
              <a:buFontTx/>
              <a:buChar char="-"/>
            </a:pPr>
            <a:r>
              <a:rPr lang="en-US" b="1" dirty="0" smtClean="0">
                <a:solidFill>
                  <a:srgbClr val="00B0F0"/>
                </a:solidFill>
                <a:effectLst>
                  <a:outerShdw blurRad="38100" dist="38100" dir="2700000" algn="tl">
                    <a:srgbClr val="000000">
                      <a:alpha val="43137"/>
                    </a:srgbClr>
                  </a:outerShdw>
                </a:effectLst>
              </a:rPr>
              <a:t>Driving </a:t>
            </a:r>
            <a:r>
              <a:rPr lang="en-US" b="1" dirty="0">
                <a:solidFill>
                  <a:srgbClr val="00B0F0"/>
                </a:solidFill>
                <a:effectLst>
                  <a:outerShdw blurRad="38100" dist="38100" dir="2700000" algn="tl">
                    <a:srgbClr val="000000">
                      <a:alpha val="43137"/>
                    </a:srgbClr>
                  </a:outerShdw>
                </a:effectLst>
              </a:rPr>
              <a:t>simulations train students on a safe level; to be more experienced even when they are exposed to harder conditions</a:t>
            </a:r>
          </a:p>
          <a:p>
            <a:pPr>
              <a:buFontTx/>
              <a:buChar char="-"/>
            </a:pPr>
            <a:endParaRPr lang="en-US" b="1"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502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accent5"/>
                </a:solidFill>
                <a:latin typeface="Algerian" pitchFamily="82" charset="0"/>
              </a:rPr>
              <a:t>Pros and cons of VR</a:t>
            </a:r>
            <a:endParaRPr lang="en-US" b="1" dirty="0">
              <a:solidFill>
                <a:schemeClr val="accent5"/>
              </a:solidFill>
              <a:latin typeface="Algerian" pitchFamily="82" charset="0"/>
            </a:endParaRPr>
          </a:p>
        </p:txBody>
      </p:sp>
      <p:sp>
        <p:nvSpPr>
          <p:cNvPr id="5" name="Text Placeholder 4"/>
          <p:cNvSpPr>
            <a:spLocks noGrp="1"/>
          </p:cNvSpPr>
          <p:nvPr>
            <p:ph type="body" idx="1"/>
          </p:nvPr>
        </p:nvSpPr>
        <p:spPr>
          <a:xfrm>
            <a:off x="457200" y="1219200"/>
            <a:ext cx="4040188" cy="955675"/>
          </a:xfrm>
        </p:spPr>
        <p:txBody>
          <a:bodyPr>
            <a:normAutofit/>
          </a:bodyPr>
          <a:lstStyle/>
          <a:p>
            <a:r>
              <a:rPr lang="en-US" dirty="0" smtClean="0">
                <a:solidFill>
                  <a:schemeClr val="accent5"/>
                </a:solidFill>
                <a:effectLst>
                  <a:outerShdw blurRad="38100" dist="38100" dir="2700000" algn="tl">
                    <a:srgbClr val="000000">
                      <a:alpha val="43137"/>
                    </a:srgbClr>
                  </a:outerShdw>
                </a:effectLst>
              </a:rPr>
              <a:t> </a:t>
            </a:r>
            <a:r>
              <a:rPr lang="en-US" sz="5400" dirty="0" smtClean="0">
                <a:solidFill>
                  <a:schemeClr val="accent5"/>
                </a:solidFill>
                <a:effectLst>
                  <a:outerShdw blurRad="38100" dist="38100" dir="2700000" algn="tl">
                    <a:srgbClr val="000000">
                      <a:alpha val="43137"/>
                    </a:srgbClr>
                  </a:outerShdw>
                </a:effectLst>
              </a:rPr>
              <a:t>Pros</a:t>
            </a:r>
            <a:endParaRPr lang="en-US" sz="5400" dirty="0">
              <a:solidFill>
                <a:schemeClr val="accent5"/>
              </a:solidFill>
              <a:effectLst>
                <a:outerShdw blurRad="38100" dist="38100" dir="2700000" algn="tl">
                  <a:srgbClr val="000000">
                    <a:alpha val="43137"/>
                  </a:srgbClr>
                </a:outerShdw>
              </a:effectLst>
            </a:endParaRPr>
          </a:p>
        </p:txBody>
      </p:sp>
      <p:sp>
        <p:nvSpPr>
          <p:cNvPr id="6" name="Content Placeholder 5"/>
          <p:cNvSpPr>
            <a:spLocks noGrp="1"/>
          </p:cNvSpPr>
          <p:nvPr>
            <p:ph sz="half" idx="2"/>
          </p:nvPr>
        </p:nvSpPr>
        <p:spPr/>
        <p:txBody>
          <a:bodyPr>
            <a:normAutofit fontScale="62500" lnSpcReduction="20000"/>
          </a:bodyPr>
          <a:lstStyle/>
          <a:p>
            <a:r>
              <a:rPr lang="en-US" b="1" dirty="0">
                <a:solidFill>
                  <a:schemeClr val="accent5"/>
                </a:solidFill>
                <a:effectLst>
                  <a:outerShdw blurRad="38100" dist="38100" dir="2700000" algn="tl">
                    <a:srgbClr val="000000">
                      <a:alpha val="43137"/>
                    </a:srgbClr>
                  </a:outerShdw>
                </a:effectLst>
              </a:rPr>
              <a:t>Immersive experience: VR provides a completely immersive experience that can be more engaging and memorable than traditional media.</a:t>
            </a:r>
          </a:p>
          <a:p>
            <a:r>
              <a:rPr lang="en-US" b="1" dirty="0">
                <a:solidFill>
                  <a:schemeClr val="accent5"/>
                </a:solidFill>
                <a:effectLst>
                  <a:outerShdw blurRad="38100" dist="38100" dir="2700000" algn="tl">
                    <a:srgbClr val="000000">
                      <a:alpha val="43137"/>
                    </a:srgbClr>
                  </a:outerShdw>
                </a:effectLst>
              </a:rPr>
              <a:t>Improved simulation and training: VR is being used in various industries, such as medicine and military, to simulate complex procedures and scenarios, allowing </a:t>
            </a:r>
            <a:r>
              <a:rPr lang="en-US" b="1" dirty="0" smtClean="0">
                <a:solidFill>
                  <a:schemeClr val="accent5"/>
                </a:solidFill>
                <a:effectLst>
                  <a:outerShdw blurRad="38100" dist="38100" dir="2700000" algn="tl">
                    <a:srgbClr val="000000">
                      <a:alpha val="43137"/>
                    </a:srgbClr>
                  </a:outerShdw>
                </a:effectLst>
              </a:rPr>
              <a:t>safer </a:t>
            </a:r>
            <a:r>
              <a:rPr lang="en-US" b="1" dirty="0">
                <a:solidFill>
                  <a:schemeClr val="accent5"/>
                </a:solidFill>
                <a:effectLst>
                  <a:outerShdw blurRad="38100" dist="38100" dir="2700000" algn="tl">
                    <a:srgbClr val="000000">
                      <a:alpha val="43137"/>
                    </a:srgbClr>
                  </a:outerShdw>
                </a:effectLst>
              </a:rPr>
              <a:t>and more efficient training.</a:t>
            </a:r>
          </a:p>
          <a:p>
            <a:r>
              <a:rPr lang="en-US" b="1" dirty="0">
                <a:solidFill>
                  <a:schemeClr val="accent5"/>
                </a:solidFill>
                <a:effectLst>
                  <a:outerShdw blurRad="38100" dist="38100" dir="2700000" algn="tl">
                    <a:srgbClr val="000000">
                      <a:alpha val="43137"/>
                    </a:srgbClr>
                  </a:outerShdw>
                </a:effectLst>
              </a:rPr>
              <a:t>Improved accessibility: VR technology has the potential to make entertainment and educational experiences more accessible to people with disabilities or limited mobility.</a:t>
            </a:r>
          </a:p>
          <a:p>
            <a:r>
              <a:rPr lang="en-US" b="1" dirty="0">
                <a:solidFill>
                  <a:schemeClr val="accent5"/>
                </a:solidFill>
                <a:effectLst>
                  <a:outerShdw blurRad="38100" dist="38100" dir="2700000" algn="tl">
                    <a:srgbClr val="000000">
                      <a:alpha val="43137"/>
                    </a:srgbClr>
                  </a:outerShdw>
                </a:effectLst>
              </a:rPr>
              <a:t>Increased creativity and expression: VR provides a new medium for artists, game developers, and other </a:t>
            </a:r>
            <a:r>
              <a:rPr lang="en-US" b="1" dirty="0" err="1">
                <a:solidFill>
                  <a:schemeClr val="accent5"/>
                </a:solidFill>
                <a:effectLst>
                  <a:outerShdw blurRad="38100" dist="38100" dir="2700000" algn="tl">
                    <a:srgbClr val="000000">
                      <a:alpha val="43137"/>
                    </a:srgbClr>
                  </a:outerShdw>
                </a:effectLst>
              </a:rPr>
              <a:t>creatives</a:t>
            </a:r>
            <a:r>
              <a:rPr lang="en-US" b="1" dirty="0">
                <a:solidFill>
                  <a:schemeClr val="accent5"/>
                </a:solidFill>
                <a:effectLst>
                  <a:outerShdw blurRad="38100" dist="38100" dir="2700000" algn="tl">
                    <a:srgbClr val="000000">
                      <a:alpha val="43137"/>
                    </a:srgbClr>
                  </a:outerShdw>
                </a:effectLst>
              </a:rPr>
              <a:t> to explore and express their ideas.</a:t>
            </a:r>
          </a:p>
          <a:p>
            <a:endParaRPr lang="en-US" b="1" dirty="0">
              <a:solidFill>
                <a:schemeClr val="accent5"/>
              </a:solidFill>
              <a:effectLst>
                <a:outerShdw blurRad="38100" dist="38100" dir="2700000" algn="tl">
                  <a:srgbClr val="000000">
                    <a:alpha val="43137"/>
                  </a:srgbClr>
                </a:outerShdw>
              </a:effectLst>
            </a:endParaRPr>
          </a:p>
        </p:txBody>
      </p:sp>
      <p:sp>
        <p:nvSpPr>
          <p:cNvPr id="7" name="Text Placeholder 6"/>
          <p:cNvSpPr>
            <a:spLocks noGrp="1"/>
          </p:cNvSpPr>
          <p:nvPr>
            <p:ph type="body" sz="quarter" idx="3"/>
          </p:nvPr>
        </p:nvSpPr>
        <p:spPr>
          <a:xfrm>
            <a:off x="4645025" y="1219200"/>
            <a:ext cx="4041775" cy="955675"/>
          </a:xfrm>
        </p:spPr>
        <p:txBody>
          <a:bodyPr>
            <a:normAutofit/>
          </a:bodyPr>
          <a:lstStyle/>
          <a:p>
            <a:r>
              <a:rPr lang="en-US" sz="5400" dirty="0" smtClean="0">
                <a:solidFill>
                  <a:schemeClr val="accent6"/>
                </a:solidFill>
                <a:effectLst>
                  <a:outerShdw blurRad="38100" dist="38100" dir="2700000" algn="tl">
                    <a:srgbClr val="000000">
                      <a:alpha val="43137"/>
                    </a:srgbClr>
                  </a:outerShdw>
                </a:effectLst>
              </a:rPr>
              <a:t>Cons</a:t>
            </a:r>
            <a:endParaRPr lang="en-US" sz="5400" dirty="0">
              <a:solidFill>
                <a:schemeClr val="accent6"/>
              </a:solidFill>
              <a:effectLst>
                <a:outerShdw blurRad="38100" dist="38100" dir="2700000" algn="tl">
                  <a:srgbClr val="000000">
                    <a:alpha val="43137"/>
                  </a:srgbClr>
                </a:outerShdw>
              </a:effectLst>
            </a:endParaRPr>
          </a:p>
        </p:txBody>
      </p:sp>
      <p:sp>
        <p:nvSpPr>
          <p:cNvPr id="8" name="Content Placeholder 7"/>
          <p:cNvSpPr>
            <a:spLocks noGrp="1"/>
          </p:cNvSpPr>
          <p:nvPr>
            <p:ph sz="quarter" idx="4"/>
          </p:nvPr>
        </p:nvSpPr>
        <p:spPr/>
        <p:txBody>
          <a:bodyPr>
            <a:normAutofit fontScale="62500" lnSpcReduction="20000"/>
          </a:bodyPr>
          <a:lstStyle/>
          <a:p>
            <a:r>
              <a:rPr lang="en-US" b="1" dirty="0">
                <a:solidFill>
                  <a:schemeClr val="accent6"/>
                </a:solidFill>
                <a:effectLst>
                  <a:outerShdw blurRad="38100" dist="38100" dir="2700000" algn="tl">
                    <a:srgbClr val="000000">
                      <a:alpha val="43137"/>
                    </a:srgbClr>
                  </a:outerShdw>
                </a:effectLst>
              </a:rPr>
              <a:t>High cost: VR hardware and software can be expensive, making it inaccessible to many consumers.</a:t>
            </a:r>
          </a:p>
          <a:p>
            <a:r>
              <a:rPr lang="en-US" b="1" dirty="0">
                <a:solidFill>
                  <a:schemeClr val="accent6"/>
                </a:solidFill>
                <a:effectLst>
                  <a:outerShdw blurRad="38100" dist="38100" dir="2700000" algn="tl">
                    <a:srgbClr val="000000">
                      <a:alpha val="43137"/>
                    </a:srgbClr>
                  </a:outerShdw>
                </a:effectLst>
              </a:rPr>
              <a:t>Health and safety concerns: There are concerns about the long-term health effects of using VR, such as eye strain and motion sickness, as well as potential safety risks associated with using VR in certain environments.</a:t>
            </a:r>
          </a:p>
          <a:p>
            <a:r>
              <a:rPr lang="en-US" b="1" dirty="0">
                <a:solidFill>
                  <a:schemeClr val="accent6"/>
                </a:solidFill>
                <a:effectLst>
                  <a:outerShdw blurRad="38100" dist="38100" dir="2700000" algn="tl">
                    <a:srgbClr val="000000">
                      <a:alpha val="43137"/>
                    </a:srgbClr>
                  </a:outerShdw>
                </a:effectLst>
              </a:rPr>
              <a:t>Limited content: The VR content available is still limited, and it may take time for the industry to catch up with demand.</a:t>
            </a:r>
          </a:p>
          <a:p>
            <a:r>
              <a:rPr lang="en-US" b="1" dirty="0">
                <a:solidFill>
                  <a:schemeClr val="accent6"/>
                </a:solidFill>
                <a:effectLst>
                  <a:outerShdw blurRad="38100" dist="38100" dir="2700000" algn="tl">
                    <a:srgbClr val="000000">
                      <a:alpha val="43137"/>
                    </a:srgbClr>
                  </a:outerShdw>
                </a:effectLst>
              </a:rPr>
              <a:t>Isolation: VR can be isolating, as users are completely immersed in a virtual world and disconnected from their physical environment and other people.</a:t>
            </a:r>
          </a:p>
          <a:p>
            <a:endParaRPr lang="en-US" b="1" dirty="0">
              <a:solidFill>
                <a:schemeClr val="accent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8136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0B0F0"/>
                </a:solidFill>
                <a:effectLst>
                  <a:outerShdw blurRad="38100" dist="38100" dir="2700000" algn="tl">
                    <a:srgbClr val="000000">
                      <a:alpha val="43137"/>
                    </a:srgbClr>
                  </a:outerShdw>
                </a:effectLst>
                <a:latin typeface="Algerian" pitchFamily="82" charset="0"/>
              </a:rPr>
              <a:t>Overall</a:t>
            </a:r>
            <a:endParaRPr lang="en-US" sz="5400" b="1" dirty="0">
              <a:solidFill>
                <a:srgbClr val="00B0F0"/>
              </a:solidFill>
              <a:effectLst>
                <a:outerShdw blurRad="38100" dist="38100" dir="2700000" algn="tl">
                  <a:srgbClr val="000000">
                    <a:alpha val="43137"/>
                  </a:srgbClr>
                </a:outerShdw>
              </a:effectLst>
              <a:latin typeface="Algerian" pitchFamily="82" charset="0"/>
            </a:endParaRPr>
          </a:p>
        </p:txBody>
      </p:sp>
      <p:sp>
        <p:nvSpPr>
          <p:cNvPr id="3" name="Content Placeholder 2"/>
          <p:cNvSpPr>
            <a:spLocks noGrp="1"/>
          </p:cNvSpPr>
          <p:nvPr>
            <p:ph idx="1"/>
          </p:nvPr>
        </p:nvSpPr>
        <p:spPr/>
        <p:txBody>
          <a:bodyPr/>
          <a:lstStyle/>
          <a:p>
            <a:pPr marL="0" indent="0">
              <a:buNone/>
            </a:pPr>
            <a:r>
              <a:rPr lang="en-US" b="1" dirty="0" smtClean="0">
                <a:solidFill>
                  <a:srgbClr val="00B0F0"/>
                </a:solidFill>
                <a:effectLst>
                  <a:outerShdw blurRad="38100" dist="38100" dir="2700000" algn="tl">
                    <a:srgbClr val="000000">
                      <a:alpha val="43137"/>
                    </a:srgbClr>
                  </a:outerShdw>
                </a:effectLst>
              </a:rPr>
              <a:t>Overall, virtual reality (VR) provides fascinating possibilities, but it also has a number of drawbacks and restrictions. Before making a VR investment, it will be critical to consider the potential advantages and disadvantages as technology develops.</a:t>
            </a:r>
            <a:endParaRPr lang="en-US" b="1" dirty="0">
              <a:solidFill>
                <a:srgbClr val="00B0F0"/>
              </a:solidFill>
              <a:effectLst>
                <a:outerShdw blurRad="38100" dist="38100" dir="2700000" algn="tl">
                  <a:srgbClr val="000000">
                    <a:alpha val="43137"/>
                  </a:srgbClr>
                </a:outerShdw>
              </a:effectLst>
            </a:endParaRPr>
          </a:p>
        </p:txBody>
      </p:sp>
      <p:pic>
        <p:nvPicPr>
          <p:cNvPr id="3074" name="Picture 2" descr="C:\Users\DELL\Downloads\images-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0"/>
            <a:ext cx="4082143"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368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468</Words>
  <Application>Microsoft Office PowerPoint</Application>
  <PresentationFormat>On-screen Show (4:3)</PresentationFormat>
  <Paragraphs>24</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Virtual Reality </vt:lpstr>
      <vt:lpstr>What is virtual Reality?</vt:lpstr>
      <vt:lpstr>How is VR made?</vt:lpstr>
      <vt:lpstr>virtual reality in real life </vt:lpstr>
      <vt:lpstr>Pros and cons of VR</vt:lpstr>
      <vt:lpstr>Overall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Reality</dc:title>
  <dc:creator>DELL</dc:creator>
  <cp:lastModifiedBy>DELL</cp:lastModifiedBy>
  <cp:revision>7</cp:revision>
  <dcterms:created xsi:type="dcterms:W3CDTF">2023-02-08T11:44:41Z</dcterms:created>
  <dcterms:modified xsi:type="dcterms:W3CDTF">2023-02-09T18:20:59Z</dcterms:modified>
</cp:coreProperties>
</file>