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58" r:id="rId11"/>
    <p:sldId id="268" r:id="rId12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2EB0961-0838-4578-A06F-3F84EAD6421E}" v="567" dt="2023-02-03T15:52:31.044"/>
    <p1510:client id="{886AB895-AEF4-A7EC-8150-2ACCFD44F55B}" v="137" dt="2023-02-09T15:24:31.2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9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4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4377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902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601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3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53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26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087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898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88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1987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2/9/2023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73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85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asmussen.edu/degrees/technology/blog/benefits-of-ai/" TargetMode="External"/><Relationship Id="rId3" Type="http://schemas.openxmlformats.org/officeDocument/2006/relationships/hyperlink" Target="https://www.ibm.com/topics/artificial-intelligence" TargetMode="External"/><Relationship Id="rId7" Type="http://schemas.openxmlformats.org/officeDocument/2006/relationships/hyperlink" Target="https://bernardmarr.com/what-are-the-four-types-of-ai/" TargetMode="External"/><Relationship Id="rId2" Type="http://schemas.openxmlformats.org/officeDocument/2006/relationships/hyperlink" Target="https://www.britannica.com/technology/artificial-intelligen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forbes.com/sites/cognitiveworld/2019/06/19/7-types-of-artificial-intelligence/?sh=7744d0b0233e" TargetMode="External"/><Relationship Id="rId5" Type="http://schemas.openxmlformats.org/officeDocument/2006/relationships/hyperlink" Target="https://www.sas.com/en_us/insights/analytics/what-is-artificial-intelligence.html#:~:text=Artificial%20intelligence%20%28AI%29%20makes%20it%20possible%20for%20machines,heavily%20on%20deep%20learning%20and%20natural%20language%20processing." TargetMode="External"/><Relationship Id="rId10" Type="http://schemas.openxmlformats.org/officeDocument/2006/relationships/hyperlink" Target="https://www.expresscomputer.in/artificial-intelligence-ai/what-if-ai-becomes-self-aware/81828/" TargetMode="External"/><Relationship Id="rId4" Type="http://schemas.openxmlformats.org/officeDocument/2006/relationships/hyperlink" Target="https://www.lifewire.com/four-types-of-artificial-intelligence-5112620" TargetMode="External"/><Relationship Id="rId9" Type="http://schemas.openxmlformats.org/officeDocument/2006/relationships/hyperlink" Target="https://pubmed.ncbi.nlm.nih.gov/32375908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074" y="-1857181"/>
            <a:ext cx="4620584" cy="4567137"/>
          </a:xfrm>
        </p:spPr>
        <p:txBody>
          <a:bodyPr>
            <a:normAutofit/>
          </a:bodyPr>
          <a:lstStyle/>
          <a:p>
            <a:r>
              <a:rPr lang="en-GB" dirty="0">
                <a:cs typeface="Calibri Light"/>
              </a:rPr>
              <a:t>Artificial Intelligence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073" y="5127430"/>
            <a:ext cx="4620584" cy="77549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GB" dirty="0">
                <a:cs typeface="Calibri"/>
              </a:rPr>
              <a:t>Made by: Jana Momani</a:t>
            </a:r>
          </a:p>
          <a:p>
            <a:r>
              <a:rPr lang="en-GB" dirty="0">
                <a:cs typeface="Calibri"/>
              </a:rPr>
              <a:t>Date: 9/2/2023</a:t>
            </a:r>
          </a:p>
        </p:txBody>
      </p:sp>
      <p:pic>
        <p:nvPicPr>
          <p:cNvPr id="4" name="Picture 3" descr="Angle view of circuit shaped like a brain">
            <a:extLst>
              <a:ext uri="{FF2B5EF4-FFF2-40B4-BE49-F238E27FC236}">
                <a16:creationId xmlns:a16="http://schemas.microsoft.com/office/drawing/2014/main" id="{D2708045-3E3D-38E3-018C-2A75FD9035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437" r="19020" b="-5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DE530-ED5B-C03A-2736-CB861A42C3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Sources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39237-FF61-F68D-3452-CC0185CF2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9123" y="1689295"/>
            <a:ext cx="10515600" cy="4160520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en-GB" dirty="0">
                <a:ea typeface="+mn-lt"/>
                <a:cs typeface="+mn-lt"/>
                <a:hlinkClick r:id="rId2"/>
              </a:rPr>
              <a:t>Artificial intelligence | Definition, Examples, Types, Applications, Companies, &amp; Facts | Britannica</a:t>
            </a:r>
            <a:endParaRPr lang="en-GB" dirty="0">
              <a:ea typeface="+mn-lt"/>
              <a:cs typeface="+mn-lt"/>
              <a:hlinkClick r:id="rId3"/>
            </a:endParaRPr>
          </a:p>
          <a:p>
            <a:r>
              <a:rPr lang="en-GB" dirty="0">
                <a:ea typeface="+mn-lt"/>
                <a:cs typeface="+mn-lt"/>
                <a:hlinkClick r:id="rId4"/>
              </a:rPr>
              <a:t>The Four Types of Artificial Intelligence (lifewire.com)</a:t>
            </a:r>
          </a:p>
          <a:p>
            <a:r>
              <a:rPr lang="en-GB" dirty="0">
                <a:ea typeface="+mn-lt"/>
                <a:cs typeface="+mn-lt"/>
                <a:hlinkClick r:id="rId5"/>
              </a:rPr>
              <a:t>Artificial Intelligence (AI): What it is and why it matters | SAS</a:t>
            </a:r>
          </a:p>
          <a:p>
            <a:r>
              <a:rPr lang="en-GB" dirty="0">
                <a:ea typeface="+mn-lt"/>
                <a:cs typeface="+mn-lt"/>
                <a:hlinkClick r:id="rId6"/>
              </a:rPr>
              <a:t>7 Types Of Artificial Intelligence (forbes.com)</a:t>
            </a:r>
          </a:p>
          <a:p>
            <a:r>
              <a:rPr lang="en-GB" dirty="0">
                <a:ea typeface="+mn-lt"/>
                <a:cs typeface="+mn-lt"/>
                <a:hlinkClick r:id="rId7"/>
              </a:rPr>
              <a:t>https://bernardmarr.com/what-are-the-four-types-of-ai/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8"/>
              </a:rPr>
              <a:t>The Benefits of AI: 6 Societal Advantages of Automation | Rasmussen University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9"/>
              </a:rPr>
              <a:t>Knowing me, knowing you: theory of mind in AI - PubMed (nih.gov)</a:t>
            </a:r>
            <a:endParaRPr lang="en-GB" dirty="0">
              <a:ea typeface="+mn-lt"/>
              <a:cs typeface="+mn-lt"/>
            </a:endParaRPr>
          </a:p>
          <a:p>
            <a:r>
              <a:rPr lang="en-GB" dirty="0">
                <a:ea typeface="+mn-lt"/>
                <a:cs typeface="+mn-lt"/>
                <a:hlinkClick r:id="rId10"/>
              </a:rPr>
              <a:t>What if AI becomes self-aware? - Express Computer</a:t>
            </a:r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  <a:p>
            <a:endParaRPr lang="en-GB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1831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508E75-A8FD-00BF-88F3-AF7D9F93B87A}"/>
              </a:ext>
            </a:extLst>
          </p:cNvPr>
          <p:cNvSpPr txBox="1"/>
          <p:nvPr/>
        </p:nvSpPr>
        <p:spPr>
          <a:xfrm>
            <a:off x="2025739" y="1974760"/>
            <a:ext cx="7727323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9600" i="1" dirty="0">
                <a:latin typeface="+mj-lt"/>
                <a:ea typeface="+mj-ea"/>
                <a:cs typeface="+mj-cs"/>
              </a:rPr>
              <a:t>Thank you</a:t>
            </a:r>
            <a:endParaRPr lang="en-US" sz="9600" i="1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0488332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D6541D-C98E-A4BD-2525-8BDBAB2F5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GB" dirty="0"/>
              <a:t>What is Artificial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FF812-00C5-3B32-D660-CB1706AB3D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The capacity of a digital computer or computer-driven robot to carry out functions often performed by human beings.</a:t>
            </a:r>
          </a:p>
        </p:txBody>
      </p:sp>
      <p:pic>
        <p:nvPicPr>
          <p:cNvPr id="5" name="Picture 4" descr="Robot operating a machine">
            <a:extLst>
              <a:ext uri="{FF2B5EF4-FFF2-40B4-BE49-F238E27FC236}">
                <a16:creationId xmlns:a16="http://schemas.microsoft.com/office/drawing/2014/main" id="{03BB3666-6814-F0F5-15F1-7EF339CACD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960" r="9356" b="4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6196817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E3596DD-156A-473E-9BB3-C6A29F7574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2C46C4D6-C474-4E92-B52E-944C1118F7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962785" cy="6858000"/>
          </a:xfrm>
          <a:custGeom>
            <a:avLst/>
            <a:gdLst>
              <a:gd name="connsiteX0" fmla="*/ 1044839 w 5962785"/>
              <a:gd name="connsiteY0" fmla="*/ 0 h 6858000"/>
              <a:gd name="connsiteX1" fmla="*/ 5962785 w 5962785"/>
              <a:gd name="connsiteY1" fmla="*/ 0 h 6858000"/>
              <a:gd name="connsiteX2" fmla="*/ 5962785 w 5962785"/>
              <a:gd name="connsiteY2" fmla="*/ 6858000 h 6858000"/>
              <a:gd name="connsiteX3" fmla="*/ 1469886 w 5962785"/>
              <a:gd name="connsiteY3" fmla="*/ 6858000 h 6858000"/>
              <a:gd name="connsiteX4" fmla="*/ 1416006 w 5962785"/>
              <a:gd name="connsiteY4" fmla="*/ 6823984 h 6858000"/>
              <a:gd name="connsiteX5" fmla="*/ 1232473 w 5962785"/>
              <a:gd name="connsiteY5" fmla="*/ 6733873 h 6858000"/>
              <a:gd name="connsiteX6" fmla="*/ 1075471 w 5962785"/>
              <a:gd name="connsiteY6" fmla="*/ 6503186 h 6858000"/>
              <a:gd name="connsiteX7" fmla="*/ 1020229 w 5962785"/>
              <a:gd name="connsiteY7" fmla="*/ 6438306 h 6858000"/>
              <a:gd name="connsiteX8" fmla="*/ 883579 w 5962785"/>
              <a:gd name="connsiteY8" fmla="*/ 6351798 h 6858000"/>
              <a:gd name="connsiteX9" fmla="*/ 645167 w 5962785"/>
              <a:gd name="connsiteY9" fmla="*/ 6167969 h 6858000"/>
              <a:gd name="connsiteX10" fmla="*/ 732391 w 5962785"/>
              <a:gd name="connsiteY10" fmla="*/ 6124716 h 6858000"/>
              <a:gd name="connsiteX11" fmla="*/ 985339 w 5962785"/>
              <a:gd name="connsiteY11" fmla="*/ 6236455 h 6858000"/>
              <a:gd name="connsiteX12" fmla="*/ 1168509 w 5962785"/>
              <a:gd name="connsiteY12" fmla="*/ 6265291 h 6858000"/>
              <a:gd name="connsiteX13" fmla="*/ 909746 w 5962785"/>
              <a:gd name="connsiteY13" fmla="*/ 6070649 h 6858000"/>
              <a:gd name="connsiteX14" fmla="*/ 659704 w 5962785"/>
              <a:gd name="connsiteY14" fmla="*/ 5818335 h 6858000"/>
              <a:gd name="connsiteX15" fmla="*/ 851597 w 5962785"/>
              <a:gd name="connsiteY15" fmla="*/ 5865193 h 6858000"/>
              <a:gd name="connsiteX16" fmla="*/ 860319 w 5962785"/>
              <a:gd name="connsiteY16" fmla="*/ 5832753 h 6858000"/>
              <a:gd name="connsiteX17" fmla="*/ 691686 w 5962785"/>
              <a:gd name="connsiteY17" fmla="*/ 5533581 h 6858000"/>
              <a:gd name="connsiteX18" fmla="*/ 610278 w 5962785"/>
              <a:gd name="connsiteY18" fmla="*/ 5411029 h 6858000"/>
              <a:gd name="connsiteX19" fmla="*/ 238123 w 5962785"/>
              <a:gd name="connsiteY19" fmla="*/ 5046976 h 6858000"/>
              <a:gd name="connsiteX20" fmla="*/ 592833 w 5962785"/>
              <a:gd name="connsiteY20" fmla="*/ 5209177 h 6858000"/>
              <a:gd name="connsiteX21" fmla="*/ 226494 w 5962785"/>
              <a:gd name="connsiteY21" fmla="*/ 4855939 h 6858000"/>
              <a:gd name="connsiteX22" fmla="*/ 49139 w 5962785"/>
              <a:gd name="connsiteY22" fmla="*/ 4726177 h 6858000"/>
              <a:gd name="connsiteX23" fmla="*/ 5527 w 5962785"/>
              <a:gd name="connsiteY23" fmla="*/ 4650483 h 6858000"/>
              <a:gd name="connsiteX24" fmla="*/ 84029 w 5962785"/>
              <a:gd name="connsiteY24" fmla="*/ 4632460 h 6858000"/>
              <a:gd name="connsiteX25" fmla="*/ 325347 w 5962785"/>
              <a:gd name="connsiteY25" fmla="*/ 4661296 h 6858000"/>
              <a:gd name="connsiteX26" fmla="*/ 25879 w 5962785"/>
              <a:gd name="connsiteY26" fmla="*/ 4423401 h 6858000"/>
              <a:gd name="connsiteX27" fmla="*/ 249753 w 5962785"/>
              <a:gd name="connsiteY27" fmla="*/ 4459446 h 6858000"/>
              <a:gd name="connsiteX28" fmla="*/ 313718 w 5962785"/>
              <a:gd name="connsiteY28" fmla="*/ 4365729 h 6858000"/>
              <a:gd name="connsiteX29" fmla="*/ 418386 w 5962785"/>
              <a:gd name="connsiteY29" fmla="*/ 4214341 h 6858000"/>
              <a:gd name="connsiteX30" fmla="*/ 491072 w 5962785"/>
              <a:gd name="connsiteY30" fmla="*/ 4131438 h 6858000"/>
              <a:gd name="connsiteX31" fmla="*/ 520147 w 5962785"/>
              <a:gd name="connsiteY31" fmla="*/ 3864706 h 6858000"/>
              <a:gd name="connsiteX32" fmla="*/ 459090 w 5962785"/>
              <a:gd name="connsiteY32" fmla="*/ 3572743 h 6858000"/>
              <a:gd name="connsiteX33" fmla="*/ 290458 w 5962785"/>
              <a:gd name="connsiteY33" fmla="*/ 3424959 h 6858000"/>
              <a:gd name="connsiteX34" fmla="*/ 339884 w 5962785"/>
              <a:gd name="connsiteY34" fmla="*/ 3259153 h 6858000"/>
              <a:gd name="connsiteX35" fmla="*/ 697501 w 5962785"/>
              <a:gd name="connsiteY35" fmla="*/ 3360078 h 6858000"/>
              <a:gd name="connsiteX36" fmla="*/ 165437 w 5962785"/>
              <a:gd name="connsiteY36" fmla="*/ 2967190 h 6858000"/>
              <a:gd name="connsiteX37" fmla="*/ 255568 w 5962785"/>
              <a:gd name="connsiteY37" fmla="*/ 2949167 h 6858000"/>
              <a:gd name="connsiteX38" fmla="*/ 578296 w 5962785"/>
              <a:gd name="connsiteY38" fmla="*/ 2725691 h 6858000"/>
              <a:gd name="connsiteX39" fmla="*/ 595740 w 5962785"/>
              <a:gd name="connsiteY39" fmla="*/ 2714876 h 6858000"/>
              <a:gd name="connsiteX40" fmla="*/ 650982 w 5962785"/>
              <a:gd name="connsiteY40" fmla="*/ 2574301 h 6858000"/>
              <a:gd name="connsiteX41" fmla="*/ 825429 w 5962785"/>
              <a:gd name="connsiteY41" fmla="*/ 2552674 h 6858000"/>
              <a:gd name="connsiteX42" fmla="*/ 970802 w 5962785"/>
              <a:gd name="connsiteY42" fmla="*/ 2585115 h 6858000"/>
              <a:gd name="connsiteX43" fmla="*/ 1127805 w 5962785"/>
              <a:gd name="connsiteY43" fmla="*/ 2545465 h 6858000"/>
              <a:gd name="connsiteX44" fmla="*/ 1267362 w 5962785"/>
              <a:gd name="connsiteY44" fmla="*/ 2563488 h 6858000"/>
              <a:gd name="connsiteX45" fmla="*/ 1386568 w 5962785"/>
              <a:gd name="connsiteY45" fmla="*/ 2538257 h 6858000"/>
              <a:gd name="connsiteX46" fmla="*/ 1270270 w 5962785"/>
              <a:gd name="connsiteY46" fmla="*/ 2419309 h 6858000"/>
              <a:gd name="connsiteX47" fmla="*/ 1107453 w 5962785"/>
              <a:gd name="connsiteY47" fmla="*/ 2419309 h 6858000"/>
              <a:gd name="connsiteX48" fmla="*/ 991154 w 5962785"/>
              <a:gd name="connsiteY48" fmla="*/ 2343615 h 6858000"/>
              <a:gd name="connsiteX49" fmla="*/ 880671 w 5962785"/>
              <a:gd name="connsiteY49" fmla="*/ 2206645 h 6858000"/>
              <a:gd name="connsiteX50" fmla="*/ 491072 w 5962785"/>
              <a:gd name="connsiteY50" fmla="*/ 1986771 h 6858000"/>
              <a:gd name="connsiteX51" fmla="*/ 421293 w 5962785"/>
              <a:gd name="connsiteY51" fmla="*/ 1903868 h 6858000"/>
              <a:gd name="connsiteX52" fmla="*/ 1531941 w 5962785"/>
              <a:gd name="connsiteY52" fmla="*/ 2224667 h 6858000"/>
              <a:gd name="connsiteX53" fmla="*/ 1188861 w 5962785"/>
              <a:gd name="connsiteY53" fmla="*/ 2091301 h 6858000"/>
              <a:gd name="connsiteX54" fmla="*/ 1421458 w 5962785"/>
              <a:gd name="connsiteY54" fmla="*/ 2116532 h 6858000"/>
              <a:gd name="connsiteX55" fmla="*/ 1549386 w 5962785"/>
              <a:gd name="connsiteY55" fmla="*/ 2026420 h 6858000"/>
              <a:gd name="connsiteX56" fmla="*/ 1549386 w 5962785"/>
              <a:gd name="connsiteY56" fmla="*/ 1997584 h 6858000"/>
              <a:gd name="connsiteX57" fmla="*/ 1453440 w 5962785"/>
              <a:gd name="connsiteY57" fmla="*/ 1914682 h 6858000"/>
              <a:gd name="connsiteX58" fmla="*/ 1398198 w 5962785"/>
              <a:gd name="connsiteY58" fmla="*/ 1860614 h 6858000"/>
              <a:gd name="connsiteX59" fmla="*/ 1247011 w 5962785"/>
              <a:gd name="connsiteY59" fmla="*/ 1665972 h 6858000"/>
              <a:gd name="connsiteX60" fmla="*/ 1354586 w 5962785"/>
              <a:gd name="connsiteY60" fmla="*/ 1644345 h 6858000"/>
              <a:gd name="connsiteX61" fmla="*/ 1395290 w 5962785"/>
              <a:gd name="connsiteY61" fmla="*/ 1604696 h 6858000"/>
              <a:gd name="connsiteX62" fmla="*/ 1366216 w 5962785"/>
              <a:gd name="connsiteY62" fmla="*/ 1547025 h 6858000"/>
              <a:gd name="connsiteX63" fmla="*/ 1031858 w 5962785"/>
              <a:gd name="connsiteY63" fmla="*/ 1370405 h 6858000"/>
              <a:gd name="connsiteX64" fmla="*/ 1005692 w 5962785"/>
              <a:gd name="connsiteY64" fmla="*/ 1233435 h 6858000"/>
              <a:gd name="connsiteX65" fmla="*/ 1069655 w 5962785"/>
              <a:gd name="connsiteY65" fmla="*/ 1211808 h 6858000"/>
              <a:gd name="connsiteX66" fmla="*/ 1142342 w 5962785"/>
              <a:gd name="connsiteY66" fmla="*/ 1222621 h 6858000"/>
              <a:gd name="connsiteX67" fmla="*/ 1084193 w 5962785"/>
              <a:gd name="connsiteY67" fmla="*/ 1114487 h 6858000"/>
              <a:gd name="connsiteX68" fmla="*/ 848689 w 5962785"/>
              <a:gd name="connsiteY68" fmla="*/ 1006353 h 6858000"/>
              <a:gd name="connsiteX69" fmla="*/ 805077 w 5962785"/>
              <a:gd name="connsiteY69" fmla="*/ 948681 h 6858000"/>
              <a:gd name="connsiteX70" fmla="*/ 863226 w 5962785"/>
              <a:gd name="connsiteY70" fmla="*/ 919844 h 6858000"/>
              <a:gd name="connsiteX71" fmla="*/ 906838 w 5962785"/>
              <a:gd name="connsiteY71" fmla="*/ 909031 h 6858000"/>
              <a:gd name="connsiteX72" fmla="*/ 5527 w 5962785"/>
              <a:gd name="connsiteY72" fmla="*/ 458471 h 6858000"/>
              <a:gd name="connsiteX73" fmla="*/ 209049 w 5962785"/>
              <a:gd name="connsiteY73" fmla="*/ 454867 h 6858000"/>
              <a:gd name="connsiteX74" fmla="*/ 409664 w 5962785"/>
              <a:gd name="connsiteY74" fmla="*/ 526956 h 6858000"/>
              <a:gd name="connsiteX75" fmla="*/ 621908 w 5962785"/>
              <a:gd name="connsiteY75" fmla="*/ 516143 h 6858000"/>
              <a:gd name="connsiteX76" fmla="*/ 822522 w 5962785"/>
              <a:gd name="connsiteY76" fmla="*/ 552188 h 6858000"/>
              <a:gd name="connsiteX77" fmla="*/ 996969 w 5962785"/>
              <a:gd name="connsiteY77" fmla="*/ 552188 h 6858000"/>
              <a:gd name="connsiteX78" fmla="*/ 834151 w 5962785"/>
              <a:gd name="connsiteY78" fmla="*/ 498120 h 6858000"/>
              <a:gd name="connsiteX79" fmla="*/ 773095 w 5962785"/>
              <a:gd name="connsiteY79" fmla="*/ 408008 h 6858000"/>
              <a:gd name="connsiteX80" fmla="*/ 793447 w 5962785"/>
              <a:gd name="connsiteY80" fmla="*/ 325106 h 6858000"/>
              <a:gd name="connsiteX81" fmla="*/ 860319 w 5962785"/>
              <a:gd name="connsiteY81" fmla="*/ 350336 h 6858000"/>
              <a:gd name="connsiteX82" fmla="*/ 938820 w 5962785"/>
              <a:gd name="connsiteY82" fmla="*/ 444054 h 6858000"/>
              <a:gd name="connsiteX83" fmla="*/ 956265 w 5962785"/>
              <a:gd name="connsiteY83" fmla="*/ 386381 h 6858000"/>
              <a:gd name="connsiteX84" fmla="*/ 1002784 w 5962785"/>
              <a:gd name="connsiteY84" fmla="*/ 343127 h 6858000"/>
              <a:gd name="connsiteX85" fmla="*/ 1270270 w 5962785"/>
              <a:gd name="connsiteY85" fmla="*/ 364755 h 6858000"/>
              <a:gd name="connsiteX86" fmla="*/ 1092915 w 5962785"/>
              <a:gd name="connsiteY86" fmla="*/ 180926 h 6858000"/>
              <a:gd name="connsiteX87" fmla="*/ 979525 w 5962785"/>
              <a:gd name="connsiteY87" fmla="*/ 152090 h 6858000"/>
              <a:gd name="connsiteX88" fmla="*/ 953358 w 5962785"/>
              <a:gd name="connsiteY88" fmla="*/ 76396 h 6858000"/>
              <a:gd name="connsiteX89" fmla="*/ 1005692 w 5962785"/>
              <a:gd name="connsiteY89" fmla="*/ 58373 h 6858000"/>
              <a:gd name="connsiteX90" fmla="*/ 1267362 w 5962785"/>
              <a:gd name="connsiteY90" fmla="*/ 123254 h 6858000"/>
              <a:gd name="connsiteX91" fmla="*/ 1310975 w 5962785"/>
              <a:gd name="connsiteY91" fmla="*/ 98023 h 6858000"/>
              <a:gd name="connsiteX92" fmla="*/ 1159787 w 5962785"/>
              <a:gd name="connsiteY92" fmla="*/ 4350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A06471-2028-213D-E3F2-E793E4EBD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643467"/>
            <a:ext cx="3888526" cy="1800526"/>
          </a:xfrm>
        </p:spPr>
        <p:txBody>
          <a:bodyPr>
            <a:normAutofit/>
          </a:bodyPr>
          <a:lstStyle/>
          <a:p>
            <a:r>
              <a:rPr lang="en-GB" dirty="0"/>
              <a:t>Types of Artificial Intelligence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D84EF6-4D30-B2EB-CAB2-84A1E78450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623381"/>
            <a:ext cx="3888528" cy="355358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sz="2400" dirty="0"/>
              <a:t>1-Reactive Machines</a:t>
            </a:r>
            <a:endParaRPr lang="en-US" sz="2400" dirty="0"/>
          </a:p>
          <a:p>
            <a:pPr marL="0" indent="0">
              <a:buNone/>
            </a:pPr>
            <a:r>
              <a:rPr lang="en-GB" sz="2400" dirty="0"/>
              <a:t>2-Limited Memory</a:t>
            </a:r>
          </a:p>
          <a:p>
            <a:pPr marL="0" indent="0">
              <a:buNone/>
            </a:pPr>
            <a:r>
              <a:rPr lang="en-GB" sz="2400" dirty="0"/>
              <a:t>3- Theory of Mind</a:t>
            </a:r>
          </a:p>
          <a:p>
            <a:pPr marL="0" indent="0">
              <a:buNone/>
            </a:pPr>
            <a:r>
              <a:rPr lang="en-GB" sz="2400" dirty="0"/>
              <a:t>4-Self Aware</a:t>
            </a:r>
          </a:p>
          <a:p>
            <a:pPr marL="0" indent="0">
              <a:buNone/>
            </a:pPr>
            <a:endParaRPr lang="en-GB" sz="2000"/>
          </a:p>
          <a:p>
            <a:pPr marL="0" indent="0">
              <a:buNone/>
            </a:pPr>
            <a:endParaRPr lang="en-GB" sz="2000"/>
          </a:p>
        </p:txBody>
      </p:sp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42610F7F-45E1-2BA4-FCD1-5BADDF473F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789" y="-3841"/>
            <a:ext cx="6947687" cy="6947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4005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3488F6DB-AE81-4C8D-B1F2-045AB0C89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automaton&#10;&#10;Description automatically generated">
            <a:extLst>
              <a:ext uri="{FF2B5EF4-FFF2-40B4-BE49-F238E27FC236}">
                <a16:creationId xmlns:a16="http://schemas.microsoft.com/office/drawing/2014/main" id="{C35CB52B-30D8-2DBC-C871-C7D300E97CE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Graphic 1">
            <a:extLst>
              <a:ext uri="{FF2B5EF4-FFF2-40B4-BE49-F238E27FC236}">
                <a16:creationId xmlns:a16="http://schemas.microsoft.com/office/drawing/2014/main" id="{721F817A-BF7E-440D-B296-66D86EDB06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bg1">
              <a:alpha val="89000"/>
            </a:schemeClr>
          </a:solidFill>
          <a:ln w="32707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C953D5-56A3-3FCC-E97E-C6F6D0733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376" y="1720078"/>
            <a:ext cx="5861106" cy="1439331"/>
          </a:xfrm>
        </p:spPr>
        <p:txBody>
          <a:bodyPr anchor="b">
            <a:normAutofit/>
          </a:bodyPr>
          <a:lstStyle/>
          <a:p>
            <a:r>
              <a:rPr lang="en-GB"/>
              <a:t>Reactive Machines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E5FFF-C70F-6945-C6B9-6E7FE98E3B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04374" y="3311905"/>
            <a:ext cx="5861107" cy="187234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>
                <a:ea typeface="+mn-lt"/>
                <a:cs typeface="+mn-lt"/>
              </a:rPr>
              <a:t>These are the earliest varieties of AI systems, and they have very little capabilities. They mimic the capacity of the human mind to react to various stimuli.</a:t>
            </a:r>
            <a:endParaRPr lang="en-GB" sz="2400" dirty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8689397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7CCD24-E0F1-0470-6B25-9B6CEAE59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GB" dirty="0"/>
              <a:t>Limited Memory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70CB8A-A444-6D38-FF25-6845E1DE1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Limited memory machines have both the characteristics of fully reactive machines and the ability to learn from past data to make judgments. </a:t>
            </a:r>
            <a:endParaRPr lang="en-GB" sz="2400"/>
          </a:p>
        </p:txBody>
      </p:sp>
      <p:pic>
        <p:nvPicPr>
          <p:cNvPr id="5" name="Picture 4" descr="CPU with binary numbers and blueprint">
            <a:extLst>
              <a:ext uri="{FF2B5EF4-FFF2-40B4-BE49-F238E27FC236}">
                <a16:creationId xmlns:a16="http://schemas.microsoft.com/office/drawing/2014/main" id="{BD737254-AB6B-6877-F204-80028CAF02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18" r="16392" b="-2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811688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0A2434-1370-038F-BEDB-1DD3703CB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GB" dirty="0"/>
              <a:t>Theory of Mind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A43FF1-47E1-5D94-5E4F-F8907D2D0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The capacity of the human mind to attribute mental states to others.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02309D58-1546-B3BA-9A04-F60D37C33F5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871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015696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4C5663A-0CE3-4AEE-B47E-FB68D9EBF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B1E3FB-CEF4-2583-2F3E-B62732766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3816095" cy="1807305"/>
          </a:xfrm>
        </p:spPr>
        <p:txBody>
          <a:bodyPr>
            <a:normAutofit/>
          </a:bodyPr>
          <a:lstStyle/>
          <a:p>
            <a:r>
              <a:rPr lang="en-GB" dirty="0"/>
              <a:t>Self-aware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C956D-7559-2F50-DDF6-062F8B4FC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2333297"/>
            <a:ext cx="3816096" cy="384366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400" dirty="0">
                <a:ea typeface="+mn-lt"/>
                <a:cs typeface="+mn-lt"/>
              </a:rPr>
              <a:t>Machines can sense their own internal states, as well as the emotions, actions, and intelligence of others.</a:t>
            </a:r>
          </a:p>
        </p:txBody>
      </p:sp>
      <p:pic>
        <p:nvPicPr>
          <p:cNvPr id="4" name="Picture 4" descr="A picture containing doll, toy, white&#10;&#10;Description automatically generated">
            <a:extLst>
              <a:ext uri="{FF2B5EF4-FFF2-40B4-BE49-F238E27FC236}">
                <a16:creationId xmlns:a16="http://schemas.microsoft.com/office/drawing/2014/main" id="{F613E0CE-DA2E-9758-A85C-0A77A227A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09" r="39709" b="1"/>
          <a:stretch/>
        </p:blipFill>
        <p:spPr>
          <a:xfrm>
            <a:off x="4726728" y="10"/>
            <a:ext cx="7472381" cy="6857990"/>
          </a:xfrm>
          <a:custGeom>
            <a:avLst/>
            <a:gdLst/>
            <a:ahLst/>
            <a:cxnLst/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914383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83A926-DC82-B57F-4619-0EEC95C8B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Autofit/>
          </a:bodyPr>
          <a:lstStyle/>
          <a:p>
            <a:r>
              <a:rPr lang="en-GB" dirty="0"/>
              <a:t>What are the Benefits of  Artificial Intelligence?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D1187-919B-7261-EBA9-35F2137560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2400">
                <a:ea typeface="+mn-lt"/>
                <a:cs typeface="+mn-lt"/>
              </a:rPr>
              <a:t>Detecting illnesses precisely</a:t>
            </a:r>
          </a:p>
          <a:p>
            <a:endParaRPr lang="en-GB" sz="2400">
              <a:ea typeface="+mn-lt"/>
              <a:cs typeface="+mn-lt"/>
            </a:endParaRPr>
          </a:p>
          <a:p>
            <a:r>
              <a:rPr lang="en-GB" sz="2400">
                <a:ea typeface="+mn-lt"/>
                <a:cs typeface="+mn-lt"/>
              </a:rPr>
              <a:t>Protecting natural resources</a:t>
            </a:r>
            <a:endParaRPr lang="en-GB" sz="2400"/>
          </a:p>
          <a:p>
            <a:endParaRPr lang="en-GB" sz="2400"/>
          </a:p>
          <a:p>
            <a:r>
              <a:rPr lang="en-GB" sz="2400">
                <a:ea typeface="+mn-lt"/>
                <a:cs typeface="+mn-lt"/>
              </a:rPr>
              <a:t>Predicting natural catastrophes</a:t>
            </a:r>
            <a:endParaRPr lang="en-GB" sz="2400"/>
          </a:p>
          <a:p>
            <a:endParaRPr lang="en-GB" sz="2400"/>
          </a:p>
          <a:p>
            <a:r>
              <a:rPr lang="en-GB" sz="2400"/>
              <a:t>Improving</a:t>
            </a:r>
            <a:r>
              <a:rPr lang="en-GB" sz="2400" b="1"/>
              <a:t> </a:t>
            </a:r>
            <a:r>
              <a:rPr lang="en-GB" sz="2400"/>
              <a:t>education</a:t>
            </a:r>
          </a:p>
          <a:p>
            <a:endParaRPr lang="en-GB" sz="2400"/>
          </a:p>
          <a:p>
            <a:endParaRPr lang="en-GB" sz="2400"/>
          </a:p>
        </p:txBody>
      </p:sp>
      <p:pic>
        <p:nvPicPr>
          <p:cNvPr id="4" name="Picture 4" descr="A picture containing ocean floor&#10;&#10;Description automatically generated">
            <a:extLst>
              <a:ext uri="{FF2B5EF4-FFF2-40B4-BE49-F238E27FC236}">
                <a16:creationId xmlns:a16="http://schemas.microsoft.com/office/drawing/2014/main" id="{1089771B-7C2F-31AB-E88B-70D1A93C9E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465" r="22844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87811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8">
            <a:extLst>
              <a:ext uri="{FF2B5EF4-FFF2-40B4-BE49-F238E27FC236}">
                <a16:creationId xmlns:a16="http://schemas.microsoft.com/office/drawing/2014/main" id="{79BB35BC-D5C2-4C8B-A22A-A71E619191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1CE369-6976-7F0B-64A7-F7F0C0931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>
            <a:noAutofit/>
          </a:bodyPr>
          <a:lstStyle/>
          <a:p>
            <a:r>
              <a:rPr lang="en-GB" dirty="0"/>
              <a:t>What are the Disadvantages of Artificial Intelligence?</a:t>
            </a:r>
          </a:p>
        </p:txBody>
      </p:sp>
      <p:pic>
        <p:nvPicPr>
          <p:cNvPr id="4" name="Picture 4" descr="A picture containing text, indoor, computer, computer&#10;&#10;Description automatically generated">
            <a:extLst>
              <a:ext uri="{FF2B5EF4-FFF2-40B4-BE49-F238E27FC236}">
                <a16:creationId xmlns:a16="http://schemas.microsoft.com/office/drawing/2014/main" id="{9F8D4E7A-694E-6F86-2462-1227676B68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279" r="19775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8305FC-513C-7276-8CD4-F3E8C40335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3788" y="2333297"/>
            <a:ext cx="5408826" cy="384366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dirty="0"/>
              <a:t>Artificial Intelligence needs a lot of investments</a:t>
            </a: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Experience Doesn't Help AI Applications Get Better</a:t>
            </a: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Over Dependency on Machines</a:t>
            </a:r>
          </a:p>
          <a:p>
            <a:endParaRPr lang="en-GB" sz="2400" dirty="0"/>
          </a:p>
          <a:p>
            <a:r>
              <a:rPr lang="en-GB" sz="2400" dirty="0">
                <a:ea typeface="+mn-lt"/>
                <a:cs typeface="+mn-lt"/>
              </a:rPr>
              <a:t>Risk of Data Loss</a:t>
            </a:r>
          </a:p>
          <a:p>
            <a:endParaRPr lang="en-GB" sz="2000"/>
          </a:p>
          <a:p>
            <a:endParaRPr lang="en-GB" sz="2000"/>
          </a:p>
        </p:txBody>
      </p:sp>
    </p:spTree>
    <p:extLst>
      <p:ext uri="{BB962C8B-B14F-4D97-AF65-F5344CB8AC3E}">
        <p14:creationId xmlns:p14="http://schemas.microsoft.com/office/powerpoint/2010/main" val="582144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Brush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BrushVTI</vt:lpstr>
      <vt:lpstr>Artificial Intelligence</vt:lpstr>
      <vt:lpstr>What is Artificial Intelligence?</vt:lpstr>
      <vt:lpstr>Types of Artificial Intelligence </vt:lpstr>
      <vt:lpstr>Reactive Machines </vt:lpstr>
      <vt:lpstr>Limited Memory </vt:lpstr>
      <vt:lpstr>Theory of Mind</vt:lpstr>
      <vt:lpstr>Self-aware</vt:lpstr>
      <vt:lpstr>What are the Benefits of  Artificial Intelligence?</vt:lpstr>
      <vt:lpstr>What are the Disadvantages of Artificial Intelligence?</vt:lpstr>
      <vt:lpstr>Sources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291</cp:revision>
  <dcterms:created xsi:type="dcterms:W3CDTF">2023-02-03T12:55:01Z</dcterms:created>
  <dcterms:modified xsi:type="dcterms:W3CDTF">2023-02-09T15:28:19Z</dcterms:modified>
</cp:coreProperties>
</file>