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9836BA-8792-4720-9AC7-067C37CE4A4F}" type="datetimeFigureOut">
              <a:rPr lang="en-US" smtClean="0"/>
              <a:t>2/9/2023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56FDDEE-7404-4582-935E-F51019545619}"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7252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9836BA-8792-4720-9AC7-067C37CE4A4F}"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FDDEE-7404-4582-935E-F51019545619}"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527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9836BA-8792-4720-9AC7-067C37CE4A4F}"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FDDEE-7404-4582-935E-F51019545619}"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0802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9836BA-8792-4720-9AC7-067C37CE4A4F}"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FDDEE-7404-4582-935E-F51019545619}"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062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9836BA-8792-4720-9AC7-067C37CE4A4F}"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FDDEE-7404-4582-935E-F51019545619}"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948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9836BA-8792-4720-9AC7-067C37CE4A4F}"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FDDEE-7404-4582-935E-F51019545619}"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893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9836BA-8792-4720-9AC7-067C37CE4A4F}" type="datetimeFigureOut">
              <a:rPr lang="en-US" smtClean="0"/>
              <a:t>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FDDEE-7404-4582-935E-F51019545619}"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857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9836BA-8792-4720-9AC7-067C37CE4A4F}" type="datetimeFigureOut">
              <a:rPr lang="en-US" smtClean="0"/>
              <a:t>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FDDEE-7404-4582-935E-F51019545619}"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481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9836BA-8792-4720-9AC7-067C37CE4A4F}" type="datetimeFigureOut">
              <a:rPr lang="en-US" smtClean="0"/>
              <a:t>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FDDEE-7404-4582-935E-F51019545619}" type="slidenum">
              <a:rPr lang="en-US" smtClean="0"/>
              <a:t>‹#›</a:t>
            </a:fld>
            <a:endParaRPr lang="en-US"/>
          </a:p>
        </p:txBody>
      </p:sp>
    </p:spTree>
    <p:extLst>
      <p:ext uri="{BB962C8B-B14F-4D97-AF65-F5344CB8AC3E}">
        <p14:creationId xmlns:p14="http://schemas.microsoft.com/office/powerpoint/2010/main" val="266874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9836BA-8792-4720-9AC7-067C37CE4A4F}"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FDDEE-7404-4582-935E-F51019545619}"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971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B9836BA-8792-4720-9AC7-067C37CE4A4F}" type="datetimeFigureOut">
              <a:rPr lang="en-US" smtClean="0"/>
              <a:t>2/9/2023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56FDDEE-7404-4582-935E-F51019545619}"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1919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B9836BA-8792-4720-9AC7-067C37CE4A4F}" type="datetimeFigureOut">
              <a:rPr lang="en-US" smtClean="0"/>
              <a:t>2/9/2023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56FDDEE-7404-4582-935E-F51019545619}"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13474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jpralves.net/post/2020/06/25/japans-fugaku-gains-title-as-worlds-fastest-supercomputer.html"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heansweris27.com/formula-student-aerodynamics/"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efiks.com/courses/"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toriainformatica.it/approfondimenti/31-approfondimenti/pionieri/94-pionieri-informatici-tutti-i-protagonisti" TargetMode="External"/><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Supercomputer" TargetMode="External"/><Relationship Id="rId2" Type="http://schemas.openxmlformats.org/officeDocument/2006/relationships/hyperlink" Target="https://homework.study.com/explanation/who-invented-the-first-supercomputer.html#:~:text=The%20first%20supercomputer%20was%20built,the%20Father%20of%20a%20supercomputer" TargetMode="External"/><Relationship Id="rId1" Type="http://schemas.openxmlformats.org/officeDocument/2006/relationships/slideLayout" Target="../slideLayouts/slideLayout2.xml"/><Relationship Id="rId5" Type="http://schemas.openxmlformats.org/officeDocument/2006/relationships/hyperlink" Target="https://www.britannica.com/technology/supercomputer" TargetMode="External"/><Relationship Id="rId4" Type="http://schemas.openxmlformats.org/officeDocument/2006/relationships/hyperlink" Target="https://www.suse.com/suse-defines/definition/supercomputer/#:~:text=Supercomputers%20are%20used%20for%20data,nuclear%20fusion%20research%20and%20cryptoanalysi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1E76E-A47B-E006-824C-186D60D68BA3}"/>
              </a:ext>
            </a:extLst>
          </p:cNvPr>
          <p:cNvSpPr>
            <a:spLocks noGrp="1"/>
          </p:cNvSpPr>
          <p:nvPr>
            <p:ph type="ctrTitle"/>
          </p:nvPr>
        </p:nvSpPr>
        <p:spPr/>
        <p:txBody>
          <a:bodyPr/>
          <a:lstStyle/>
          <a:p>
            <a:r>
              <a:rPr lang="en-US" dirty="0"/>
              <a:t>   supercomputers   </a:t>
            </a:r>
          </a:p>
        </p:txBody>
      </p:sp>
      <p:sp>
        <p:nvSpPr>
          <p:cNvPr id="3" name="Subtitle 2">
            <a:extLst>
              <a:ext uri="{FF2B5EF4-FFF2-40B4-BE49-F238E27FC236}">
                <a16:creationId xmlns:a16="http://schemas.microsoft.com/office/drawing/2014/main" id="{D20A11B1-AB58-7809-EFDC-F360DF27EE7B}"/>
              </a:ext>
            </a:extLst>
          </p:cNvPr>
          <p:cNvSpPr>
            <a:spLocks noGrp="1"/>
          </p:cNvSpPr>
          <p:nvPr>
            <p:ph type="subTitle" idx="1"/>
          </p:nvPr>
        </p:nvSpPr>
        <p:spPr/>
        <p:txBody>
          <a:bodyPr/>
          <a:lstStyle/>
          <a:p>
            <a:r>
              <a:rPr lang="en-US" dirty="0"/>
              <a:t>By sanad </a:t>
            </a:r>
            <a:r>
              <a:rPr lang="en-US" dirty="0" err="1"/>
              <a:t>halasa</a:t>
            </a:r>
            <a:r>
              <a:rPr lang="en-US" dirty="0"/>
              <a:t> 8c</a:t>
            </a:r>
          </a:p>
        </p:txBody>
      </p:sp>
    </p:spTree>
    <p:extLst>
      <p:ext uri="{BB962C8B-B14F-4D97-AF65-F5344CB8AC3E}">
        <p14:creationId xmlns:p14="http://schemas.microsoft.com/office/powerpoint/2010/main" val="308385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E31B6-BC0F-D1BA-E534-64E5FBCFE2E6}"/>
              </a:ext>
            </a:extLst>
          </p:cNvPr>
          <p:cNvSpPr>
            <a:spLocks noGrp="1"/>
          </p:cNvSpPr>
          <p:nvPr>
            <p:ph type="title"/>
          </p:nvPr>
        </p:nvSpPr>
        <p:spPr/>
        <p:txBody>
          <a:bodyPr/>
          <a:lstStyle/>
          <a:p>
            <a:pPr algn="ctr"/>
            <a:r>
              <a:rPr lang="en-US" dirty="0"/>
              <a:t>What are supercomputers?</a:t>
            </a:r>
          </a:p>
        </p:txBody>
      </p:sp>
      <p:sp>
        <p:nvSpPr>
          <p:cNvPr id="3" name="Content Placeholder 2">
            <a:extLst>
              <a:ext uri="{FF2B5EF4-FFF2-40B4-BE49-F238E27FC236}">
                <a16:creationId xmlns:a16="http://schemas.microsoft.com/office/drawing/2014/main" id="{7BEAE032-D5A9-7A4A-A098-04DC011174E9}"/>
              </a:ext>
            </a:extLst>
          </p:cNvPr>
          <p:cNvSpPr>
            <a:spLocks noGrp="1"/>
          </p:cNvSpPr>
          <p:nvPr>
            <p:ph idx="1"/>
          </p:nvPr>
        </p:nvSpPr>
        <p:spPr/>
        <p:txBody>
          <a:bodyPr/>
          <a:lstStyle/>
          <a:p>
            <a:r>
              <a:rPr lang="en-US" dirty="0"/>
              <a:t>A supercomputer is a type of computer that performs at a higher level than a general-purpose computer. </a:t>
            </a:r>
          </a:p>
          <a:p>
            <a:r>
              <a:rPr lang="en-US" dirty="0"/>
              <a:t>Instead of million instructions per second(MIPS) , a supercomputer's performance is typically measured in floating-point operations per second (FLOPS).</a:t>
            </a:r>
          </a:p>
        </p:txBody>
      </p:sp>
      <p:pic>
        <p:nvPicPr>
          <p:cNvPr id="5" name="Picture 4">
            <a:extLst>
              <a:ext uri="{FF2B5EF4-FFF2-40B4-BE49-F238E27FC236}">
                <a16:creationId xmlns:a16="http://schemas.microsoft.com/office/drawing/2014/main" id="{806EE035-19CA-70F9-39CF-E4403AB75F9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77788" y="3674136"/>
            <a:ext cx="4261607" cy="237934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739627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5CB32-8590-A318-A7F7-DF8A8C395FA1}"/>
              </a:ext>
            </a:extLst>
          </p:cNvPr>
          <p:cNvSpPr>
            <a:spLocks noGrp="1"/>
          </p:cNvSpPr>
          <p:nvPr>
            <p:ph type="title"/>
          </p:nvPr>
        </p:nvSpPr>
        <p:spPr/>
        <p:txBody>
          <a:bodyPr/>
          <a:lstStyle/>
          <a:p>
            <a:pPr algn="ctr"/>
            <a:r>
              <a:rPr lang="en-US" dirty="0"/>
              <a:t>What are they generally used for?</a:t>
            </a:r>
          </a:p>
        </p:txBody>
      </p:sp>
      <p:sp>
        <p:nvSpPr>
          <p:cNvPr id="3" name="Content Placeholder 2">
            <a:extLst>
              <a:ext uri="{FF2B5EF4-FFF2-40B4-BE49-F238E27FC236}">
                <a16:creationId xmlns:a16="http://schemas.microsoft.com/office/drawing/2014/main" id="{014353E6-9414-C236-264A-92FF38478B37}"/>
              </a:ext>
            </a:extLst>
          </p:cNvPr>
          <p:cNvSpPr>
            <a:spLocks noGrp="1"/>
          </p:cNvSpPr>
          <p:nvPr>
            <p:ph idx="1"/>
          </p:nvPr>
        </p:nvSpPr>
        <p:spPr/>
        <p:txBody>
          <a:bodyPr/>
          <a:lstStyle/>
          <a:p>
            <a:r>
              <a:rPr lang="en-US" dirty="0"/>
              <a:t>In fields including quantum physics, weather forecasting, oil and gas exploration, molecular modeling, physical simulations, aerodynamics, nuclear fusion research, and cryptoanalysis, supercomputers are utilized for data-intensive and computation-intensive tasks.</a:t>
            </a:r>
          </a:p>
        </p:txBody>
      </p:sp>
      <p:pic>
        <p:nvPicPr>
          <p:cNvPr id="5" name="Picture 4">
            <a:extLst>
              <a:ext uri="{FF2B5EF4-FFF2-40B4-BE49-F238E27FC236}">
                <a16:creationId xmlns:a16="http://schemas.microsoft.com/office/drawing/2014/main" id="{18AEAA5E-82C0-909A-F181-EBE52CD9011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111" y="3182050"/>
            <a:ext cx="6163111" cy="3675950"/>
          </a:xfrm>
          <a:prstGeom prst="rect">
            <a:avLst/>
          </a:prstGeom>
        </p:spPr>
      </p:pic>
      <p:pic>
        <p:nvPicPr>
          <p:cNvPr id="8" name="Picture 7">
            <a:extLst>
              <a:ext uri="{FF2B5EF4-FFF2-40B4-BE49-F238E27FC236}">
                <a16:creationId xmlns:a16="http://schemas.microsoft.com/office/drawing/2014/main" id="{CB554832-AEE3-B622-0008-B3AC1510600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096000" y="3182050"/>
            <a:ext cx="6535023" cy="3675950"/>
          </a:xfrm>
          <a:prstGeom prst="rect">
            <a:avLst/>
          </a:prstGeom>
        </p:spPr>
      </p:pic>
    </p:spTree>
    <p:extLst>
      <p:ext uri="{BB962C8B-B14F-4D97-AF65-F5344CB8AC3E}">
        <p14:creationId xmlns:p14="http://schemas.microsoft.com/office/powerpoint/2010/main" val="2726517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D0495-2FCB-DA73-C22D-3B87E75D6B93}"/>
              </a:ext>
            </a:extLst>
          </p:cNvPr>
          <p:cNvSpPr>
            <a:spLocks noGrp="1"/>
          </p:cNvSpPr>
          <p:nvPr>
            <p:ph type="title"/>
          </p:nvPr>
        </p:nvSpPr>
        <p:spPr/>
        <p:txBody>
          <a:bodyPr/>
          <a:lstStyle/>
          <a:p>
            <a:pPr algn="ctr"/>
            <a:r>
              <a:rPr lang="en-US" dirty="0"/>
              <a:t>Features of a supercomputer</a:t>
            </a:r>
          </a:p>
        </p:txBody>
      </p:sp>
      <p:sp>
        <p:nvSpPr>
          <p:cNvPr id="3" name="Content Placeholder 2">
            <a:extLst>
              <a:ext uri="{FF2B5EF4-FFF2-40B4-BE49-F238E27FC236}">
                <a16:creationId xmlns:a16="http://schemas.microsoft.com/office/drawing/2014/main" id="{A94103D4-F378-002A-514B-9771A88B7FF1}"/>
              </a:ext>
            </a:extLst>
          </p:cNvPr>
          <p:cNvSpPr>
            <a:spLocks noGrp="1"/>
          </p:cNvSpPr>
          <p:nvPr>
            <p:ph idx="1"/>
          </p:nvPr>
        </p:nvSpPr>
        <p:spPr/>
        <p:txBody>
          <a:bodyPr/>
          <a:lstStyle/>
          <a:p>
            <a:r>
              <a:rPr lang="en-US" dirty="0"/>
              <a:t>Supercomputers are distinguished by a few characteristics. They typically feature more than one CPU (central processing unit), which is unusual for ordinary computers and contains circuits for deciphering program instructions and carrying out arithmetic and logic operations in the right order.</a:t>
            </a:r>
          </a:p>
        </p:txBody>
      </p:sp>
    </p:spTree>
    <p:extLst>
      <p:ext uri="{BB962C8B-B14F-4D97-AF65-F5344CB8AC3E}">
        <p14:creationId xmlns:p14="http://schemas.microsoft.com/office/powerpoint/2010/main" val="3395543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D9058-2F7F-54B6-C285-C6FB84C9D37C}"/>
              </a:ext>
            </a:extLst>
          </p:cNvPr>
          <p:cNvSpPr>
            <a:spLocks noGrp="1"/>
          </p:cNvSpPr>
          <p:nvPr>
            <p:ph type="title"/>
          </p:nvPr>
        </p:nvSpPr>
        <p:spPr/>
        <p:txBody>
          <a:bodyPr/>
          <a:lstStyle/>
          <a:p>
            <a:pPr algn="ctr"/>
            <a:r>
              <a:rPr lang="en-US" dirty="0"/>
              <a:t>invention</a:t>
            </a:r>
          </a:p>
        </p:txBody>
      </p:sp>
      <p:sp>
        <p:nvSpPr>
          <p:cNvPr id="3" name="Content Placeholder 2">
            <a:extLst>
              <a:ext uri="{FF2B5EF4-FFF2-40B4-BE49-F238E27FC236}">
                <a16:creationId xmlns:a16="http://schemas.microsoft.com/office/drawing/2014/main" id="{04F74F49-B051-6AAE-AD15-EC86E3AE3042}"/>
              </a:ext>
            </a:extLst>
          </p:cNvPr>
          <p:cNvSpPr>
            <a:spLocks noGrp="1"/>
          </p:cNvSpPr>
          <p:nvPr>
            <p:ph idx="1"/>
          </p:nvPr>
        </p:nvSpPr>
        <p:spPr/>
        <p:txBody>
          <a:bodyPr/>
          <a:lstStyle/>
          <a:p>
            <a:r>
              <a:rPr lang="en-US" dirty="0"/>
              <a:t>The first supercomputer was built in 1964 by SEYMOUR CRAY. The CDC 6600 is the first supercomputer, and it ran up to one megaflop. Seymour Cray is also known as the Father of a supercomputer.</a:t>
            </a:r>
          </a:p>
        </p:txBody>
      </p:sp>
      <p:pic>
        <p:nvPicPr>
          <p:cNvPr id="5" name="Picture 4">
            <a:extLst>
              <a:ext uri="{FF2B5EF4-FFF2-40B4-BE49-F238E27FC236}">
                <a16:creationId xmlns:a16="http://schemas.microsoft.com/office/drawing/2014/main" id="{818302C0-63F7-0ED2-66B6-0B4CE670139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3187817"/>
            <a:ext cx="3573710" cy="3670183"/>
          </a:xfrm>
          <a:prstGeom prst="rect">
            <a:avLst/>
          </a:prstGeom>
        </p:spPr>
      </p:pic>
    </p:spTree>
    <p:extLst>
      <p:ext uri="{BB962C8B-B14F-4D97-AF65-F5344CB8AC3E}">
        <p14:creationId xmlns:p14="http://schemas.microsoft.com/office/powerpoint/2010/main" val="2138966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8E572-C6B9-BA55-77EA-F48FFE41F333}"/>
              </a:ext>
            </a:extLst>
          </p:cNvPr>
          <p:cNvSpPr>
            <a:spLocks noGrp="1"/>
          </p:cNvSpPr>
          <p:nvPr>
            <p:ph type="title"/>
          </p:nvPr>
        </p:nvSpPr>
        <p:spPr/>
        <p:txBody>
          <a:bodyPr/>
          <a:lstStyle/>
          <a:p>
            <a:pPr algn="ctr"/>
            <a:r>
              <a:rPr lang="en-US" dirty="0"/>
              <a:t>SOURCES</a:t>
            </a:r>
          </a:p>
        </p:txBody>
      </p:sp>
      <p:sp>
        <p:nvSpPr>
          <p:cNvPr id="3" name="Content Placeholder 2">
            <a:extLst>
              <a:ext uri="{FF2B5EF4-FFF2-40B4-BE49-F238E27FC236}">
                <a16:creationId xmlns:a16="http://schemas.microsoft.com/office/drawing/2014/main" id="{C9B56349-B3AD-055D-60F7-531A7D62CA6F}"/>
              </a:ext>
            </a:extLst>
          </p:cNvPr>
          <p:cNvSpPr>
            <a:spLocks noGrp="1"/>
          </p:cNvSpPr>
          <p:nvPr>
            <p:ph idx="1"/>
          </p:nvPr>
        </p:nvSpPr>
        <p:spPr>
          <a:xfrm>
            <a:off x="0" y="1853754"/>
            <a:ext cx="12191999" cy="5486613"/>
          </a:xfrm>
        </p:spPr>
        <p:txBody>
          <a:bodyPr/>
          <a:lstStyle/>
          <a:p>
            <a:r>
              <a:rPr lang="en-US" dirty="0">
                <a:hlinkClick r:id="rId2"/>
              </a:rPr>
              <a:t>https://homework.study.com/explanation/who-invented-the-first-supercomputer.html#:~:text=The%20first%20supercomputer%20was%20built,the%20Father%20of%20a%20supercomputer</a:t>
            </a:r>
            <a:r>
              <a:rPr lang="en-US" dirty="0"/>
              <a:t>. </a:t>
            </a:r>
          </a:p>
          <a:p>
            <a:r>
              <a:rPr lang="en-US" dirty="0">
                <a:hlinkClick r:id="rId3"/>
              </a:rPr>
              <a:t>https://en.wikipedia.org/wiki/Supercomputer</a:t>
            </a:r>
            <a:r>
              <a:rPr lang="en-US" dirty="0"/>
              <a:t> </a:t>
            </a:r>
          </a:p>
          <a:p>
            <a:r>
              <a:rPr lang="en-US" dirty="0">
                <a:hlinkClick r:id="rId4"/>
              </a:rPr>
              <a:t>https://www.suse.com/suse-defines/definition/supercomputer/#:~:text=Supercomputers%20are%20used%20for%20data,nuclear%20fusion%20research%20and%20cryptoanalysis</a:t>
            </a:r>
            <a:r>
              <a:rPr lang="en-US" dirty="0"/>
              <a:t>. </a:t>
            </a:r>
          </a:p>
          <a:p>
            <a:r>
              <a:rPr lang="en-US" dirty="0">
                <a:hlinkClick r:id="rId5"/>
              </a:rPr>
              <a:t>https://www.britannica.com/technology/supercomputer</a:t>
            </a:r>
            <a:r>
              <a:rPr lang="en-US" dirty="0"/>
              <a:t> </a:t>
            </a:r>
          </a:p>
        </p:txBody>
      </p:sp>
    </p:spTree>
    <p:extLst>
      <p:ext uri="{BB962C8B-B14F-4D97-AF65-F5344CB8AC3E}">
        <p14:creationId xmlns:p14="http://schemas.microsoft.com/office/powerpoint/2010/main" val="298371613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40</TotalTime>
  <Words>281</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Gill Sans MT</vt:lpstr>
      <vt:lpstr>Gallery</vt:lpstr>
      <vt:lpstr>   supercomputers   </vt:lpstr>
      <vt:lpstr>What are supercomputers?</vt:lpstr>
      <vt:lpstr>What are they generally used for?</vt:lpstr>
      <vt:lpstr>Features of a supercomputer</vt:lpstr>
      <vt:lpstr>invention</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supercomputers</dc:title>
  <dc:creator>Sanad Halasa</dc:creator>
  <cp:lastModifiedBy>Sanad Halasa</cp:lastModifiedBy>
  <cp:revision>2</cp:revision>
  <dcterms:created xsi:type="dcterms:W3CDTF">2023-02-08T16:20:06Z</dcterms:created>
  <dcterms:modified xsi:type="dcterms:W3CDTF">2023-02-09T15:02:00Z</dcterms:modified>
</cp:coreProperties>
</file>