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57" r:id="rId3"/>
    <p:sldId id="258" r:id="rId4"/>
    <p:sldId id="263" r:id="rId5"/>
    <p:sldId id="260" r:id="rId6"/>
    <p:sldId id="261" r:id="rId7"/>
    <p:sldId id="262" r:id="rId8"/>
    <p:sldId id="259"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E1CB863E-0DD5-4ACA-8165-0F13794D3B8F}" type="datetimeFigureOut">
              <a:rPr lang="en-US" smtClean="0"/>
              <a:t>2/8/2023</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1F2E01A6-88A1-4293-A7E7-75E4CAFE7AB1}" type="slidenum">
              <a:rPr lang="en-US" smtClean="0"/>
              <a:t>‹#›</a:t>
            </a:fld>
            <a:endParaRPr lang="en-US"/>
          </a:p>
        </p:txBody>
      </p:sp>
    </p:spTree>
    <p:extLst>
      <p:ext uri="{BB962C8B-B14F-4D97-AF65-F5344CB8AC3E}">
        <p14:creationId xmlns:p14="http://schemas.microsoft.com/office/powerpoint/2010/main" val="19648407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B863E-0DD5-4ACA-8165-0F13794D3B8F}"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158827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B863E-0DD5-4ACA-8165-0F13794D3B8F}"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260146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CB863E-0DD5-4ACA-8165-0F13794D3B8F}"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189689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E1CB863E-0DD5-4ACA-8165-0F13794D3B8F}" type="datetimeFigureOut">
              <a:rPr lang="en-US" smtClean="0"/>
              <a:t>2/8/2023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20662978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CB863E-0DD5-4ACA-8165-0F13794D3B8F}"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127116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CB863E-0DD5-4ACA-8165-0F13794D3B8F}"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407851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CB863E-0DD5-4ACA-8165-0F13794D3B8F}"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82099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B863E-0DD5-4ACA-8165-0F13794D3B8F}"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E01A6-88A1-4293-A7E7-75E4CAFE7AB1}" type="slidenum">
              <a:rPr lang="en-US" smtClean="0"/>
              <a:t>‹#›</a:t>
            </a:fld>
            <a:endParaRPr lang="en-US"/>
          </a:p>
        </p:txBody>
      </p:sp>
    </p:spTree>
    <p:extLst>
      <p:ext uri="{BB962C8B-B14F-4D97-AF65-F5344CB8AC3E}">
        <p14:creationId xmlns:p14="http://schemas.microsoft.com/office/powerpoint/2010/main" val="270855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1CB863E-0DD5-4ACA-8165-0F13794D3B8F}" type="datetimeFigureOut">
              <a:rPr lang="en-US" smtClean="0"/>
              <a:t>2/8/2023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1F2E01A6-88A1-4293-A7E7-75E4CAFE7AB1}"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484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E1CB863E-0DD5-4ACA-8165-0F13794D3B8F}" type="datetimeFigureOut">
              <a:rPr lang="en-US" smtClean="0"/>
              <a:t>2/8/2023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1F2E01A6-88A1-4293-A7E7-75E4CAFE7AB1}"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5466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E1CB863E-0DD5-4ACA-8165-0F13794D3B8F}" type="datetimeFigureOut">
              <a:rPr lang="en-US" smtClean="0"/>
              <a:t>2/8/2023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1F2E01A6-88A1-4293-A7E7-75E4CAFE7AB1}" type="slidenum">
              <a:rPr lang="en-US" smtClean="0"/>
              <a:t>‹#›</a:t>
            </a:fld>
            <a:endParaRPr lang="en-US"/>
          </a:p>
        </p:txBody>
      </p:sp>
    </p:spTree>
    <p:extLst>
      <p:ext uri="{BB962C8B-B14F-4D97-AF65-F5344CB8AC3E}">
        <p14:creationId xmlns:p14="http://schemas.microsoft.com/office/powerpoint/2010/main" val="18601293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fayyaz1.commons.gc.cuny.edu/the-effects-of-virtual-reality-therapy-on-the-mind/"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hyperlink" Target="https://thelumberjack.org/2019/09/25/pc-gaming-club-installs-flight-simulator-in-library/" TargetMode="External"/><Relationship Id="rId18" Type="http://schemas.openxmlformats.org/officeDocument/2006/relationships/image" Target="../media/image12.jpg"/><Relationship Id="rId3" Type="http://schemas.openxmlformats.org/officeDocument/2006/relationships/hyperlink" Target="http://vstream.ie/vr-ar-for-healthcare-medicine/" TargetMode="External"/><Relationship Id="rId7" Type="http://schemas.openxmlformats.org/officeDocument/2006/relationships/hyperlink" Target="https://www.israel21c.org/doctors-perform-historic-surgery-with-aid-of-virtual-reality/" TargetMode="External"/><Relationship Id="rId12" Type="http://schemas.openxmlformats.org/officeDocument/2006/relationships/image" Target="../media/image9.jpeg"/><Relationship Id="rId17" Type="http://schemas.openxmlformats.org/officeDocument/2006/relationships/hyperlink" Target="https://www.frasca.com/simulator-training-hits-its-stride/" TargetMode="External"/><Relationship Id="rId2" Type="http://schemas.openxmlformats.org/officeDocument/2006/relationships/image" Target="../media/image4.png"/><Relationship Id="rId16"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hyperlink" Target="https://www.lifewire.com/best-free-flight-sims-839613" TargetMode="External"/><Relationship Id="rId5" Type="http://schemas.openxmlformats.org/officeDocument/2006/relationships/hyperlink" Target="https://www.newscientist.com/article/2165347-virtual-reality-surgery-lets-trainee-doctors-practise-operations/" TargetMode="External"/><Relationship Id="rId15" Type="http://schemas.openxmlformats.org/officeDocument/2006/relationships/hyperlink" Target="https://www.frasca.com/aviation-education-organizations-in-china-select-frasca-simulators/" TargetMode="External"/><Relationship Id="rId10" Type="http://schemas.openxmlformats.org/officeDocument/2006/relationships/image" Target="../media/image8.png"/><Relationship Id="rId19" Type="http://schemas.openxmlformats.org/officeDocument/2006/relationships/hyperlink" Target="https://www.aviasim.com/en/buy-a-flight-simulator/" TargetMode="External"/><Relationship Id="rId4" Type="http://schemas.openxmlformats.org/officeDocument/2006/relationships/image" Target="../media/image5.jpg"/><Relationship Id="rId9" Type="http://schemas.openxmlformats.org/officeDocument/2006/relationships/hyperlink" Target="https://th3rdeyexr.com/the-state-of-xr-in-healthcare-3e-insider/doctors-operating-wearing-vr-virtual-reality-headset-with-interface/" TargetMode="External"/><Relationship Id="rId1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s://devopedia.org/augmented-reality"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hyperlink" Target="http://resumbrae.com/ub/dms423_f08/06/" TargetMode="Externa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ibcces.org/blog/2019/11/14/ar-and-vr-success-with-kids-with-asd/" TargetMode="External"/><Relationship Id="rId7" Type="http://schemas.openxmlformats.org/officeDocument/2006/relationships/hyperlink" Target="https://www.pinterest.com/pin/448882287860831754/" TargetMode="Externa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fenturi.com/virtual-reality-soft-skills-training/" TargetMode="External"/><Relationship Id="rId4" Type="http://schemas.openxmlformats.org/officeDocument/2006/relationships/image" Target="../media/image16.jpg"/><Relationship Id="rId9" Type="http://schemas.openxmlformats.org/officeDocument/2006/relationships/hyperlink" Target="https://adigaskell.org/2017/10/26/using-virtual-reality-to-understand-genetic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irtualrealityinhealthcare.blogspot.com/2019/04/how-can-augmented-reality-virtual.html" TargetMode="External"/><Relationship Id="rId7" Type="http://schemas.openxmlformats.org/officeDocument/2006/relationships/hyperlink" Target="http://www.floralalternatives.com/the-future-of-virtual-reality-reshaping-the-business-world-today/"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www.whatsupgeek.com/2015/01/virtual-reality-future-of-gaming.html" TargetMode="Externa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A884-C8DA-DAE8-2ABC-A40CF4B07889}"/>
              </a:ext>
            </a:extLst>
          </p:cNvPr>
          <p:cNvSpPr>
            <a:spLocks noGrp="1"/>
          </p:cNvSpPr>
          <p:nvPr>
            <p:ph type="ctrTitle"/>
          </p:nvPr>
        </p:nvSpPr>
        <p:spPr/>
        <p:txBody>
          <a:bodyPr/>
          <a:lstStyle/>
          <a:p>
            <a:r>
              <a:rPr lang="en-US" dirty="0"/>
              <a:t>Virtual Reality </a:t>
            </a:r>
          </a:p>
        </p:txBody>
      </p:sp>
      <p:sp>
        <p:nvSpPr>
          <p:cNvPr id="3" name="Subtitle 2">
            <a:extLst>
              <a:ext uri="{FF2B5EF4-FFF2-40B4-BE49-F238E27FC236}">
                <a16:creationId xmlns:a16="http://schemas.microsoft.com/office/drawing/2014/main" id="{56CBC9DF-4FD8-67CD-63F3-21364257E83E}"/>
              </a:ext>
            </a:extLst>
          </p:cNvPr>
          <p:cNvSpPr>
            <a:spLocks noGrp="1"/>
          </p:cNvSpPr>
          <p:nvPr>
            <p:ph type="subTitle" idx="1"/>
          </p:nvPr>
        </p:nvSpPr>
        <p:spPr/>
        <p:txBody>
          <a:bodyPr/>
          <a:lstStyle/>
          <a:p>
            <a:r>
              <a:rPr lang="en-US" dirty="0"/>
              <a:t>7/2/2023</a:t>
            </a:r>
          </a:p>
        </p:txBody>
      </p:sp>
    </p:spTree>
    <p:extLst>
      <p:ext uri="{BB962C8B-B14F-4D97-AF65-F5344CB8AC3E}">
        <p14:creationId xmlns:p14="http://schemas.microsoft.com/office/powerpoint/2010/main" val="47523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0E8F-C9F6-1E0A-3995-C6A25583E8CB}"/>
              </a:ext>
            </a:extLst>
          </p:cNvPr>
          <p:cNvSpPr>
            <a:spLocks noGrp="1"/>
          </p:cNvSpPr>
          <p:nvPr>
            <p:ph type="title"/>
          </p:nvPr>
        </p:nvSpPr>
        <p:spPr/>
        <p:txBody>
          <a:bodyPr/>
          <a:lstStyle/>
          <a:p>
            <a:r>
              <a:rPr lang="en-US" dirty="0"/>
              <a:t>What is Virtual Reality?</a:t>
            </a:r>
          </a:p>
        </p:txBody>
      </p:sp>
      <p:sp>
        <p:nvSpPr>
          <p:cNvPr id="3" name="Content Placeholder 2">
            <a:extLst>
              <a:ext uri="{FF2B5EF4-FFF2-40B4-BE49-F238E27FC236}">
                <a16:creationId xmlns:a16="http://schemas.microsoft.com/office/drawing/2014/main" id="{DDD8CCC0-5FE9-3C42-A9C1-8212B62ECD9B}"/>
              </a:ext>
            </a:extLst>
          </p:cNvPr>
          <p:cNvSpPr>
            <a:spLocks noGrp="1"/>
          </p:cNvSpPr>
          <p:nvPr>
            <p:ph idx="1"/>
          </p:nvPr>
        </p:nvSpPr>
        <p:spPr/>
        <p:txBody>
          <a:bodyPr/>
          <a:lstStyle/>
          <a:p>
            <a:r>
              <a:rPr lang="en-US" dirty="0"/>
              <a:t>a computer generated environment with scenes and objects that appear to be real, making the user feel they are immersed in their surroundings. Virtual reality VR is a simulated experience that employs pose tracking and 3D near-eye displays to give the user an immersive feel of a virtual world. Applications of virtual reality include entertainment particularly video games, education such as medical, military or pilot training and business such as virtual meetings.</a:t>
            </a:r>
          </a:p>
        </p:txBody>
      </p:sp>
      <p:pic>
        <p:nvPicPr>
          <p:cNvPr id="5" name="Picture 4">
            <a:extLst>
              <a:ext uri="{FF2B5EF4-FFF2-40B4-BE49-F238E27FC236}">
                <a16:creationId xmlns:a16="http://schemas.microsoft.com/office/drawing/2014/main" id="{3029772C-92FC-DF24-CA5A-50B473E7EF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61933" y="4069080"/>
            <a:ext cx="4465468" cy="2511826"/>
          </a:xfrm>
          <a:prstGeom prst="rect">
            <a:avLst/>
          </a:prstGeom>
        </p:spPr>
      </p:pic>
    </p:spTree>
    <p:extLst>
      <p:ext uri="{BB962C8B-B14F-4D97-AF65-F5344CB8AC3E}">
        <p14:creationId xmlns:p14="http://schemas.microsoft.com/office/powerpoint/2010/main" val="327661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42F0-42E4-0FA6-283C-B248D4EAE44E}"/>
              </a:ext>
            </a:extLst>
          </p:cNvPr>
          <p:cNvSpPr>
            <a:spLocks noGrp="1"/>
          </p:cNvSpPr>
          <p:nvPr>
            <p:ph type="title"/>
          </p:nvPr>
        </p:nvSpPr>
        <p:spPr/>
        <p:txBody>
          <a:bodyPr>
            <a:normAutofit fontScale="90000"/>
          </a:bodyPr>
          <a:lstStyle/>
          <a:p>
            <a:r>
              <a:rPr lang="en-US" dirty="0"/>
              <a:t>What is Virtual Reality used for?</a:t>
            </a:r>
            <a:br>
              <a:rPr lang="en-US" dirty="0"/>
            </a:br>
            <a:r>
              <a:rPr lang="en-US" dirty="0"/>
              <a:t>and Examples</a:t>
            </a:r>
          </a:p>
        </p:txBody>
      </p:sp>
      <p:sp>
        <p:nvSpPr>
          <p:cNvPr id="3" name="Content Placeholder 2">
            <a:extLst>
              <a:ext uri="{FF2B5EF4-FFF2-40B4-BE49-F238E27FC236}">
                <a16:creationId xmlns:a16="http://schemas.microsoft.com/office/drawing/2014/main" id="{D476A0B2-7C51-19D1-8254-19D6C4B6399D}"/>
              </a:ext>
            </a:extLst>
          </p:cNvPr>
          <p:cNvSpPr>
            <a:spLocks noGrp="1"/>
          </p:cNvSpPr>
          <p:nvPr>
            <p:ph idx="1"/>
          </p:nvPr>
        </p:nvSpPr>
        <p:spPr/>
        <p:txBody>
          <a:bodyPr>
            <a:normAutofit lnSpcReduction="10000"/>
          </a:bodyPr>
          <a:lstStyle/>
          <a:p>
            <a:r>
              <a:rPr lang="en-US" dirty="0"/>
              <a:t>Virtual reality is most commonly used in entertainment applications such as video games, 3D cinema, amusement park rides including dark rides and social virtual worlds. Car racing games are an example of immersive virtual reality that gives the user the sensation of speed and driving skills. Developed for gaming and other entertainment purposes.</a:t>
            </a:r>
          </a:p>
          <a:p>
            <a:r>
              <a:rPr lang="en-US" dirty="0"/>
              <a:t>Training: One of the most obvious is the use of VR in employee training: </a:t>
            </a:r>
          </a:p>
          <a:p>
            <a:r>
              <a:rPr lang="en-US" dirty="0"/>
              <a:t>Like Flight Simulator: A simulator reproduces the equations that control how a real airplane maneuvers, how a plane reacts when you manipulate the flight controls, and how a plane responds to weather and other external forces. A pilot trainee sits in the simulator cockpit and learns to fly a plane with an instructor present.</a:t>
            </a:r>
          </a:p>
          <a:p>
            <a:r>
              <a:rPr lang="en-US" dirty="0"/>
              <a:t>Medical </a:t>
            </a:r>
            <a:r>
              <a:rPr lang="en-US" dirty="0" err="1"/>
              <a:t>Simulator:Medical</a:t>
            </a:r>
            <a:r>
              <a:rPr lang="en-US" dirty="0"/>
              <a:t> simulation allows the acquisition of clinical skills through deliberate practice rather than an apprentice style of learning. Simulation tools serve as an alternative to real patients. A trainee can make mistakes and learn from them without the fear of harming the patient.</a:t>
            </a:r>
          </a:p>
          <a:p>
            <a:endParaRPr lang="en-US" dirty="0"/>
          </a:p>
        </p:txBody>
      </p:sp>
    </p:spTree>
    <p:extLst>
      <p:ext uri="{BB962C8B-B14F-4D97-AF65-F5344CB8AC3E}">
        <p14:creationId xmlns:p14="http://schemas.microsoft.com/office/powerpoint/2010/main" val="340620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5DCA-A399-462C-3930-623D3CC0A1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7C444EB-BFD8-EE57-CFD7-65CCF9EDD29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38784" y="252357"/>
            <a:ext cx="3496396" cy="2230469"/>
          </a:xfrm>
        </p:spPr>
      </p:pic>
      <p:pic>
        <p:nvPicPr>
          <p:cNvPr id="7" name="Picture 6">
            <a:extLst>
              <a:ext uri="{FF2B5EF4-FFF2-40B4-BE49-F238E27FC236}">
                <a16:creationId xmlns:a16="http://schemas.microsoft.com/office/drawing/2014/main" id="{534CFC51-4D6D-F58F-302E-1DBA870441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7045" y="4536488"/>
            <a:ext cx="5589972" cy="2069153"/>
          </a:xfrm>
          <a:prstGeom prst="rect">
            <a:avLst/>
          </a:prstGeom>
        </p:spPr>
      </p:pic>
      <p:pic>
        <p:nvPicPr>
          <p:cNvPr id="9" name="Picture 8">
            <a:extLst>
              <a:ext uri="{FF2B5EF4-FFF2-40B4-BE49-F238E27FC236}">
                <a16:creationId xmlns:a16="http://schemas.microsoft.com/office/drawing/2014/main" id="{1A4F6B51-7BBB-18E5-5881-A5731054947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20694" y="252358"/>
            <a:ext cx="4584261" cy="2581512"/>
          </a:xfrm>
          <a:prstGeom prst="rect">
            <a:avLst/>
          </a:prstGeom>
        </p:spPr>
      </p:pic>
      <p:pic>
        <p:nvPicPr>
          <p:cNvPr id="11" name="Picture 10">
            <a:extLst>
              <a:ext uri="{FF2B5EF4-FFF2-40B4-BE49-F238E27FC236}">
                <a16:creationId xmlns:a16="http://schemas.microsoft.com/office/drawing/2014/main" id="{053E772A-2A08-7D76-6D68-52C9B380DAA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039028" y="4629925"/>
            <a:ext cx="2865927" cy="1975717"/>
          </a:xfrm>
          <a:prstGeom prst="rect">
            <a:avLst/>
          </a:prstGeom>
        </p:spPr>
      </p:pic>
      <p:pic>
        <p:nvPicPr>
          <p:cNvPr id="13" name="Picture 12">
            <a:extLst>
              <a:ext uri="{FF2B5EF4-FFF2-40B4-BE49-F238E27FC236}">
                <a16:creationId xmlns:a16="http://schemas.microsoft.com/office/drawing/2014/main" id="{44B44F47-A3E6-CA32-B9B2-8A68D77DC51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24664" y="2226793"/>
            <a:ext cx="4297002" cy="2309695"/>
          </a:xfrm>
          <a:prstGeom prst="rect">
            <a:avLst/>
          </a:prstGeom>
        </p:spPr>
      </p:pic>
      <p:pic>
        <p:nvPicPr>
          <p:cNvPr id="16" name="Picture 15">
            <a:extLst>
              <a:ext uri="{FF2B5EF4-FFF2-40B4-BE49-F238E27FC236}">
                <a16:creationId xmlns:a16="http://schemas.microsoft.com/office/drawing/2014/main" id="{C6B0C39F-05FA-91CD-38D0-96FE1399248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04389" y="252357"/>
            <a:ext cx="3747216" cy="2381750"/>
          </a:xfrm>
          <a:prstGeom prst="rect">
            <a:avLst/>
          </a:prstGeom>
        </p:spPr>
      </p:pic>
      <p:pic>
        <p:nvPicPr>
          <p:cNvPr id="18" name="Picture 17">
            <a:extLst>
              <a:ext uri="{FF2B5EF4-FFF2-40B4-BE49-F238E27FC236}">
                <a16:creationId xmlns:a16="http://schemas.microsoft.com/office/drawing/2014/main" id="{817423CB-5A7B-E018-1979-3F895E3AF4CE}"/>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182013" y="2470966"/>
            <a:ext cx="3747216" cy="2498144"/>
          </a:xfrm>
          <a:prstGeom prst="rect">
            <a:avLst/>
          </a:prstGeom>
        </p:spPr>
      </p:pic>
      <p:pic>
        <p:nvPicPr>
          <p:cNvPr id="20" name="Picture 19">
            <a:extLst>
              <a:ext uri="{FF2B5EF4-FFF2-40B4-BE49-F238E27FC236}">
                <a16:creationId xmlns:a16="http://schemas.microsoft.com/office/drawing/2014/main" id="{0F9E1312-F730-F819-FA4F-31CA4FDCF478}"/>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521666" y="2482826"/>
            <a:ext cx="3747216" cy="2498144"/>
          </a:xfrm>
          <a:prstGeom prst="rect">
            <a:avLst/>
          </a:prstGeom>
        </p:spPr>
      </p:pic>
      <p:pic>
        <p:nvPicPr>
          <p:cNvPr id="22" name="Picture 21">
            <a:extLst>
              <a:ext uri="{FF2B5EF4-FFF2-40B4-BE49-F238E27FC236}">
                <a16:creationId xmlns:a16="http://schemas.microsoft.com/office/drawing/2014/main" id="{C8D7EE20-BB4C-BC66-8CA4-CC5BEC06B366}"/>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5767639" y="4969110"/>
            <a:ext cx="3322317" cy="1636532"/>
          </a:xfrm>
          <a:prstGeom prst="rect">
            <a:avLst/>
          </a:prstGeom>
        </p:spPr>
      </p:pic>
    </p:spTree>
    <p:extLst>
      <p:ext uri="{BB962C8B-B14F-4D97-AF65-F5344CB8AC3E}">
        <p14:creationId xmlns:p14="http://schemas.microsoft.com/office/powerpoint/2010/main" val="347644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2D2E-09F7-8746-28B3-33F95727277B}"/>
              </a:ext>
            </a:extLst>
          </p:cNvPr>
          <p:cNvSpPr>
            <a:spLocks noGrp="1"/>
          </p:cNvSpPr>
          <p:nvPr>
            <p:ph type="title"/>
          </p:nvPr>
        </p:nvSpPr>
        <p:spPr/>
        <p:txBody>
          <a:bodyPr>
            <a:normAutofit fontScale="90000"/>
          </a:bodyPr>
          <a:lstStyle/>
          <a:p>
            <a:r>
              <a:rPr lang="en-US" dirty="0"/>
              <a:t>Who Invented Virtual Reality?</a:t>
            </a:r>
            <a:br>
              <a:rPr lang="en-US" dirty="0"/>
            </a:br>
            <a:r>
              <a:rPr lang="en-US" dirty="0"/>
              <a:t>The first invention..</a:t>
            </a:r>
          </a:p>
        </p:txBody>
      </p:sp>
      <p:sp>
        <p:nvSpPr>
          <p:cNvPr id="3" name="Content Placeholder 2">
            <a:extLst>
              <a:ext uri="{FF2B5EF4-FFF2-40B4-BE49-F238E27FC236}">
                <a16:creationId xmlns:a16="http://schemas.microsoft.com/office/drawing/2014/main" id="{CCABDFD9-D113-A89E-BA14-4CF445893C65}"/>
              </a:ext>
            </a:extLst>
          </p:cNvPr>
          <p:cNvSpPr>
            <a:spLocks noGrp="1"/>
          </p:cNvSpPr>
          <p:nvPr>
            <p:ph idx="1"/>
          </p:nvPr>
        </p:nvSpPr>
        <p:spPr/>
        <p:txBody>
          <a:bodyPr/>
          <a:lstStyle/>
          <a:p>
            <a:r>
              <a:rPr lang="en-US" dirty="0"/>
              <a:t>In 1968 Ivan Sutherland and his student Bob </a:t>
            </a:r>
            <a:r>
              <a:rPr lang="en-US" dirty="0" err="1"/>
              <a:t>Sproull</a:t>
            </a:r>
            <a:r>
              <a:rPr lang="en-US" dirty="0"/>
              <a:t> created the first VR / AR head mounted display (Sword of Damocles) that was connected to a computer and not a camera. However, was first used in the mid-1980s when Jaron Lanier, founder of VPL Research, began to develop the gear, including goggles and gloves, needed to experience what he called “virtual reality.”</a:t>
            </a:r>
          </a:p>
        </p:txBody>
      </p:sp>
      <p:pic>
        <p:nvPicPr>
          <p:cNvPr id="5" name="Picture 4">
            <a:extLst>
              <a:ext uri="{FF2B5EF4-FFF2-40B4-BE49-F238E27FC236}">
                <a16:creationId xmlns:a16="http://schemas.microsoft.com/office/drawing/2014/main" id="{F2F7ECDF-FA2B-C124-3843-9698B2CA78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2967" y="3795696"/>
            <a:ext cx="3350761" cy="2513071"/>
          </a:xfrm>
          <a:prstGeom prst="rect">
            <a:avLst/>
          </a:prstGeom>
        </p:spPr>
      </p:pic>
      <p:pic>
        <p:nvPicPr>
          <p:cNvPr id="8" name="Picture 7">
            <a:extLst>
              <a:ext uri="{FF2B5EF4-FFF2-40B4-BE49-F238E27FC236}">
                <a16:creationId xmlns:a16="http://schemas.microsoft.com/office/drawing/2014/main" id="{8012385A-48B7-E9A1-2009-A099D1FEE1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15200" y="3429000"/>
            <a:ext cx="3810000" cy="2943225"/>
          </a:xfrm>
          <a:prstGeom prst="rect">
            <a:avLst/>
          </a:prstGeom>
        </p:spPr>
      </p:pic>
    </p:spTree>
    <p:extLst>
      <p:ext uri="{BB962C8B-B14F-4D97-AF65-F5344CB8AC3E}">
        <p14:creationId xmlns:p14="http://schemas.microsoft.com/office/powerpoint/2010/main" val="211882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CE6F-4EC1-9CE2-4EC5-20AD4E0C49FE}"/>
              </a:ext>
            </a:extLst>
          </p:cNvPr>
          <p:cNvSpPr>
            <a:spLocks noGrp="1"/>
          </p:cNvSpPr>
          <p:nvPr>
            <p:ph type="title"/>
          </p:nvPr>
        </p:nvSpPr>
        <p:spPr/>
        <p:txBody>
          <a:bodyPr>
            <a:normAutofit fontScale="90000"/>
          </a:bodyPr>
          <a:lstStyle/>
          <a:p>
            <a:r>
              <a:rPr lang="en-US" dirty="0"/>
              <a:t>who is the primary target audience for virtual reality?</a:t>
            </a:r>
          </a:p>
        </p:txBody>
      </p:sp>
      <p:sp>
        <p:nvSpPr>
          <p:cNvPr id="3" name="Content Placeholder 2">
            <a:extLst>
              <a:ext uri="{FF2B5EF4-FFF2-40B4-BE49-F238E27FC236}">
                <a16:creationId xmlns:a16="http://schemas.microsoft.com/office/drawing/2014/main" id="{53161E97-D90A-2759-995C-231B24E046E3}"/>
              </a:ext>
            </a:extLst>
          </p:cNvPr>
          <p:cNvSpPr>
            <a:spLocks noGrp="1"/>
          </p:cNvSpPr>
          <p:nvPr>
            <p:ph idx="1"/>
          </p:nvPr>
        </p:nvSpPr>
        <p:spPr/>
        <p:txBody>
          <a:bodyPr/>
          <a:lstStyle/>
          <a:p>
            <a:r>
              <a:rPr lang="en-US" dirty="0"/>
              <a:t>Indeed, most customers are not used to video games and do not know the virtual reality. According to a study carried out by us last November, the age groups that come the most in VR gaming rooms are 12 - 15 years old and 30 - 40 years old. </a:t>
            </a:r>
          </a:p>
        </p:txBody>
      </p:sp>
      <p:pic>
        <p:nvPicPr>
          <p:cNvPr id="5" name="Picture 4">
            <a:extLst>
              <a:ext uri="{FF2B5EF4-FFF2-40B4-BE49-F238E27FC236}">
                <a16:creationId xmlns:a16="http://schemas.microsoft.com/office/drawing/2014/main" id="{FA2BA2BF-5563-4C1B-9B56-01B1F3DBB7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66317" y="4476093"/>
            <a:ext cx="3273763" cy="2146326"/>
          </a:xfrm>
          <a:prstGeom prst="rect">
            <a:avLst/>
          </a:prstGeom>
        </p:spPr>
      </p:pic>
      <p:pic>
        <p:nvPicPr>
          <p:cNvPr id="7" name="Picture 6">
            <a:extLst>
              <a:ext uri="{FF2B5EF4-FFF2-40B4-BE49-F238E27FC236}">
                <a16:creationId xmlns:a16="http://schemas.microsoft.com/office/drawing/2014/main" id="{08D7172F-3A0B-9FF0-0F43-26B9910814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51333" y="4476093"/>
            <a:ext cx="3273763" cy="2146326"/>
          </a:xfrm>
          <a:prstGeom prst="rect">
            <a:avLst/>
          </a:prstGeom>
        </p:spPr>
      </p:pic>
      <p:pic>
        <p:nvPicPr>
          <p:cNvPr id="9" name="Picture 8">
            <a:extLst>
              <a:ext uri="{FF2B5EF4-FFF2-40B4-BE49-F238E27FC236}">
                <a16:creationId xmlns:a16="http://schemas.microsoft.com/office/drawing/2014/main" id="{838D732F-FFF2-BFF2-D7C9-E657499599F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904840" y="4476093"/>
            <a:ext cx="3050224" cy="2146326"/>
          </a:xfrm>
          <a:prstGeom prst="rect">
            <a:avLst/>
          </a:prstGeom>
        </p:spPr>
      </p:pic>
      <p:pic>
        <p:nvPicPr>
          <p:cNvPr id="11" name="Picture 10">
            <a:extLst>
              <a:ext uri="{FF2B5EF4-FFF2-40B4-BE49-F238E27FC236}">
                <a16:creationId xmlns:a16="http://schemas.microsoft.com/office/drawing/2014/main" id="{C9EC3462-3938-9A46-82FF-206E73AF1BB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07433" y="4476093"/>
            <a:ext cx="2660054" cy="2146326"/>
          </a:xfrm>
          <a:prstGeom prst="rect">
            <a:avLst/>
          </a:prstGeom>
        </p:spPr>
      </p:pic>
    </p:spTree>
    <p:extLst>
      <p:ext uri="{BB962C8B-B14F-4D97-AF65-F5344CB8AC3E}">
        <p14:creationId xmlns:p14="http://schemas.microsoft.com/office/powerpoint/2010/main" val="1933662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FB67-DF4F-42EC-55D6-F9599CA6888F}"/>
              </a:ext>
            </a:extLst>
          </p:cNvPr>
          <p:cNvSpPr>
            <a:spLocks noGrp="1"/>
          </p:cNvSpPr>
          <p:nvPr>
            <p:ph type="title"/>
          </p:nvPr>
        </p:nvSpPr>
        <p:spPr/>
        <p:txBody>
          <a:bodyPr/>
          <a:lstStyle/>
          <a:p>
            <a:r>
              <a:rPr lang="en-US" dirty="0"/>
              <a:t>Is virtual reality necessary?</a:t>
            </a:r>
          </a:p>
        </p:txBody>
      </p:sp>
      <p:sp>
        <p:nvSpPr>
          <p:cNvPr id="3" name="Content Placeholder 2">
            <a:extLst>
              <a:ext uri="{FF2B5EF4-FFF2-40B4-BE49-F238E27FC236}">
                <a16:creationId xmlns:a16="http://schemas.microsoft.com/office/drawing/2014/main" id="{D16B7846-69E0-285C-40BB-C1AD68274D2A}"/>
              </a:ext>
            </a:extLst>
          </p:cNvPr>
          <p:cNvSpPr>
            <a:spLocks noGrp="1"/>
          </p:cNvSpPr>
          <p:nvPr>
            <p:ph idx="1"/>
          </p:nvPr>
        </p:nvSpPr>
        <p:spPr/>
        <p:txBody>
          <a:bodyPr/>
          <a:lstStyle/>
          <a:p>
            <a:r>
              <a:rPr lang="en-US" dirty="0"/>
              <a:t>Virtual Reality is essential for the growth and expansion of the metaverse industry. The technology supports the vision of metaverse clusters by aiding in creating the 3D virtual world. With VR, users can immerse themselves in interactive experiences that are hard to access in the physical environment.</a:t>
            </a:r>
          </a:p>
        </p:txBody>
      </p:sp>
      <p:pic>
        <p:nvPicPr>
          <p:cNvPr id="5" name="Picture 4">
            <a:extLst>
              <a:ext uri="{FF2B5EF4-FFF2-40B4-BE49-F238E27FC236}">
                <a16:creationId xmlns:a16="http://schemas.microsoft.com/office/drawing/2014/main" id="{700432D5-76C7-31D7-2471-54A0A5C2A1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01321" y="4189580"/>
            <a:ext cx="3644365" cy="2430791"/>
          </a:xfrm>
          <a:prstGeom prst="rect">
            <a:avLst/>
          </a:prstGeom>
        </p:spPr>
      </p:pic>
      <p:pic>
        <p:nvPicPr>
          <p:cNvPr id="7" name="Picture 6">
            <a:extLst>
              <a:ext uri="{FF2B5EF4-FFF2-40B4-BE49-F238E27FC236}">
                <a16:creationId xmlns:a16="http://schemas.microsoft.com/office/drawing/2014/main" id="{4261D501-9390-B882-2EBA-8CF8829E00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4300" y="4189580"/>
            <a:ext cx="3752027" cy="2430791"/>
          </a:xfrm>
          <a:prstGeom prst="rect">
            <a:avLst/>
          </a:prstGeom>
        </p:spPr>
      </p:pic>
      <p:pic>
        <p:nvPicPr>
          <p:cNvPr id="9" name="Picture 8">
            <a:extLst>
              <a:ext uri="{FF2B5EF4-FFF2-40B4-BE49-F238E27FC236}">
                <a16:creationId xmlns:a16="http://schemas.microsoft.com/office/drawing/2014/main" id="{D28E7F30-304E-9251-82B7-26C8B5FC456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81530" y="4189580"/>
            <a:ext cx="4346170" cy="2430791"/>
          </a:xfrm>
          <a:prstGeom prst="rect">
            <a:avLst/>
          </a:prstGeom>
        </p:spPr>
      </p:pic>
    </p:spTree>
    <p:extLst>
      <p:ext uri="{BB962C8B-B14F-4D97-AF65-F5344CB8AC3E}">
        <p14:creationId xmlns:p14="http://schemas.microsoft.com/office/powerpoint/2010/main" val="1123601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9C86E-CD03-CA70-8154-1C5435BF4617}"/>
              </a:ext>
            </a:extLst>
          </p:cNvPr>
          <p:cNvSpPr txBox="1"/>
          <p:nvPr/>
        </p:nvSpPr>
        <p:spPr>
          <a:xfrm>
            <a:off x="224161" y="270742"/>
            <a:ext cx="6094520" cy="923330"/>
          </a:xfrm>
          <a:prstGeom prst="rect">
            <a:avLst/>
          </a:prstGeom>
          <a:noFill/>
        </p:spPr>
        <p:txBody>
          <a:bodyPr wrap="square">
            <a:spAutoFit/>
          </a:bodyPr>
          <a:lstStyle/>
          <a:p>
            <a:r>
              <a:rPr lang="en-US" dirty="0"/>
              <a:t>https://www.futurevisual.com/blog/vr-training/#:~:text=VR%20training%20is%20an%20immersive,they%20can%20learn%20by%20doing.</a:t>
            </a:r>
          </a:p>
        </p:txBody>
      </p:sp>
      <p:sp>
        <p:nvSpPr>
          <p:cNvPr id="5" name="TextBox 4">
            <a:extLst>
              <a:ext uri="{FF2B5EF4-FFF2-40B4-BE49-F238E27FC236}">
                <a16:creationId xmlns:a16="http://schemas.microsoft.com/office/drawing/2014/main" id="{78D35D57-0E4A-9769-44FE-7355586DA753}"/>
              </a:ext>
            </a:extLst>
          </p:cNvPr>
          <p:cNvSpPr txBox="1"/>
          <p:nvPr/>
        </p:nvSpPr>
        <p:spPr>
          <a:xfrm>
            <a:off x="224161" y="1380451"/>
            <a:ext cx="6094520" cy="923330"/>
          </a:xfrm>
          <a:prstGeom prst="rect">
            <a:avLst/>
          </a:prstGeom>
          <a:noFill/>
        </p:spPr>
        <p:txBody>
          <a:bodyPr wrap="square">
            <a:spAutoFit/>
          </a:bodyPr>
          <a:lstStyle/>
          <a:p>
            <a:r>
              <a:rPr lang="en-US" dirty="0"/>
              <a:t>https://www.vrs.org.uk/virtual-reality/history.html#:~:text=In%201968%20Ivan%20Sutherland%20and,ceiling%20(hence%20its%20name).</a:t>
            </a:r>
          </a:p>
        </p:txBody>
      </p:sp>
      <p:sp>
        <p:nvSpPr>
          <p:cNvPr id="7" name="Arrow: Left 6">
            <a:extLst>
              <a:ext uri="{FF2B5EF4-FFF2-40B4-BE49-F238E27FC236}">
                <a16:creationId xmlns:a16="http://schemas.microsoft.com/office/drawing/2014/main" id="{DE3EC6BB-D655-04F5-D741-483CE54EE16D}"/>
              </a:ext>
            </a:extLst>
          </p:cNvPr>
          <p:cNvSpPr/>
          <p:nvPr/>
        </p:nvSpPr>
        <p:spPr>
          <a:xfrm>
            <a:off x="7173157" y="603681"/>
            <a:ext cx="4030463" cy="22016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rPr>
              <a:t>Links</a:t>
            </a:r>
          </a:p>
        </p:txBody>
      </p:sp>
      <p:sp>
        <p:nvSpPr>
          <p:cNvPr id="9" name="TextBox 8">
            <a:extLst>
              <a:ext uri="{FF2B5EF4-FFF2-40B4-BE49-F238E27FC236}">
                <a16:creationId xmlns:a16="http://schemas.microsoft.com/office/drawing/2014/main" id="{3988E27D-349B-6D09-A339-9C429F53BF4B}"/>
              </a:ext>
            </a:extLst>
          </p:cNvPr>
          <p:cNvSpPr txBox="1"/>
          <p:nvPr/>
        </p:nvSpPr>
        <p:spPr>
          <a:xfrm>
            <a:off x="224161" y="2609113"/>
            <a:ext cx="6094520" cy="1200329"/>
          </a:xfrm>
          <a:prstGeom prst="rect">
            <a:avLst/>
          </a:prstGeom>
          <a:noFill/>
        </p:spPr>
        <p:txBody>
          <a:bodyPr wrap="square">
            <a:spAutoFit/>
          </a:bodyPr>
          <a:lstStyle/>
          <a:p>
            <a:r>
              <a:rPr lang="en-US" dirty="0"/>
              <a:t>https://www.octopodvr.com/blog/what-is-market-for-vr-venue-17#:~:text=Indeed%2C%20most%20customers%20are%20not,women%20and%2050%25%20for%20men.</a:t>
            </a:r>
          </a:p>
        </p:txBody>
      </p:sp>
      <p:sp>
        <p:nvSpPr>
          <p:cNvPr id="11" name="TextBox 10">
            <a:extLst>
              <a:ext uri="{FF2B5EF4-FFF2-40B4-BE49-F238E27FC236}">
                <a16:creationId xmlns:a16="http://schemas.microsoft.com/office/drawing/2014/main" id="{7B03BEC5-A872-3055-C64B-10D97202AE2D}"/>
              </a:ext>
            </a:extLst>
          </p:cNvPr>
          <p:cNvSpPr txBox="1"/>
          <p:nvPr/>
        </p:nvSpPr>
        <p:spPr>
          <a:xfrm>
            <a:off x="224161" y="3809442"/>
            <a:ext cx="6094520" cy="1477328"/>
          </a:xfrm>
          <a:prstGeom prst="rect">
            <a:avLst/>
          </a:prstGeom>
          <a:noFill/>
        </p:spPr>
        <p:txBody>
          <a:bodyPr wrap="square">
            <a:spAutoFit/>
          </a:bodyPr>
          <a:lstStyle/>
          <a:p>
            <a:r>
              <a:rPr lang="en-US" dirty="0"/>
              <a:t>https://www.blockchain-council.org/metaverse/why-is-vr-important-in-the-metaverse/#:~:text=Virtual%20Reality%20is%20essential%20for,access%20in%20the%20physical%20environment.</a:t>
            </a:r>
          </a:p>
        </p:txBody>
      </p:sp>
    </p:spTree>
    <p:extLst>
      <p:ext uri="{BB962C8B-B14F-4D97-AF65-F5344CB8AC3E}">
        <p14:creationId xmlns:p14="http://schemas.microsoft.com/office/powerpoint/2010/main" val="356296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2464-7792-68A2-FCE4-65FE2E75F69B}"/>
              </a:ext>
            </a:extLst>
          </p:cNvPr>
          <p:cNvSpPr>
            <a:spLocks noGrp="1"/>
          </p:cNvSpPr>
          <p:nvPr>
            <p:ph type="title"/>
          </p:nvPr>
        </p:nvSpPr>
        <p:spPr/>
        <p:txBody>
          <a:bodyPr/>
          <a:lstStyle/>
          <a:p>
            <a:r>
              <a:rPr lang="en-US" dirty="0"/>
              <a:t>THANK YOU For reading!</a:t>
            </a:r>
          </a:p>
        </p:txBody>
      </p:sp>
      <p:sp>
        <p:nvSpPr>
          <p:cNvPr id="3" name="Text Placeholder 2">
            <a:extLst>
              <a:ext uri="{FF2B5EF4-FFF2-40B4-BE49-F238E27FC236}">
                <a16:creationId xmlns:a16="http://schemas.microsoft.com/office/drawing/2014/main" id="{75721541-533A-8642-432E-50414F3B8214}"/>
              </a:ext>
            </a:extLst>
          </p:cNvPr>
          <p:cNvSpPr>
            <a:spLocks noGrp="1"/>
          </p:cNvSpPr>
          <p:nvPr>
            <p:ph type="body" idx="1"/>
          </p:nvPr>
        </p:nvSpPr>
        <p:spPr/>
        <p:txBody>
          <a:bodyPr/>
          <a:lstStyle/>
          <a:p>
            <a:r>
              <a:rPr lang="en-US" dirty="0"/>
              <a:t>By: Angela </a:t>
            </a:r>
            <a:r>
              <a:rPr lang="en-US" dirty="0" err="1"/>
              <a:t>Naber</a:t>
            </a:r>
            <a:r>
              <a:rPr lang="en-US" dirty="0"/>
              <a:t> (8F)</a:t>
            </a:r>
          </a:p>
        </p:txBody>
      </p:sp>
    </p:spTree>
    <p:extLst>
      <p:ext uri="{BB962C8B-B14F-4D97-AF65-F5344CB8AC3E}">
        <p14:creationId xmlns:p14="http://schemas.microsoft.com/office/powerpoint/2010/main" val="19861889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61</TotalTime>
  <Words>630</Words>
  <Application>Microsoft Office PowerPoint</Application>
  <PresentationFormat>Widescreen</PresentationFormat>
  <Paragraphs>22</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Century Gothic</vt:lpstr>
      <vt:lpstr>Garamond</vt:lpstr>
      <vt:lpstr>Savon</vt:lpstr>
      <vt:lpstr>Virtual Reality </vt:lpstr>
      <vt:lpstr>What is Virtual Reality?</vt:lpstr>
      <vt:lpstr>What is Virtual Reality used for? and Examples</vt:lpstr>
      <vt:lpstr>PowerPoint Presentation</vt:lpstr>
      <vt:lpstr>Who Invented Virtual Reality? The first invention..</vt:lpstr>
      <vt:lpstr>who is the primary target audience for virtual reality?</vt:lpstr>
      <vt:lpstr>Is virtual reality necessary?</vt:lpstr>
      <vt:lpstr>PowerPoint Presentation</vt:lpstr>
      <vt:lpstr>THANK YOU For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Reality</dc:title>
  <dc:creator>deema ammari</dc:creator>
  <cp:lastModifiedBy>deema ammari</cp:lastModifiedBy>
  <cp:revision>2</cp:revision>
  <dcterms:created xsi:type="dcterms:W3CDTF">2023-02-08T08:00:34Z</dcterms:created>
  <dcterms:modified xsi:type="dcterms:W3CDTF">2023-02-08T09:02:06Z</dcterms:modified>
</cp:coreProperties>
</file>