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8" r:id="rId6"/>
    <p:sldId id="269" r:id="rId7"/>
    <p:sldId id="270" r:id="rId8"/>
    <p:sldId id="261" r:id="rId9"/>
    <p:sldId id="259" r:id="rId10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672" y="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1D84D8B6-AB32-4491-B5D2-EFE3D7668B88}" type="pres">
      <dgm:prSet presAssocID="{CD7942A0-B7D2-4B14-8FEA-55FC702F5BE7}" presName="outerComposite" presStyleCnt="0">
        <dgm:presLayoutVars>
          <dgm:chMax val="5"/>
          <dgm:dir/>
          <dgm:resizeHandles val="exact"/>
        </dgm:presLayoutVars>
      </dgm:prSet>
      <dgm:spPr/>
    </dgm:pt>
    <dgm:pt modelId="{3E0E8213-E460-4EB7-9A92-C2B1CC553F0D}" type="pres">
      <dgm:prSet presAssocID="{CD7942A0-B7D2-4B14-8FEA-55FC702F5BE7}" presName="dummyMaxCanvas" presStyleCnt="0">
        <dgm:presLayoutVars/>
      </dgm:prSet>
      <dgm:spPr/>
    </dgm:pt>
  </dgm:ptLst>
  <dgm:cxnLst>
    <dgm:cxn modelId="{C2D0E194-BD14-4AD2-9E3A-CE984C34B6CD}" type="presOf" srcId="{CD7942A0-B7D2-4B14-8FEA-55FC702F5BE7}" destId="{1D84D8B6-AB32-4491-B5D2-EFE3D7668B88}" srcOrd="0" destOrd="0" presId="urn:microsoft.com/office/officeart/2005/8/layout/vProcess5"/>
    <dgm:cxn modelId="{768DB908-A4BF-48A6-A740-5DD0CBAFBB11}" type="presParOf" srcId="{1D84D8B6-AB32-4491-B5D2-EFE3D7668B88}" destId="{3E0E8213-E460-4EB7-9A92-C2B1CC553F0D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EBA5BD7-F043-4D1B-AA17-CD412FC53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1/8/2016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612" y="1981200"/>
            <a:ext cx="8735325" cy="2000251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11500" dirty="0"/>
              <a:t>E-learning</a:t>
            </a:r>
            <a:endParaRPr lang="en-gb" sz="11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3212" y="5029200"/>
            <a:ext cx="4926436" cy="893745"/>
          </a:xfrm>
        </p:spPr>
        <p:txBody>
          <a:bodyPr rtlCol="0"/>
          <a:lstStyle/>
          <a:p>
            <a:pPr rtl="0"/>
            <a:r>
              <a:rPr lang="en-US" dirty="0" err="1"/>
              <a:t>CHRistina</a:t>
            </a:r>
            <a:r>
              <a:rPr lang="en-US" dirty="0"/>
              <a:t> Al-Sharqawi</a:t>
            </a:r>
          </a:p>
          <a:p>
            <a:pPr rtl="0"/>
            <a:r>
              <a:rPr lang="en-US" dirty="0"/>
              <a:t>Grade 8h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800" dirty="0"/>
              <a:t>The definition of E-learning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495" y="1701797"/>
            <a:ext cx="8075929" cy="4462272"/>
          </a:xfrm>
        </p:spPr>
        <p:txBody>
          <a:bodyPr rtlCol="0">
            <a:normAutofit fontScale="92500"/>
          </a:bodyPr>
          <a:lstStyle/>
          <a:p>
            <a:r>
              <a:rPr lang="en-GB" dirty="0"/>
              <a:t>A learning system based on formalised teaching but with the help of electronic resources is known as E-learning</a:t>
            </a:r>
          </a:p>
          <a:p>
            <a:r>
              <a:rPr lang="en-GB" dirty="0"/>
              <a:t>Teaching can be based in or out of the classrooms, the use of computers and the Internet forms the major component of E-learning.</a:t>
            </a:r>
          </a:p>
          <a:p>
            <a:r>
              <a:rPr lang="en-GB" dirty="0"/>
              <a:t>E-learning refers to a learning system that we can obtain through the internet using an electronic device. We also call it online learning or online education. The 'E' in E-learning stands for 'Electronic. ' Hence, the original term 'electronic learning.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BBAF5B-7AB5-F693-F0E9-2FF02B77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724" y="4207768"/>
            <a:ext cx="3372212" cy="1896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1DA75E-9EBD-1B9C-C399-49792EE58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12" y="1404198"/>
            <a:ext cx="3513273" cy="199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83197"/>
            <a:ext cx="10360501" cy="1223963"/>
          </a:xfrm>
        </p:spPr>
        <p:txBody>
          <a:bodyPr rtlCol="0">
            <a:normAutofit/>
          </a:bodyPr>
          <a:lstStyle/>
          <a:p>
            <a:pPr rtl="0"/>
            <a:r>
              <a:rPr lang="en-US" sz="4800" dirty="0"/>
              <a:t>The benefits of E-learning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735" y="1584643"/>
            <a:ext cx="5078677" cy="5151120"/>
          </a:xfrm>
        </p:spPr>
        <p:txBody>
          <a:bodyPr rtlCol="0"/>
          <a:lstStyle/>
          <a:p>
            <a:pPr rtl="0"/>
            <a:r>
              <a:rPr lang="en-GB" dirty="0"/>
              <a:t>Fully Adjusts to Your Needs</a:t>
            </a:r>
          </a:p>
          <a:p>
            <a:pPr rtl="0"/>
            <a:r>
              <a:rPr lang="en-GB" dirty="0"/>
              <a:t>Reduced Cost</a:t>
            </a:r>
          </a:p>
          <a:p>
            <a:pPr rtl="0"/>
            <a:r>
              <a:rPr lang="en-GB" dirty="0"/>
              <a:t>Remote Approach To Various Classes</a:t>
            </a:r>
          </a:p>
          <a:p>
            <a:pPr rtl="0"/>
            <a:r>
              <a:rPr lang="en-GB" dirty="0"/>
              <a:t>Transfer Credits &amp; Commuting</a:t>
            </a:r>
          </a:p>
          <a:p>
            <a:pPr rtl="0"/>
            <a:r>
              <a:rPr lang="en-GB" dirty="0"/>
              <a:t>Quick Delivery</a:t>
            </a:r>
          </a:p>
          <a:p>
            <a:pPr rtl="0"/>
            <a:r>
              <a:rPr lang="en-GB" dirty="0"/>
              <a:t>Offers Personalization</a:t>
            </a:r>
          </a:p>
          <a:p>
            <a:pPr rtl="0"/>
            <a:r>
              <a:rPr lang="en-GB" dirty="0"/>
              <a:t>Scalability</a:t>
            </a:r>
          </a:p>
          <a:p>
            <a:pPr rtl="0"/>
            <a:r>
              <a:rPr lang="en-GB" dirty="0"/>
              <a:t>Consistency &amp; Teacher Scarcity</a:t>
            </a:r>
          </a:p>
          <a:p>
            <a:pPr rtl="0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342EC3-1BA2-B05D-270A-0D9EC75B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72" y="1457229"/>
            <a:ext cx="4494212" cy="2340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A09E48-06EB-6FC6-C049-CE11F7DCA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93"/>
          <a:stretch/>
        </p:blipFill>
        <p:spPr>
          <a:xfrm>
            <a:off x="7307262" y="4002360"/>
            <a:ext cx="4272122" cy="27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724" y="228600"/>
            <a:ext cx="10360501" cy="1223963"/>
          </a:xfrm>
        </p:spPr>
        <p:txBody>
          <a:bodyPr rtlCol="0">
            <a:normAutofit/>
          </a:bodyPr>
          <a:lstStyle/>
          <a:p>
            <a:pPr rtl="0"/>
            <a:r>
              <a:rPr lang="en-US" sz="4800" dirty="0"/>
              <a:t>T</a:t>
            </a:r>
            <a:r>
              <a:rPr lang="en-gb" sz="4800" dirty="0"/>
              <a:t>he disadvantages of E-learning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452563"/>
            <a:ext cx="5078677" cy="5176837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 Online Learning May Create a Sense of Isolation</a:t>
            </a:r>
          </a:p>
          <a:p>
            <a:pPr rtl="0"/>
            <a:r>
              <a:rPr lang="en-GB" dirty="0"/>
              <a:t>Online Learning Requires Self-Discipline</a:t>
            </a:r>
          </a:p>
          <a:p>
            <a:pPr rtl="0"/>
            <a:r>
              <a:rPr lang="en-GB" dirty="0"/>
              <a:t>Online Learning Requires Additional Training for Instructors</a:t>
            </a:r>
          </a:p>
          <a:p>
            <a:pPr rtl="0"/>
            <a:r>
              <a:rPr lang="en-GB" dirty="0"/>
              <a:t>Online Classes Are Prone to Technical Issues</a:t>
            </a:r>
          </a:p>
          <a:p>
            <a:pPr rtl="0"/>
            <a:r>
              <a:rPr lang="en-GB" dirty="0"/>
              <a:t>Online Learning means more screen-time</a:t>
            </a:r>
            <a:endParaRPr lang="en-gb" dirty="0"/>
          </a:p>
        </p:txBody>
      </p:sp>
      <p:graphicFrame>
        <p:nvGraphicFramePr>
          <p:cNvPr id="5" name="Content Placeholder 4" descr="Staggered process showing 3 tasks arranged one below the other and two downward pointing arrows are used to indicate progression from first task to second task and second task to third task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4153555"/>
              </p:ext>
            </p:extLst>
          </p:nvPr>
        </p:nvGraphicFramePr>
        <p:xfrm>
          <a:off x="6500813" y="1706563"/>
          <a:ext cx="5078412" cy="44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computer with a logo on the screen&#10;&#10;Description automatically generated with low confidence">
            <a:extLst>
              <a:ext uri="{FF2B5EF4-FFF2-40B4-BE49-F238E27FC236}">
                <a16:creationId xmlns:a16="http://schemas.microsoft.com/office/drawing/2014/main" id="{2B66CD5D-9EA4-832B-52EA-2ECC3A33A2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1439" y="1442958"/>
            <a:ext cx="3833839" cy="2598023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74FFC99-5E22-3A9B-7073-3A5790A34A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9225" y="4140563"/>
            <a:ext cx="3478266" cy="25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5400" dirty="0"/>
              <a:t>A graph for E-learning techniques</a:t>
            </a:r>
            <a:endParaRPr lang="en-gb" sz="5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12812" y="1498600"/>
            <a:ext cx="3835717" cy="4762500"/>
          </a:xfrm>
        </p:spPr>
        <p:txBody>
          <a:bodyPr rtlCol="0"/>
          <a:lstStyle/>
          <a:p>
            <a:pPr rtl="0"/>
            <a:r>
              <a:rPr lang="en-US" sz="3200" dirty="0"/>
              <a:t>As you can see here in this graph the E-learning techniques is better than the traditional teaching techniques </a:t>
            </a:r>
          </a:p>
          <a:p>
            <a:pPr rtl="0"/>
            <a:r>
              <a:rPr lang="en-US" sz="3200" dirty="0"/>
              <a:t>A lot of people nowadays are using the E-learning techniques because it’s much easier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B5AF0-ACAA-8A48-702F-EF22843C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677" y="1714500"/>
            <a:ext cx="7117148" cy="45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CD2569-B4F7-9FAD-7BC0-3695AF1A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228600"/>
            <a:ext cx="8938472" cy="1468935"/>
          </a:xfrm>
        </p:spPr>
        <p:txBody>
          <a:bodyPr/>
          <a:lstStyle/>
          <a:p>
            <a:r>
              <a:rPr lang="en-US" dirty="0"/>
              <a:t>Resources 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24248-FB31-71DE-1E77-1038F59FE3BF}"/>
              </a:ext>
            </a:extLst>
          </p:cNvPr>
          <p:cNvSpPr txBox="1"/>
          <p:nvPr/>
        </p:nvSpPr>
        <p:spPr>
          <a:xfrm>
            <a:off x="1293812" y="1828800"/>
            <a:ext cx="6131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https://ailit.org/top-10-elearning-benefits/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5F486-5394-4C01-BDED-736BDE528602}"/>
              </a:ext>
            </a:extLst>
          </p:cNvPr>
          <p:cNvSpPr txBox="1"/>
          <p:nvPr/>
        </p:nvSpPr>
        <p:spPr>
          <a:xfrm>
            <a:off x="1293812" y="2431890"/>
            <a:ext cx="6131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https://economictimes.indiatimes.com/definition/e-learning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5E3B8-4962-D301-E72C-4919F62987A4}"/>
              </a:ext>
            </a:extLst>
          </p:cNvPr>
          <p:cNvSpPr txBox="1"/>
          <p:nvPr/>
        </p:nvSpPr>
        <p:spPr>
          <a:xfrm>
            <a:off x="1293812" y="3404312"/>
            <a:ext cx="579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https://corp.kaltura.com/blog/advantages-disadvantages-online-classes/</a:t>
            </a:r>
          </a:p>
        </p:txBody>
      </p:sp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1454</TotalTime>
  <Words>234</Words>
  <Application>Microsoft Office PowerPoint</Application>
  <PresentationFormat>Custom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Tech 16x9</vt:lpstr>
      <vt:lpstr>E-learning</vt:lpstr>
      <vt:lpstr>The definition of E-learning</vt:lpstr>
      <vt:lpstr>The benefits of E-learning</vt:lpstr>
      <vt:lpstr>The disadvantages of E-learning</vt:lpstr>
      <vt:lpstr>A graph for E-learning techniques</vt:lpstr>
      <vt:lpstr>Resources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</dc:title>
  <dc:creator>Bashar Sharqawi</dc:creator>
  <cp:lastModifiedBy>Bashar Sharqawi</cp:lastModifiedBy>
  <cp:revision>4</cp:revision>
  <dcterms:created xsi:type="dcterms:W3CDTF">2023-02-07T08:24:58Z</dcterms:created>
  <dcterms:modified xsi:type="dcterms:W3CDTF">2023-02-08T08:39:58Z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