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64" r:id="rId4"/>
    <p:sldId id="258" r:id="rId5"/>
    <p:sldId id="259" r:id="rId6"/>
    <p:sldId id="260" r:id="rId7"/>
    <p:sldId id="261" r:id="rId8"/>
    <p:sldId id="262"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418501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39915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27917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6941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667418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6487F14-6D9D-4695-9C72-805E52CD7A4A}"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2155222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6487F14-6D9D-4695-9C72-805E52CD7A4A}"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38977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498203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97365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05795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487F14-6D9D-4695-9C72-805E52CD7A4A}"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5260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151473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487F14-6D9D-4695-9C72-805E52CD7A4A}"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83037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487F14-6D9D-4695-9C72-805E52CD7A4A}"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334012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87F14-6D9D-4695-9C72-805E52CD7A4A}"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214027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212486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487F14-6D9D-4695-9C72-805E52CD7A4A}"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79333-B1F0-41E3-B2F1-88FA5D4DABB4}" type="slidenum">
              <a:rPr lang="en-US" smtClean="0"/>
              <a:t>‹#›</a:t>
            </a:fld>
            <a:endParaRPr lang="en-US"/>
          </a:p>
        </p:txBody>
      </p:sp>
    </p:spTree>
    <p:extLst>
      <p:ext uri="{BB962C8B-B14F-4D97-AF65-F5344CB8AC3E}">
        <p14:creationId xmlns:p14="http://schemas.microsoft.com/office/powerpoint/2010/main" val="77722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487F14-6D9D-4695-9C72-805E52CD7A4A}" type="datetimeFigureOut">
              <a:rPr lang="en-US" smtClean="0"/>
              <a:t>2/8/2023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A79333-B1F0-41E3-B2F1-88FA5D4DABB4}" type="slidenum">
              <a:rPr lang="en-US" smtClean="0"/>
              <a:t>‹#›</a:t>
            </a:fld>
            <a:endParaRPr lang="en-US"/>
          </a:p>
        </p:txBody>
      </p:sp>
    </p:spTree>
    <p:extLst>
      <p:ext uri="{BB962C8B-B14F-4D97-AF65-F5344CB8AC3E}">
        <p14:creationId xmlns:p14="http://schemas.microsoft.com/office/powerpoint/2010/main" val="2681655112"/>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rxentlabs.com/what-is-virtual-reality/" TargetMode="External"/><Relationship Id="rId2" Type="http://schemas.openxmlformats.org/officeDocument/2006/relationships/hyperlink" Target="https://www.fdmgroup.com/blog/5-exciting-uses-for-virtual-reality/" TargetMode="External"/><Relationship Id="rId1" Type="http://schemas.openxmlformats.org/officeDocument/2006/relationships/slideLayout" Target="../slideLayouts/slideLayout2.xml"/><Relationship Id="rId5" Type="http://schemas.openxmlformats.org/officeDocument/2006/relationships/hyperlink" Target="https://insidetelecom.com/the-risks-and-benefits-virtual-reality-presents-to-society/" TargetMode="External"/><Relationship Id="rId4" Type="http://schemas.openxmlformats.org/officeDocument/2006/relationships/hyperlink" Target="https://metaversevrnow.com/vr/advantages-and-disadvantages-of-virtual-reality/#:~:text=One%20of%20the%20main%20disadvantages,moving%20when%20they%20are%20n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16963-503C-4008-8270-EC10BBC15DBA}"/>
              </a:ext>
            </a:extLst>
          </p:cNvPr>
          <p:cNvPicPr>
            <a:picLocks noChangeAspect="1"/>
          </p:cNvPicPr>
          <p:nvPr/>
        </p:nvPicPr>
        <p:blipFill>
          <a:blip r:embed="rId2">
            <a:extLst>
              <a:ext uri="{BEBA8EAE-BF5A-486C-A8C5-ECC9F3942E4B}">
                <a14:imgProps xmlns:a14="http://schemas.microsoft.com/office/drawing/2010/main">
                  <a14:imgLayer r:embed="rId3">
                    <a14:imgEffect>
                      <a14:saturation sat="97000"/>
                    </a14:imgEffect>
                  </a14:imgLayer>
                </a14:imgProps>
              </a:ext>
              <a:ext uri="{28A0092B-C50C-407E-A947-70E740481C1C}">
                <a14:useLocalDpi xmlns:a14="http://schemas.microsoft.com/office/drawing/2010/main" val="0"/>
              </a:ext>
            </a:extLst>
          </a:blip>
          <a:stretch>
            <a:fillRect/>
          </a:stretch>
        </p:blipFill>
        <p:spPr>
          <a:xfrm>
            <a:off x="-318448" y="693760"/>
            <a:ext cx="12828895" cy="5395514"/>
          </a:xfrm>
          <a:prstGeom prst="rect">
            <a:avLst/>
          </a:prstGeom>
          <a:ln>
            <a:noFill/>
          </a:ln>
          <a:effectLst>
            <a:softEdge rad="635000"/>
          </a:effectLst>
        </p:spPr>
      </p:pic>
      <p:sp>
        <p:nvSpPr>
          <p:cNvPr id="2" name="Title 1">
            <a:extLst>
              <a:ext uri="{FF2B5EF4-FFF2-40B4-BE49-F238E27FC236}">
                <a16:creationId xmlns:a16="http://schemas.microsoft.com/office/drawing/2014/main" id="{B3B75675-DBA2-425E-ACF6-73BD7A35BF87}"/>
              </a:ext>
            </a:extLst>
          </p:cNvPr>
          <p:cNvSpPr>
            <a:spLocks noGrp="1"/>
          </p:cNvSpPr>
          <p:nvPr>
            <p:ph type="ctrTitle"/>
          </p:nvPr>
        </p:nvSpPr>
        <p:spPr>
          <a:xfrm>
            <a:off x="6743577" y="299624"/>
            <a:ext cx="5088834" cy="2396780"/>
          </a:xfrm>
        </p:spPr>
        <p:txBody>
          <a:bodyPr/>
          <a:lstStyle/>
          <a:p>
            <a:r>
              <a:rPr lang="en-US" cap="none" dirty="0">
                <a:ln w="0"/>
                <a:effectLst>
                  <a:outerShdw blurRad="38100" dist="19050" dir="2700000" algn="tl" rotWithShape="0">
                    <a:schemeClr val="dk1">
                      <a:alpha val="40000"/>
                    </a:schemeClr>
                  </a:outerShdw>
                </a:effectLst>
              </a:rPr>
              <a:t>VIRTUAL REALITY</a:t>
            </a:r>
          </a:p>
        </p:txBody>
      </p:sp>
      <p:sp>
        <p:nvSpPr>
          <p:cNvPr id="3" name="Subtitle 2">
            <a:extLst>
              <a:ext uri="{FF2B5EF4-FFF2-40B4-BE49-F238E27FC236}">
                <a16:creationId xmlns:a16="http://schemas.microsoft.com/office/drawing/2014/main" id="{F2453A82-C1DA-40D6-88BA-EC492A19521C}"/>
              </a:ext>
            </a:extLst>
          </p:cNvPr>
          <p:cNvSpPr>
            <a:spLocks noGrp="1"/>
          </p:cNvSpPr>
          <p:nvPr>
            <p:ph type="subTitle" idx="1"/>
          </p:nvPr>
        </p:nvSpPr>
        <p:spPr>
          <a:xfrm>
            <a:off x="6914867" y="2601119"/>
            <a:ext cx="8791575" cy="1655762"/>
          </a:xfrm>
        </p:spPr>
        <p:txBody>
          <a:bodyPr/>
          <a:lstStyle/>
          <a:p>
            <a:r>
              <a:rPr lang="en-US" dirty="0">
                <a:effectLst>
                  <a:outerShdw blurRad="38100" dist="38100" dir="2700000" algn="tl">
                    <a:srgbClr val="000000">
                      <a:alpha val="43137"/>
                    </a:srgbClr>
                  </a:outerShdw>
                </a:effectLst>
              </a:rPr>
              <a:t>by : Sama Kawaach </a:t>
            </a:r>
          </a:p>
        </p:txBody>
      </p:sp>
    </p:spTree>
    <p:extLst>
      <p:ext uri="{BB962C8B-B14F-4D97-AF65-F5344CB8AC3E}">
        <p14:creationId xmlns:p14="http://schemas.microsoft.com/office/powerpoint/2010/main" val="153220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EE20-8081-44F0-B47B-4FEA2898E5D1}"/>
              </a:ext>
            </a:extLst>
          </p:cNvPr>
          <p:cNvSpPr>
            <a:spLocks noGrp="1"/>
          </p:cNvSpPr>
          <p:nvPr>
            <p:ph type="title"/>
          </p:nvPr>
        </p:nvSpPr>
        <p:spPr>
          <a:xfrm>
            <a:off x="1144590" y="1290996"/>
            <a:ext cx="9905998" cy="1144021"/>
          </a:xfrm>
        </p:spPr>
        <p:txBody>
          <a:bodyPr>
            <a:normAutofit/>
          </a:bodyPr>
          <a:lstStyle/>
          <a:p>
            <a:r>
              <a:rPr lang="en-US" sz="4000" dirty="0">
                <a:effectLst>
                  <a:outerShdw blurRad="38100" dist="38100" dir="2700000" algn="tl">
                    <a:srgbClr val="000000">
                      <a:alpha val="43137"/>
                    </a:srgbClr>
                  </a:outerShdw>
                </a:effectLst>
              </a:rPr>
              <a:t>What is virtual reality?</a:t>
            </a:r>
          </a:p>
        </p:txBody>
      </p:sp>
      <p:sp>
        <p:nvSpPr>
          <p:cNvPr id="3" name="Content Placeholder 2">
            <a:extLst>
              <a:ext uri="{FF2B5EF4-FFF2-40B4-BE49-F238E27FC236}">
                <a16:creationId xmlns:a16="http://schemas.microsoft.com/office/drawing/2014/main" id="{154BF6B6-09F7-4F28-B862-627884406289}"/>
              </a:ext>
            </a:extLst>
          </p:cNvPr>
          <p:cNvSpPr>
            <a:spLocks noGrp="1"/>
          </p:cNvSpPr>
          <p:nvPr>
            <p:ph idx="1"/>
          </p:nvPr>
        </p:nvSpPr>
        <p:spPr>
          <a:xfrm>
            <a:off x="1141412" y="2249487"/>
            <a:ext cx="5166623" cy="3541714"/>
          </a:xfrm>
        </p:spPr>
        <p:txBody>
          <a:bodyPr/>
          <a:lstStyle/>
          <a:p>
            <a:pPr marL="0" indent="0">
              <a:buNone/>
            </a:pPr>
            <a:r>
              <a:rPr lang="en-US" dirty="0">
                <a:effectLst>
                  <a:outerShdw blurRad="38100" dist="38100" dir="2700000" algn="tl">
                    <a:srgbClr val="000000">
                      <a:alpha val="43137"/>
                    </a:srgbClr>
                  </a:outerShdw>
                </a:effectLst>
              </a:rPr>
              <a:t>Virtual reality is an artificial world that is computer-generated which gives the user the impression that they are completely immersed in their surroundings. Through the use of a Virtual Reality helmet or headset, this environment is experienced.</a:t>
            </a:r>
          </a:p>
        </p:txBody>
      </p:sp>
      <p:pic>
        <p:nvPicPr>
          <p:cNvPr id="7" name="Picture 6">
            <a:extLst>
              <a:ext uri="{FF2B5EF4-FFF2-40B4-BE49-F238E27FC236}">
                <a16:creationId xmlns:a16="http://schemas.microsoft.com/office/drawing/2014/main" id="{4FA83037-002C-4FD6-9AD5-10BB039E6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311" y="2249487"/>
            <a:ext cx="3810000" cy="2857500"/>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5006625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4979-2415-42D2-81BD-62E4E757B4A6}"/>
              </a:ext>
            </a:extLst>
          </p:cNvPr>
          <p:cNvSpPr>
            <a:spLocks noGrp="1"/>
          </p:cNvSpPr>
          <p:nvPr>
            <p:ph type="title"/>
          </p:nvPr>
        </p:nvSpPr>
        <p:spPr>
          <a:xfrm>
            <a:off x="1144592" y="1152939"/>
            <a:ext cx="9905998" cy="1117517"/>
          </a:xfrm>
        </p:spPr>
        <p:txBody>
          <a:bodyPr>
            <a:normAutofit/>
          </a:bodyPr>
          <a:lstStyle/>
          <a:p>
            <a:r>
              <a:rPr lang="en-US" sz="4000" dirty="0">
                <a:effectLst>
                  <a:outerShdw blurRad="38100" dist="38100" dir="2700000" algn="tl">
                    <a:srgbClr val="000000">
                      <a:alpha val="43137"/>
                    </a:srgbClr>
                  </a:outerShdw>
                </a:effectLst>
              </a:rPr>
              <a:t>What is it often used for?</a:t>
            </a:r>
          </a:p>
        </p:txBody>
      </p:sp>
      <p:sp>
        <p:nvSpPr>
          <p:cNvPr id="3" name="Content Placeholder 2">
            <a:extLst>
              <a:ext uri="{FF2B5EF4-FFF2-40B4-BE49-F238E27FC236}">
                <a16:creationId xmlns:a16="http://schemas.microsoft.com/office/drawing/2014/main" id="{90B9C49A-CDD6-462E-B132-7ABC1037022E}"/>
              </a:ext>
            </a:extLst>
          </p:cNvPr>
          <p:cNvSpPr>
            <a:spLocks noGrp="1"/>
          </p:cNvSpPr>
          <p:nvPr>
            <p:ph sz="half" idx="1"/>
          </p:nvPr>
        </p:nvSpPr>
        <p:spPr>
          <a:xfrm>
            <a:off x="1141410" y="2249486"/>
            <a:ext cx="4878389" cy="3820010"/>
          </a:xfrm>
        </p:spPr>
        <p:txBody>
          <a:bodyPr>
            <a:normAutofit/>
          </a:bodyPr>
          <a:lstStyle/>
          <a:p>
            <a:pPr marL="0" indent="0">
              <a:buNone/>
            </a:pPr>
            <a:r>
              <a:rPr lang="en-US" sz="3000" dirty="0">
                <a:effectLst>
                  <a:outerShdw blurRad="38100" dist="38100" dir="2700000" algn="tl">
                    <a:srgbClr val="000000">
                      <a:alpha val="43137"/>
                    </a:srgbClr>
                  </a:outerShdw>
                </a:effectLst>
              </a:rPr>
              <a:t>It is often used in work, its employed to enhance teamwork and employee training while also enabling people to practice safely beforehand.</a:t>
            </a:r>
          </a:p>
          <a:p>
            <a:endParaRPr lang="en-US" dirty="0"/>
          </a:p>
        </p:txBody>
      </p:sp>
      <p:sp>
        <p:nvSpPr>
          <p:cNvPr id="4" name="Content Placeholder 3">
            <a:extLst>
              <a:ext uri="{FF2B5EF4-FFF2-40B4-BE49-F238E27FC236}">
                <a16:creationId xmlns:a16="http://schemas.microsoft.com/office/drawing/2014/main" id="{A7ADC194-50B5-4555-85D4-FB61464B8961}"/>
              </a:ext>
            </a:extLst>
          </p:cNvPr>
          <p:cNvSpPr>
            <a:spLocks noGrp="1"/>
          </p:cNvSpPr>
          <p:nvPr>
            <p:ph sz="half" idx="2"/>
          </p:nvPr>
        </p:nvSpPr>
        <p:spPr>
          <a:xfrm>
            <a:off x="5463208" y="2163347"/>
            <a:ext cx="2633870" cy="3541714"/>
          </a:xfrm>
        </p:spPr>
        <p:txBody>
          <a:bodyPr>
            <a:normAutofit/>
          </a:bodyPr>
          <a:lstStyle/>
          <a:p>
            <a:pPr marL="0" indent="0">
              <a:buNone/>
            </a:pPr>
            <a:r>
              <a:rPr lang="en-US" dirty="0">
                <a:effectLst>
                  <a:outerShdw blurRad="38100" dist="38100" dir="2700000" algn="tl">
                    <a:srgbClr val="000000">
                      <a:alpha val="43137"/>
                    </a:srgbClr>
                  </a:outerShdw>
                </a:effectLst>
              </a:rPr>
              <a:t>Examples :</a:t>
            </a:r>
          </a:p>
          <a:p>
            <a:pPr>
              <a:buFont typeface="Wingdings" panose="05000000000000000000" pitchFamily="2" charset="2"/>
              <a:buChar char="§"/>
            </a:pPr>
            <a:r>
              <a:rPr lang="en-US" sz="2000" dirty="0">
                <a:effectLst>
                  <a:outerShdw blurRad="38100" dist="38100" dir="2700000" algn="tl">
                    <a:srgbClr val="000000">
                      <a:alpha val="43137"/>
                    </a:srgbClr>
                  </a:outerShdw>
                </a:effectLst>
              </a:rPr>
              <a:t>Doctor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sport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Fashion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Military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Education VR.</a:t>
            </a:r>
          </a:p>
          <a:p>
            <a:pPr>
              <a:buFont typeface="Wingdings" panose="05000000000000000000" pitchFamily="2" charset="2"/>
              <a:buChar char="§"/>
            </a:pPr>
            <a:r>
              <a:rPr lang="en-US" sz="2000" dirty="0">
                <a:effectLst>
                  <a:outerShdw blurRad="38100" dist="38100" dir="2700000" algn="tl">
                    <a:srgbClr val="000000">
                      <a:alpha val="43137"/>
                    </a:srgbClr>
                  </a:outerShdw>
                </a:effectLst>
              </a:rPr>
              <a:t>Job training VR.</a:t>
            </a: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0CCDC3A-1526-40FF-8324-D80CBB30F7ED}"/>
              </a:ext>
            </a:extLst>
          </p:cNvPr>
          <p:cNvPicPr>
            <a:picLocks noChangeAspect="1"/>
          </p:cNvPicPr>
          <p:nvPr/>
        </p:nvPicPr>
        <p:blipFill rotWithShape="1">
          <a:blip r:embed="rId2">
            <a:extLst>
              <a:ext uri="{28A0092B-C50C-407E-A947-70E740481C1C}">
                <a14:useLocalDpi xmlns:a14="http://schemas.microsoft.com/office/drawing/2010/main" val="0"/>
              </a:ext>
            </a:extLst>
          </a:blip>
          <a:srcRect l="19484" r="18055"/>
          <a:stretch/>
        </p:blipFill>
        <p:spPr>
          <a:xfrm>
            <a:off x="7791417" y="2270456"/>
            <a:ext cx="3564834" cy="3170653"/>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5377963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1EED-FD4D-4048-98C6-CB0925ABEE44}"/>
              </a:ext>
            </a:extLst>
          </p:cNvPr>
          <p:cNvSpPr>
            <a:spLocks noGrp="1"/>
          </p:cNvSpPr>
          <p:nvPr>
            <p:ph type="title"/>
          </p:nvPr>
        </p:nvSpPr>
        <p:spPr>
          <a:xfrm>
            <a:off x="1143001" y="1316298"/>
            <a:ext cx="9905998" cy="987288"/>
          </a:xfrm>
        </p:spPr>
        <p:txBody>
          <a:bodyPr>
            <a:normAutofit/>
          </a:bodyPr>
          <a:lstStyle/>
          <a:p>
            <a:r>
              <a:rPr lang="en-US" sz="4000" dirty="0">
                <a:effectLst>
                  <a:outerShdw blurRad="38100" dist="38100" dir="2700000" algn="tl">
                    <a:srgbClr val="000000">
                      <a:alpha val="43137"/>
                    </a:srgbClr>
                  </a:outerShdw>
                </a:effectLst>
              </a:rPr>
              <a:t>ADVANTAGES OF VIRTUAL REALITY</a:t>
            </a:r>
          </a:p>
        </p:txBody>
      </p:sp>
      <p:sp>
        <p:nvSpPr>
          <p:cNvPr id="3" name="Content Placeholder 2">
            <a:extLst>
              <a:ext uri="{FF2B5EF4-FFF2-40B4-BE49-F238E27FC236}">
                <a16:creationId xmlns:a16="http://schemas.microsoft.com/office/drawing/2014/main" id="{54260F58-8A0C-4366-8DEF-CFEFAFDB3881}"/>
              </a:ext>
            </a:extLst>
          </p:cNvPr>
          <p:cNvSpPr>
            <a:spLocks noGrp="1"/>
          </p:cNvSpPr>
          <p:nvPr>
            <p:ph idx="1"/>
          </p:nvPr>
        </p:nvSpPr>
        <p:spPr>
          <a:xfrm>
            <a:off x="5370306" y="2303586"/>
            <a:ext cx="5508002" cy="3949149"/>
          </a:xfrm>
        </p:spPr>
        <p:txBody>
          <a:bodyPr>
            <a:normAutofit fontScale="85000" lnSpcReduction="20000"/>
          </a:bodyPr>
          <a:lstStyle/>
          <a:p>
            <a:pPr>
              <a:buFont typeface="Wingdings" panose="05000000000000000000" pitchFamily="2" charset="2"/>
              <a:buChar char="§"/>
            </a:pPr>
            <a:r>
              <a:rPr lang="en-US" sz="2600" dirty="0">
                <a:effectLst>
                  <a:outerShdw blurRad="38100" dist="38100" dir="2700000" algn="tl">
                    <a:srgbClr val="000000">
                      <a:alpha val="43137"/>
                    </a:srgbClr>
                  </a:outerShdw>
                </a:effectLst>
              </a:rPr>
              <a:t>expand your knowledge base.</a:t>
            </a:r>
          </a:p>
          <a:p>
            <a:pPr>
              <a:buFont typeface="Wingdings" panose="05000000000000000000" pitchFamily="2" charset="2"/>
              <a:buChar char="§"/>
            </a:pPr>
            <a:r>
              <a:rPr lang="en-US" sz="2600" dirty="0">
                <a:effectLst>
                  <a:outerShdw blurRad="38100" dist="38100" dir="2700000" algn="tl">
                    <a:srgbClr val="000000">
                      <a:alpha val="43137"/>
                    </a:srgbClr>
                  </a:outerShdw>
                </a:effectLst>
              </a:rPr>
              <a:t>Active experience as opposed to only receiving information.</a:t>
            </a:r>
          </a:p>
          <a:p>
            <a:pPr>
              <a:buFont typeface="Wingdings" panose="05000000000000000000" pitchFamily="2" charset="2"/>
              <a:buChar char="§"/>
            </a:pPr>
            <a:r>
              <a:rPr lang="en-US" sz="2600" dirty="0">
                <a:effectLst>
                  <a:outerShdw blurRad="38100" dist="38100" dir="2700000" algn="tl">
                    <a:srgbClr val="000000">
                      <a:alpha val="43137"/>
                    </a:srgbClr>
                  </a:outerShdw>
                </a:effectLst>
              </a:rPr>
              <a:t>aids in the understanding of difficult concepts, ideas, or theories.</a:t>
            </a:r>
          </a:p>
          <a:p>
            <a:pPr>
              <a:buFont typeface="Wingdings" panose="05000000000000000000" pitchFamily="2" charset="2"/>
              <a:buChar char="§"/>
            </a:pPr>
            <a:r>
              <a:rPr lang="en-US" sz="2600" dirty="0">
                <a:effectLst>
                  <a:outerShdw blurRad="38100" dist="38100" dir="2700000" algn="tl">
                    <a:srgbClr val="000000">
                      <a:alpha val="43137"/>
                    </a:srgbClr>
                  </a:outerShdw>
                </a:effectLst>
              </a:rPr>
              <a:t>No interruptions while studying.</a:t>
            </a:r>
          </a:p>
          <a:p>
            <a:pPr>
              <a:buFont typeface="Wingdings" panose="05000000000000000000" pitchFamily="2" charset="2"/>
              <a:buChar char="§"/>
            </a:pPr>
            <a:r>
              <a:rPr lang="en-US" sz="2600" dirty="0">
                <a:effectLst>
                  <a:outerShdw blurRad="38100" dist="38100" dir="2700000" algn="tl">
                    <a:srgbClr val="000000">
                      <a:alpha val="43137"/>
                    </a:srgbClr>
                  </a:outerShdw>
                </a:effectLst>
              </a:rPr>
              <a:t>increases user’s originality and creativity.</a:t>
            </a:r>
          </a:p>
          <a:p>
            <a:pPr>
              <a:buFont typeface="Wingdings" panose="05000000000000000000" pitchFamily="2" charset="2"/>
              <a:buChar char="§"/>
            </a:pPr>
            <a:r>
              <a:rPr lang="en-US" sz="2600" dirty="0">
                <a:effectLst>
                  <a:outerShdw blurRad="38100" dist="38100" dir="2700000" algn="tl">
                    <a:srgbClr val="000000">
                      <a:alpha val="43137"/>
                    </a:srgbClr>
                  </a:outerShdw>
                </a:effectLst>
              </a:rPr>
              <a:t>increases the capacity of learners to gain knowledge.</a:t>
            </a:r>
          </a:p>
          <a:p>
            <a:pPr marL="0" indent="0">
              <a:buNone/>
            </a:pPr>
            <a:endParaRPr lang="en-US" dirty="0"/>
          </a:p>
        </p:txBody>
      </p:sp>
      <p:pic>
        <p:nvPicPr>
          <p:cNvPr id="7" name="Picture 6">
            <a:extLst>
              <a:ext uri="{FF2B5EF4-FFF2-40B4-BE49-F238E27FC236}">
                <a16:creationId xmlns:a16="http://schemas.microsoft.com/office/drawing/2014/main" id="{B01FF717-17E1-4F8A-9AA3-2CEE3D57408E}"/>
              </a:ext>
            </a:extLst>
          </p:cNvPr>
          <p:cNvPicPr>
            <a:picLocks noChangeAspect="1"/>
          </p:cNvPicPr>
          <p:nvPr/>
        </p:nvPicPr>
        <p:blipFill rotWithShape="1">
          <a:blip r:embed="rId2">
            <a:extLst>
              <a:ext uri="{28A0092B-C50C-407E-A947-70E740481C1C}">
                <a14:useLocalDpi xmlns:a14="http://schemas.microsoft.com/office/drawing/2010/main" val="0"/>
              </a:ext>
            </a:extLst>
          </a:blip>
          <a:srcRect l="13045"/>
          <a:stretch/>
        </p:blipFill>
        <p:spPr>
          <a:xfrm>
            <a:off x="1313692" y="2436107"/>
            <a:ext cx="3632330" cy="3244091"/>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38662101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0C13-6E5F-4709-BEBC-306B79520158}"/>
              </a:ext>
            </a:extLst>
          </p:cNvPr>
          <p:cNvSpPr>
            <a:spLocks noGrp="1"/>
          </p:cNvSpPr>
          <p:nvPr>
            <p:ph type="title"/>
          </p:nvPr>
        </p:nvSpPr>
        <p:spPr>
          <a:xfrm>
            <a:off x="1144589" y="1167369"/>
            <a:ext cx="9905998" cy="1276543"/>
          </a:xfrm>
        </p:spPr>
        <p:txBody>
          <a:bodyPr>
            <a:normAutofit/>
          </a:bodyPr>
          <a:lstStyle/>
          <a:p>
            <a:r>
              <a:rPr lang="en-US" sz="4000" dirty="0">
                <a:effectLst>
                  <a:outerShdw blurRad="38100" dist="38100" dir="2700000" algn="tl">
                    <a:srgbClr val="000000">
                      <a:alpha val="43137"/>
                    </a:srgbClr>
                  </a:outerShdw>
                </a:effectLst>
              </a:rPr>
              <a:t>BENEFITS OF VIRTUAL REALITY</a:t>
            </a:r>
          </a:p>
        </p:txBody>
      </p:sp>
      <p:sp>
        <p:nvSpPr>
          <p:cNvPr id="3" name="Content Placeholder 2">
            <a:extLst>
              <a:ext uri="{FF2B5EF4-FFF2-40B4-BE49-F238E27FC236}">
                <a16:creationId xmlns:a16="http://schemas.microsoft.com/office/drawing/2014/main" id="{960F5B7B-FAF9-452C-9560-C9DE6E9C97A1}"/>
              </a:ext>
            </a:extLst>
          </p:cNvPr>
          <p:cNvSpPr>
            <a:spLocks noGrp="1"/>
          </p:cNvSpPr>
          <p:nvPr>
            <p:ph idx="1"/>
          </p:nvPr>
        </p:nvSpPr>
        <p:spPr>
          <a:xfrm>
            <a:off x="1141413" y="2249487"/>
            <a:ext cx="5087109" cy="3806756"/>
          </a:xfrm>
        </p:spPr>
        <p:txBody>
          <a:bodyPr>
            <a:normAutofit/>
          </a:bodyPr>
          <a:lstStyle/>
          <a:p>
            <a:pPr marL="0" indent="0">
              <a:buNone/>
            </a:pPr>
            <a:r>
              <a:rPr lang="en-US" dirty="0">
                <a:effectLst>
                  <a:outerShdw blurRad="38100" dist="38100" dir="2700000" algn="tl">
                    <a:srgbClr val="000000">
                      <a:alpha val="43137"/>
                    </a:srgbClr>
                  </a:outerShdw>
                </a:effectLst>
              </a:rPr>
              <a:t>Real world surroundings are created using virtual reality. It has the potential to change how education is currently delivered. It can also be used in businesses, healthcare, security, the military, anti-terrorism, raising awareness of traffic accidents, weather forecasting, and other fields.</a:t>
            </a:r>
          </a:p>
        </p:txBody>
      </p:sp>
      <p:pic>
        <p:nvPicPr>
          <p:cNvPr id="7" name="Picture 6">
            <a:extLst>
              <a:ext uri="{FF2B5EF4-FFF2-40B4-BE49-F238E27FC236}">
                <a16:creationId xmlns:a16="http://schemas.microsoft.com/office/drawing/2014/main" id="{A5335BB5-6DC5-4805-AA4D-3B459F19E099}"/>
              </a:ext>
            </a:extLst>
          </p:cNvPr>
          <p:cNvPicPr>
            <a:picLocks noChangeAspect="1"/>
          </p:cNvPicPr>
          <p:nvPr/>
        </p:nvPicPr>
        <p:blipFill rotWithShape="1">
          <a:blip r:embed="rId2">
            <a:extLst>
              <a:ext uri="{28A0092B-C50C-407E-A947-70E740481C1C}">
                <a14:useLocalDpi xmlns:a14="http://schemas.microsoft.com/office/drawing/2010/main" val="0"/>
              </a:ext>
            </a:extLst>
          </a:blip>
          <a:srcRect l="32520"/>
          <a:stretch/>
        </p:blipFill>
        <p:spPr>
          <a:xfrm>
            <a:off x="7129669" y="2249487"/>
            <a:ext cx="3485323" cy="3441144"/>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4205207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08EE7D-74EA-4CE9-A177-9FAD80685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814387"/>
            <a:ext cx="9296400" cy="5229225"/>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5943534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7F00-5883-4487-8CD2-5E067AE7A24E}"/>
              </a:ext>
            </a:extLst>
          </p:cNvPr>
          <p:cNvSpPr>
            <a:spLocks noGrp="1"/>
          </p:cNvSpPr>
          <p:nvPr>
            <p:ph type="title"/>
          </p:nvPr>
        </p:nvSpPr>
        <p:spPr>
          <a:xfrm>
            <a:off x="1141412" y="1198231"/>
            <a:ext cx="9905998" cy="1051256"/>
          </a:xfrm>
        </p:spPr>
        <p:txBody>
          <a:bodyPr>
            <a:normAutofit/>
          </a:bodyPr>
          <a:lstStyle/>
          <a:p>
            <a:r>
              <a:rPr lang="en-US" sz="4000" dirty="0">
                <a:effectLst>
                  <a:outerShdw blurRad="38100" dist="38100" dir="2700000" algn="tl">
                    <a:srgbClr val="000000">
                      <a:alpha val="43137"/>
                    </a:srgbClr>
                  </a:outerShdw>
                </a:effectLst>
              </a:rPr>
              <a:t>DISADVANTAGES OF VIRTUAL REALITY</a:t>
            </a:r>
          </a:p>
        </p:txBody>
      </p:sp>
      <p:sp>
        <p:nvSpPr>
          <p:cNvPr id="3" name="Content Placeholder 2">
            <a:extLst>
              <a:ext uri="{FF2B5EF4-FFF2-40B4-BE49-F238E27FC236}">
                <a16:creationId xmlns:a16="http://schemas.microsoft.com/office/drawing/2014/main" id="{19766BE7-817D-462A-AB5F-D8C610BAFDD0}"/>
              </a:ext>
            </a:extLst>
          </p:cNvPr>
          <p:cNvSpPr>
            <a:spLocks noGrp="1"/>
          </p:cNvSpPr>
          <p:nvPr>
            <p:ph idx="1"/>
          </p:nvPr>
        </p:nvSpPr>
        <p:spPr>
          <a:xfrm>
            <a:off x="1141412" y="2249487"/>
            <a:ext cx="6611109" cy="3541714"/>
          </a:xfrm>
        </p:spPr>
        <p:txBody>
          <a:bodyPr/>
          <a:lstStyle/>
          <a:p>
            <a:pPr>
              <a:buFont typeface="Wingdings" panose="05000000000000000000" pitchFamily="2" charset="2"/>
              <a:buChar char="§"/>
            </a:pPr>
            <a:r>
              <a:rPr lang="en-US" dirty="0">
                <a:effectLst>
                  <a:outerShdw blurRad="38100" dist="38100" dir="2700000" algn="tl">
                    <a:srgbClr val="000000">
                      <a:alpha val="43137"/>
                    </a:srgbClr>
                  </a:outerShdw>
                </a:effectLst>
              </a:rPr>
              <a:t>Eye strain caused by the VR.</a:t>
            </a:r>
          </a:p>
          <a:p>
            <a:pPr>
              <a:buFont typeface="Wingdings" panose="05000000000000000000" pitchFamily="2" charset="2"/>
              <a:buChar char="§"/>
            </a:pPr>
            <a:r>
              <a:rPr lang="en-US" dirty="0">
                <a:effectLst>
                  <a:outerShdw blurRad="38100" dist="38100" dir="2700000" algn="tl">
                    <a:srgbClr val="000000">
                      <a:alpha val="43137"/>
                    </a:srgbClr>
                  </a:outerShdw>
                </a:effectLst>
              </a:rPr>
              <a:t>Seizures</a:t>
            </a:r>
          </a:p>
          <a:p>
            <a:pPr>
              <a:buFont typeface="Wingdings" panose="05000000000000000000" pitchFamily="2" charset="2"/>
              <a:buChar char="§"/>
            </a:pPr>
            <a:r>
              <a:rPr lang="en-US" dirty="0">
                <a:effectLst>
                  <a:outerShdw blurRad="38100" dist="38100" dir="2700000" algn="tl">
                    <a:srgbClr val="000000">
                      <a:alpha val="43137"/>
                    </a:srgbClr>
                  </a:outerShdw>
                </a:effectLst>
              </a:rPr>
              <a:t>Social isolation.</a:t>
            </a:r>
          </a:p>
          <a:p>
            <a:pPr>
              <a:buFont typeface="Wingdings" panose="05000000000000000000" pitchFamily="2" charset="2"/>
              <a:buChar char="§"/>
            </a:pPr>
            <a:r>
              <a:rPr lang="en-US" dirty="0">
                <a:effectLst>
                  <a:outerShdw blurRad="38100" dist="38100" dir="2700000" algn="tl">
                    <a:srgbClr val="000000">
                      <a:alpha val="43137"/>
                    </a:srgbClr>
                  </a:outerShdw>
                </a:effectLst>
              </a:rPr>
              <a:t>Addiction to the virtual reality.</a:t>
            </a:r>
          </a:p>
          <a:p>
            <a:pPr>
              <a:buFont typeface="Wingdings" panose="05000000000000000000" pitchFamily="2" charset="2"/>
              <a:buChar char="§"/>
            </a:pPr>
            <a:r>
              <a:rPr lang="en-US" dirty="0">
                <a:effectLst>
                  <a:outerShdw blurRad="38100" dist="38100" dir="2700000" algn="tl">
                    <a:srgbClr val="000000">
                      <a:alpha val="43137"/>
                    </a:srgbClr>
                  </a:outerShdw>
                </a:effectLst>
              </a:rPr>
              <a:t>Not engaged in the real world.</a:t>
            </a:r>
          </a:p>
          <a:p>
            <a:pPr>
              <a:buFont typeface="Wingdings" panose="05000000000000000000" pitchFamily="2" charset="2"/>
              <a:buChar char="§"/>
            </a:pPr>
            <a:r>
              <a:rPr lang="en-US" dirty="0">
                <a:effectLst>
                  <a:outerShdw blurRad="38100" dist="38100" dir="2700000" algn="tl">
                    <a:srgbClr val="000000">
                      <a:alpha val="43137"/>
                    </a:srgbClr>
                  </a:outerShdw>
                </a:effectLst>
              </a:rPr>
              <a:t>Headaches can be caused by the VR.</a:t>
            </a:r>
          </a:p>
          <a:p>
            <a:endParaRPr lang="en-US" dirty="0"/>
          </a:p>
        </p:txBody>
      </p:sp>
      <p:pic>
        <p:nvPicPr>
          <p:cNvPr id="7" name="Picture 6">
            <a:extLst>
              <a:ext uri="{FF2B5EF4-FFF2-40B4-BE49-F238E27FC236}">
                <a16:creationId xmlns:a16="http://schemas.microsoft.com/office/drawing/2014/main" id="{1568BE27-8035-4B26-B1C6-854812C28BB6}"/>
              </a:ext>
            </a:extLst>
          </p:cNvPr>
          <p:cNvPicPr>
            <a:picLocks noChangeAspect="1"/>
          </p:cNvPicPr>
          <p:nvPr/>
        </p:nvPicPr>
        <p:blipFill rotWithShape="1">
          <a:blip r:embed="rId2">
            <a:extLst>
              <a:ext uri="{28A0092B-C50C-407E-A947-70E740481C1C}">
                <a14:useLocalDpi xmlns:a14="http://schemas.microsoft.com/office/drawing/2010/main" val="0"/>
              </a:ext>
            </a:extLst>
          </a:blip>
          <a:srcRect l="11162" r="21860"/>
          <a:stretch/>
        </p:blipFill>
        <p:spPr>
          <a:xfrm>
            <a:off x="6619114" y="2321080"/>
            <a:ext cx="3518800" cy="3398528"/>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61022561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1002-3C09-4B38-A73B-78BAD287D4B9}"/>
              </a:ext>
            </a:extLst>
          </p:cNvPr>
          <p:cNvSpPr>
            <a:spLocks noGrp="1"/>
          </p:cNvSpPr>
          <p:nvPr>
            <p:ph type="title"/>
          </p:nvPr>
        </p:nvSpPr>
        <p:spPr>
          <a:xfrm>
            <a:off x="1143002" y="1322924"/>
            <a:ext cx="9905998" cy="1209192"/>
          </a:xfrm>
        </p:spPr>
        <p:txBody>
          <a:bodyPr>
            <a:normAutofit/>
          </a:bodyPr>
          <a:lstStyle/>
          <a:p>
            <a:r>
              <a:rPr lang="en-US" sz="4000" dirty="0">
                <a:effectLst>
                  <a:outerShdw blurRad="38100" dist="38100" dir="2700000" algn="tl">
                    <a:srgbClr val="000000">
                      <a:alpha val="43137"/>
                    </a:srgbClr>
                  </a:outerShdw>
                </a:effectLst>
              </a:rPr>
              <a:t>RISKS OF VIRTUAL REALITY</a:t>
            </a:r>
          </a:p>
        </p:txBody>
      </p:sp>
      <p:sp>
        <p:nvSpPr>
          <p:cNvPr id="3" name="Content Placeholder 2">
            <a:extLst>
              <a:ext uri="{FF2B5EF4-FFF2-40B4-BE49-F238E27FC236}">
                <a16:creationId xmlns:a16="http://schemas.microsoft.com/office/drawing/2014/main" id="{6BA7B837-846C-4CB4-A9FF-F4F1061EC15D}"/>
              </a:ext>
            </a:extLst>
          </p:cNvPr>
          <p:cNvSpPr>
            <a:spLocks noGrp="1"/>
          </p:cNvSpPr>
          <p:nvPr>
            <p:ph idx="1"/>
          </p:nvPr>
        </p:nvSpPr>
        <p:spPr>
          <a:xfrm>
            <a:off x="1143000" y="2262739"/>
            <a:ext cx="9511748" cy="3541714"/>
          </a:xfrm>
        </p:spPr>
        <p:txBody>
          <a:bodyPr/>
          <a:lstStyle/>
          <a:p>
            <a:pPr marL="0" indent="0">
              <a:buNone/>
            </a:pPr>
            <a:r>
              <a:rPr lang="en-US" dirty="0">
                <a:effectLst>
                  <a:outerShdw blurRad="38100" dist="38100" dir="2700000" algn="tl">
                    <a:srgbClr val="000000">
                      <a:alpha val="43137"/>
                    </a:srgbClr>
                  </a:outerShdw>
                </a:effectLst>
              </a:rPr>
              <a:t>Your health could be at serious risk by </a:t>
            </a:r>
            <a:r>
              <a:rPr lang="en-US">
                <a:effectLst>
                  <a:outerShdw blurRad="38100" dist="38100" dir="2700000" algn="tl">
                    <a:srgbClr val="000000">
                      <a:alpha val="43137"/>
                    </a:srgbClr>
                  </a:outerShdw>
                </a:effectLst>
              </a:rPr>
              <a:t>using the VR</a:t>
            </a:r>
            <a:r>
              <a:rPr lang="en-US" dirty="0">
                <a:effectLst>
                  <a:outerShdw blurRad="38100" dist="38100" dir="2700000" algn="tl">
                    <a:srgbClr val="000000">
                      <a:alpha val="43137"/>
                    </a:srgbClr>
                  </a:outerShdw>
                </a:effectLst>
              </a:rPr>
              <a:t>. It can cause sensory system disruption and symptoms like nausea, dizziness, sweating, pallor, loss of balance, and more when exposed to it. which are collectively referred to as "virtual reality sickness." </a:t>
            </a:r>
          </a:p>
        </p:txBody>
      </p:sp>
      <p:pic>
        <p:nvPicPr>
          <p:cNvPr id="7" name="Picture 6">
            <a:extLst>
              <a:ext uri="{FF2B5EF4-FFF2-40B4-BE49-F238E27FC236}">
                <a16:creationId xmlns:a16="http://schemas.microsoft.com/office/drawing/2014/main" id="{061B8388-B889-406F-84E0-E5E919CE09D1}"/>
              </a:ext>
            </a:extLst>
          </p:cNvPr>
          <p:cNvPicPr>
            <a:picLocks noChangeAspect="1"/>
          </p:cNvPicPr>
          <p:nvPr/>
        </p:nvPicPr>
        <p:blipFill rotWithShape="1">
          <a:blip r:embed="rId2">
            <a:extLst>
              <a:ext uri="{28A0092B-C50C-407E-A947-70E740481C1C}">
                <a14:useLocalDpi xmlns:a14="http://schemas.microsoft.com/office/drawing/2010/main" val="0"/>
              </a:ext>
            </a:extLst>
          </a:blip>
          <a:srcRect t="5948" b="18545"/>
          <a:stretch/>
        </p:blipFill>
        <p:spPr>
          <a:xfrm>
            <a:off x="1335156" y="4325885"/>
            <a:ext cx="9127435" cy="1597838"/>
          </a:xfrm>
          <a:prstGeom prst="rect">
            <a:avLst/>
          </a:prstGeom>
          <a:ln>
            <a:solidFill>
              <a:schemeClr val="bg2">
                <a:lumMod val="25000"/>
                <a:lumOff val="7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52865556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0A80-74D0-4BD9-AC30-28B9318622C4}"/>
              </a:ext>
            </a:extLst>
          </p:cNvPr>
          <p:cNvSpPr>
            <a:spLocks noGrp="1"/>
          </p:cNvSpPr>
          <p:nvPr>
            <p:ph type="title"/>
          </p:nvPr>
        </p:nvSpPr>
        <p:spPr>
          <a:xfrm>
            <a:off x="1141413" y="1066799"/>
            <a:ext cx="9905998" cy="1091012"/>
          </a:xfrm>
        </p:spPr>
        <p:txBody>
          <a:bodyPr>
            <a:normAutofit/>
          </a:bodyPr>
          <a:lstStyle/>
          <a:p>
            <a:r>
              <a:rPr lang="en-US" sz="4000" dirty="0">
                <a:effectLst>
                  <a:outerShdw blurRad="38100" dist="38100" dir="2700000" algn="tl">
                    <a:srgbClr val="000000">
                      <a:alpha val="43137"/>
                    </a:srgbClr>
                  </a:outerShdw>
                </a:effectLst>
              </a:rPr>
              <a:t>Links used : </a:t>
            </a:r>
          </a:p>
        </p:txBody>
      </p:sp>
      <p:sp>
        <p:nvSpPr>
          <p:cNvPr id="3" name="Content Placeholder 2">
            <a:extLst>
              <a:ext uri="{FF2B5EF4-FFF2-40B4-BE49-F238E27FC236}">
                <a16:creationId xmlns:a16="http://schemas.microsoft.com/office/drawing/2014/main" id="{9958D4F7-E99C-40DD-86B3-7C9D2811A2D3}"/>
              </a:ext>
            </a:extLst>
          </p:cNvPr>
          <p:cNvSpPr>
            <a:spLocks noGrp="1"/>
          </p:cNvSpPr>
          <p:nvPr>
            <p:ph idx="1"/>
          </p:nvPr>
        </p:nvSpPr>
        <p:spPr/>
        <p:txBody>
          <a:bodyPr>
            <a:normAutofit lnSpcReduction="10000"/>
          </a:bodyPr>
          <a:lstStyle/>
          <a:p>
            <a:r>
              <a:rPr lang="en-US" dirty="0">
                <a:hlinkClick r:id="rId2"/>
              </a:rPr>
              <a:t>https://www.fdmgroup.com/blog/5-exciting-uses-for-virtual-reality/</a:t>
            </a:r>
            <a:endParaRPr lang="en-US" dirty="0"/>
          </a:p>
          <a:p>
            <a:r>
              <a:rPr lang="en-US" dirty="0">
                <a:hlinkClick r:id="rId3"/>
              </a:rPr>
              <a:t>https://www.marxentlabs.com/what-is-virtual-reality/</a:t>
            </a:r>
            <a:endParaRPr lang="en-US" dirty="0"/>
          </a:p>
          <a:p>
            <a:r>
              <a:rPr lang="en-US" dirty="0">
                <a:hlinkClick r:id="rId4"/>
              </a:rPr>
              <a:t>https://metaversevrnow.com/vr/advantages-and-disadvantages-of-virtual-reality/#:~:text=One%20of%20the%20main%20disadvantages,moving%20when%20they%20are%20not</a:t>
            </a:r>
            <a:r>
              <a:rPr lang="en-US" dirty="0"/>
              <a:t>.</a:t>
            </a:r>
          </a:p>
          <a:p>
            <a:r>
              <a:rPr lang="en-US" dirty="0">
                <a:hlinkClick r:id="rId5"/>
              </a:rPr>
              <a:t>https://insidetelecom.com/the-risks-and-benefits-virtual-reality-presents-to-society/</a:t>
            </a:r>
            <a:endParaRPr lang="en-US" dirty="0"/>
          </a:p>
          <a:p>
            <a:endParaRPr lang="en-US" dirty="0"/>
          </a:p>
        </p:txBody>
      </p:sp>
    </p:spTree>
    <p:extLst>
      <p:ext uri="{BB962C8B-B14F-4D97-AF65-F5344CB8AC3E}">
        <p14:creationId xmlns:p14="http://schemas.microsoft.com/office/powerpoint/2010/main" val="424066307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5">
      <a:dk1>
        <a:sysClr val="windowText" lastClr="000000"/>
      </a:dk1>
      <a:lt1>
        <a:sysClr val="window" lastClr="FFFFFF"/>
      </a:lt1>
      <a:dk2>
        <a:srgbClr val="164777"/>
      </a:dk2>
      <a:lt2>
        <a:srgbClr val="8BD6F6"/>
      </a:lt2>
      <a:accent1>
        <a:srgbClr val="1E5F9F"/>
      </a:accent1>
      <a:accent2>
        <a:srgbClr val="629DD1"/>
      </a:accent2>
      <a:accent3>
        <a:srgbClr val="297FD5"/>
      </a:accent3>
      <a:accent4>
        <a:srgbClr val="7F8FA9"/>
      </a:accent4>
      <a:accent5>
        <a:srgbClr val="5AA2AE"/>
      </a:accent5>
      <a:accent6>
        <a:srgbClr val="9D90A0"/>
      </a:accent6>
      <a:hlink>
        <a:srgbClr val="2B5258"/>
      </a:hlink>
      <a:folHlink>
        <a:srgbClr val="98E2F9"/>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134</TotalTime>
  <Words>365</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Trebuchet MS</vt:lpstr>
      <vt:lpstr>Tw Cen MT</vt:lpstr>
      <vt:lpstr>Wingdings</vt:lpstr>
      <vt:lpstr>Circuit</vt:lpstr>
      <vt:lpstr>VIRTUAL REALITY</vt:lpstr>
      <vt:lpstr>What is virtual reality?</vt:lpstr>
      <vt:lpstr>What is it often used for?</vt:lpstr>
      <vt:lpstr>ADVANTAGES OF VIRTUAL REALITY</vt:lpstr>
      <vt:lpstr>BENEFITS OF VIRTUAL REALITY</vt:lpstr>
      <vt:lpstr>PowerPoint Presentation</vt:lpstr>
      <vt:lpstr>DISADVANTAGES OF VIRTUAL REALITY</vt:lpstr>
      <vt:lpstr>RISKS OF VIRTUAL REALITY</vt:lpstr>
      <vt:lpstr>Links used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F.AbuBaker</dc:creator>
  <cp:lastModifiedBy>F.AbuBaker</cp:lastModifiedBy>
  <cp:revision>15</cp:revision>
  <dcterms:created xsi:type="dcterms:W3CDTF">2023-02-08T15:12:12Z</dcterms:created>
  <dcterms:modified xsi:type="dcterms:W3CDTF">2023-02-08T17:26:21Z</dcterms:modified>
</cp:coreProperties>
</file>