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64" r:id="rId4"/>
    <p:sldId id="259" r:id="rId5"/>
    <p:sldId id="260" r:id="rId6"/>
    <p:sldId id="261" r:id="rId7"/>
    <p:sldId id="262" r:id="rId8"/>
    <p:sldId id="263"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57" autoAdjust="0"/>
    <p:restoredTop sz="94660"/>
  </p:normalViewPr>
  <p:slideViewPr>
    <p:cSldViewPr snapToGrid="0">
      <p:cViewPr varScale="1">
        <p:scale>
          <a:sx n="77" d="100"/>
          <a:sy n="77" d="100"/>
        </p:scale>
        <p:origin x="28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How</a:t>
            </a:r>
            <a:r>
              <a:rPr lang="en-US" baseline="0" dirty="0"/>
              <a:t> much does the Apollo guidance computer approximately cost?</a:t>
            </a:r>
            <a:endParaRPr lang="en-US" dirty="0"/>
          </a:p>
        </c:rich>
      </c:tx>
      <c:layout>
        <c:manualLayout>
          <c:xMode val="edge"/>
          <c:yMode val="edge"/>
          <c:x val="0.12658455285060799"/>
          <c:y val="2.646815550041356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Series 1</c:v>
                </c:pt>
              </c:strCache>
            </c:strRef>
          </c:tx>
          <c:spPr>
            <a:solidFill>
              <a:schemeClr val="accent5">
                <a:shade val="65000"/>
              </a:schemeClr>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#,##0</c:formatCode>
                <c:ptCount val="4"/>
                <c:pt idx="0">
                  <c:v>100000</c:v>
                </c:pt>
                <c:pt idx="1">
                  <c:v>200000</c:v>
                </c:pt>
                <c:pt idx="2">
                  <c:v>150000</c:v>
                </c:pt>
                <c:pt idx="3">
                  <c:v>250000</c:v>
                </c:pt>
              </c:numCache>
            </c:numRef>
          </c:val>
          <c:extLst>
            <c:ext xmlns:c16="http://schemas.microsoft.com/office/drawing/2014/chart" uri="{C3380CC4-5D6E-409C-BE32-E72D297353CC}">
              <c16:uniqueId val="{00000000-53C1-4849-850B-BBC205277BBF}"/>
            </c:ext>
          </c:extLst>
        </c:ser>
        <c:ser>
          <c:idx val="1"/>
          <c:order val="1"/>
          <c:tx>
            <c:strRef>
              <c:f>Sheet1!$C$1</c:f>
              <c:strCache>
                <c:ptCount val="1"/>
                <c:pt idx="0">
                  <c:v>Series 2</c:v>
                </c:pt>
              </c:strCache>
            </c:strRef>
          </c:tx>
          <c:spPr>
            <a:solidFill>
              <a:schemeClr val="accent5"/>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3C1-4849-850B-BBC205277BBF}"/>
            </c:ext>
          </c:extLst>
        </c:ser>
        <c:ser>
          <c:idx val="2"/>
          <c:order val="2"/>
          <c:tx>
            <c:strRef>
              <c:f>Sheet1!$D$1</c:f>
              <c:strCache>
                <c:ptCount val="1"/>
                <c:pt idx="0">
                  <c:v>Series 3</c:v>
                </c:pt>
              </c:strCache>
            </c:strRef>
          </c:tx>
          <c:spPr>
            <a:solidFill>
              <a:schemeClr val="accent5">
                <a:tint val="65000"/>
              </a:schemeClr>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3C1-4849-850B-BBC205277BBF}"/>
            </c:ext>
          </c:extLst>
        </c:ser>
        <c:dLbls>
          <c:showLegendKey val="0"/>
          <c:showVal val="0"/>
          <c:showCatName val="0"/>
          <c:showSerName val="0"/>
          <c:showPercent val="0"/>
          <c:showBubbleSize val="0"/>
        </c:dLbls>
        <c:gapWidth val="150"/>
        <c:shape val="box"/>
        <c:axId val="1193517264"/>
        <c:axId val="1087354192"/>
        <c:axId val="0"/>
      </c:bar3DChart>
      <c:catAx>
        <c:axId val="119351726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87354192"/>
        <c:crosses val="autoZero"/>
        <c:auto val="1"/>
        <c:lblAlgn val="ctr"/>
        <c:lblOffset val="100"/>
        <c:noMultiLvlLbl val="0"/>
      </c:catAx>
      <c:valAx>
        <c:axId val="1087354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93517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83D70-91AA-429A-BD57-1CB6792B30EE}"/>
              </a:ext>
            </a:extLst>
          </p:cNvPr>
          <p:cNvSpPr>
            <a:spLocks noGrp="1"/>
          </p:cNvSpPr>
          <p:nvPr>
            <p:ph type="ctrTitle"/>
          </p:nvPr>
        </p:nvSpPr>
        <p:spPr>
          <a:xfrm>
            <a:off x="1088136" y="1078030"/>
            <a:ext cx="9288096" cy="2956718"/>
          </a:xfrm>
        </p:spPr>
        <p:txBody>
          <a:bodyPr anchor="t">
            <a:noAutofit/>
          </a:bodyPr>
          <a:lstStyle>
            <a:lvl1pPr algn="l">
              <a:defRPr sz="6600" cap="all" baseline="0"/>
            </a:lvl1pPr>
          </a:lstStyle>
          <a:p>
            <a:r>
              <a:rPr lang="en-US" dirty="0"/>
              <a:t>Click to edit Master title style</a:t>
            </a:r>
          </a:p>
        </p:txBody>
      </p:sp>
      <p:sp>
        <p:nvSpPr>
          <p:cNvPr id="3" name="Subtitle 2">
            <a:extLst>
              <a:ext uri="{FF2B5EF4-FFF2-40B4-BE49-F238E27FC236}">
                <a16:creationId xmlns:a16="http://schemas.microsoft.com/office/drawing/2014/main" id="{F065D245-B564-481D-A323-F73C5BCA8461}"/>
              </a:ext>
            </a:extLst>
          </p:cNvPr>
          <p:cNvSpPr>
            <a:spLocks noGrp="1"/>
          </p:cNvSpPr>
          <p:nvPr>
            <p:ph type="subTitle" idx="1"/>
          </p:nvPr>
        </p:nvSpPr>
        <p:spPr>
          <a:xfrm>
            <a:off x="1088136" y="4455621"/>
            <a:ext cx="9288096" cy="1435331"/>
          </a:xfrm>
        </p:spPr>
        <p:txBody>
          <a:bodyPr>
            <a:normAutofit/>
          </a:bodyPr>
          <a:lstStyle>
            <a:lvl1pPr marL="0" indent="0" algn="l">
              <a:lnSpc>
                <a:spcPct val="12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8E072EE-51B3-4C0C-A460-4684AB079301}"/>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5" name="Footer Placeholder 4">
            <a:extLst>
              <a:ext uri="{FF2B5EF4-FFF2-40B4-BE49-F238E27FC236}">
                <a16:creationId xmlns:a16="http://schemas.microsoft.com/office/drawing/2014/main" id="{011422A5-3076-413B-84CB-ED3BA4171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67C68-40D5-477E-9DBC-C28FD4B1142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34754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6C900-05BC-4021-B69F-2DAF974B7EF6}"/>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3F26E227-253A-44A0-9404-1CFD8CE41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F5A02-0FC4-41C8-A13C-4C929B28846B}"/>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5" name="Footer Placeholder 4">
            <a:extLst>
              <a:ext uri="{FF2B5EF4-FFF2-40B4-BE49-F238E27FC236}">
                <a16:creationId xmlns:a16="http://schemas.microsoft.com/office/drawing/2014/main" id="{80459378-C430-49DB-B2D6-E32FBBCD4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D57D-CB8E-4E67-AE2D-2790E2AA60CB}"/>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534385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82CF945-D70F-49C1-8CE5-5758C1166014}"/>
              </a:ext>
            </a:extLst>
          </p:cNvPr>
          <p:cNvSpPr>
            <a:spLocks noGrp="1"/>
          </p:cNvSpPr>
          <p:nvPr>
            <p:ph type="title" orient="vert"/>
          </p:nvPr>
        </p:nvSpPr>
        <p:spPr>
          <a:xfrm>
            <a:off x="9182100" y="1091381"/>
            <a:ext cx="2171700" cy="495336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C2FDB721-04AA-4330-8045-3F2D9BB4BC66}"/>
              </a:ext>
            </a:extLst>
          </p:cNvPr>
          <p:cNvSpPr>
            <a:spLocks noGrp="1"/>
          </p:cNvSpPr>
          <p:nvPr>
            <p:ph type="body" orient="vert" idx="1"/>
          </p:nvPr>
        </p:nvSpPr>
        <p:spPr>
          <a:xfrm>
            <a:off x="838200" y="1091381"/>
            <a:ext cx="8265340" cy="4953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F418C15-991C-4C71-8DCD-DB3B3888831F}"/>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5" name="Footer Placeholder 4">
            <a:extLst>
              <a:ext uri="{FF2B5EF4-FFF2-40B4-BE49-F238E27FC236}">
                <a16:creationId xmlns:a16="http://schemas.microsoft.com/office/drawing/2014/main" id="{F7728CC3-5830-4EFA-B28E-1648904DE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A91B6-E419-4483-9B66-3C758788BC48}"/>
              </a:ext>
            </a:extLst>
          </p:cNvPr>
          <p:cNvSpPr>
            <a:spLocks noGrp="1"/>
          </p:cNvSpPr>
          <p:nvPr>
            <p:ph type="sldNum" sz="quarter" idx="12"/>
          </p:nvPr>
        </p:nvSpPr>
        <p:spPr/>
        <p:txBody>
          <a:bodyPr/>
          <a:lstStyle/>
          <a:p>
            <a:fld id="{719D7796-F675-488F-AC46-C88938C80352}" type="slidenum">
              <a:rPr lang="en-US" smtClean="0"/>
              <a:t>‹#›</a:t>
            </a:fld>
            <a:endParaRPr lang="en-US"/>
          </a:p>
        </p:txBody>
      </p:sp>
      <p:cxnSp>
        <p:nvCxnSpPr>
          <p:cNvPr id="7" name="Straight Connector 6">
            <a:extLst>
              <a:ext uri="{FF2B5EF4-FFF2-40B4-BE49-F238E27FC236}">
                <a16:creationId xmlns:a16="http://schemas.microsoft.com/office/drawing/2014/main" id="{DE447C6A-78C3-4687-9A71-A05DBF6700DE}"/>
              </a:ext>
            </a:extLst>
          </p:cNvPr>
          <p:cNvCxnSpPr>
            <a:cxnSpLocks/>
          </p:cNvCxnSpPr>
          <p:nvPr/>
        </p:nvCxnSpPr>
        <p:spPr>
          <a:xfrm>
            <a:off x="11387805"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52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EE2F5-9D3C-4BE7-9AD5-335B31CF2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F98C4F-4BF6-47CF-ABEE-2B12748C47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539070-70D2-4DD1-A439-155343FE262E}"/>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5" name="Footer Placeholder 4">
            <a:extLst>
              <a:ext uri="{FF2B5EF4-FFF2-40B4-BE49-F238E27FC236}">
                <a16:creationId xmlns:a16="http://schemas.microsoft.com/office/drawing/2014/main" id="{6151AB30-CD74-471D-9FA6-ADC0C901E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137C4-F19E-4521-8DCB-4E0CF9CA319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071177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8007D-9B1D-4E2C-B38F-29C6820996DF}"/>
              </a:ext>
            </a:extLst>
          </p:cNvPr>
          <p:cNvSpPr>
            <a:spLocks noGrp="1"/>
          </p:cNvSpPr>
          <p:nvPr>
            <p:ph type="title"/>
          </p:nvPr>
        </p:nvSpPr>
        <p:spPr>
          <a:xfrm>
            <a:off x="1090940" y="1099127"/>
            <a:ext cx="9272260" cy="3472874"/>
          </a:xfrm>
        </p:spPr>
        <p:txBody>
          <a:bodyPr anchor="t">
            <a:normAutofit/>
          </a:bodyPr>
          <a:lstStyle>
            <a:lvl1pPr>
              <a:defRPr sz="40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960C51B-B525-4032-9D08-2978D7367BFF}"/>
              </a:ext>
            </a:extLst>
          </p:cNvPr>
          <p:cNvSpPr>
            <a:spLocks noGrp="1"/>
          </p:cNvSpPr>
          <p:nvPr>
            <p:ph type="body" idx="1"/>
          </p:nvPr>
        </p:nvSpPr>
        <p:spPr>
          <a:xfrm>
            <a:off x="1090939" y="4572000"/>
            <a:ext cx="9272262" cy="1320801"/>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408851-4DCC-447C-828A-5F7E66F7623D}"/>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5" name="Footer Placeholder 4">
            <a:extLst>
              <a:ext uri="{FF2B5EF4-FFF2-40B4-BE49-F238E27FC236}">
                <a16:creationId xmlns:a16="http://schemas.microsoft.com/office/drawing/2014/main" id="{4C094542-CAEF-4D6C-BE6A-BC100F0590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8BDE40-8468-4051-9703-B751608AAF9D}"/>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246355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7AE-3892-4896-8C15-7A35A41EFD9C}"/>
              </a:ext>
            </a:extLst>
          </p:cNvPr>
          <p:cNvSpPr>
            <a:spLocks noGrp="1"/>
          </p:cNvSpPr>
          <p:nvPr>
            <p:ph type="title"/>
          </p:nvPr>
        </p:nvSpPr>
        <p:spPr>
          <a:xfrm>
            <a:off x="1088136" y="1088136"/>
            <a:ext cx="9890066" cy="129422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2FD9A26-86F1-4817-B243-4DE63B4F182F}"/>
              </a:ext>
            </a:extLst>
          </p:cNvPr>
          <p:cNvSpPr>
            <a:spLocks noGrp="1"/>
          </p:cNvSpPr>
          <p:nvPr>
            <p:ph sz="half" idx="1"/>
          </p:nvPr>
        </p:nvSpPr>
        <p:spPr>
          <a:xfrm>
            <a:off x="1082185" y="2440568"/>
            <a:ext cx="4841505" cy="38012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54BF9B-EA16-48C8-96B9-7A66051BE768}"/>
              </a:ext>
            </a:extLst>
          </p:cNvPr>
          <p:cNvSpPr>
            <a:spLocks noGrp="1"/>
          </p:cNvSpPr>
          <p:nvPr>
            <p:ph sz="half" idx="2"/>
          </p:nvPr>
        </p:nvSpPr>
        <p:spPr>
          <a:xfrm>
            <a:off x="6172200" y="2440568"/>
            <a:ext cx="4806002" cy="3801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E2D9F-1FCE-4A1C-996E-DB05777A8994}"/>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6" name="Footer Placeholder 5">
            <a:extLst>
              <a:ext uri="{FF2B5EF4-FFF2-40B4-BE49-F238E27FC236}">
                <a16:creationId xmlns:a16="http://schemas.microsoft.com/office/drawing/2014/main" id="{40629E05-3F6C-40BF-9324-118588B6CA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9BE013-C5C0-4CBD-982E-36F037F7366F}"/>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107265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ED885-5FE5-4407-BE4D-FAD01C40A905}"/>
              </a:ext>
            </a:extLst>
          </p:cNvPr>
          <p:cNvSpPr>
            <a:spLocks noGrp="1"/>
          </p:cNvSpPr>
          <p:nvPr>
            <p:ph type="title"/>
          </p:nvPr>
        </p:nvSpPr>
        <p:spPr>
          <a:xfrm>
            <a:off x="1090940" y="1084333"/>
            <a:ext cx="9949455" cy="838856"/>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E322A77-C134-4857-83E5-51217D3C29FB}"/>
              </a:ext>
            </a:extLst>
          </p:cNvPr>
          <p:cNvSpPr>
            <a:spLocks noGrp="1"/>
          </p:cNvSpPr>
          <p:nvPr>
            <p:ph type="body" idx="1"/>
          </p:nvPr>
        </p:nvSpPr>
        <p:spPr>
          <a:xfrm>
            <a:off x="1092088" y="1923190"/>
            <a:ext cx="4816475"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A4ECBFE-C62C-471B-BFE4-1272EAC3479D}"/>
              </a:ext>
            </a:extLst>
          </p:cNvPr>
          <p:cNvSpPr>
            <a:spLocks noGrp="1"/>
          </p:cNvSpPr>
          <p:nvPr>
            <p:ph sz="half" idx="2"/>
          </p:nvPr>
        </p:nvSpPr>
        <p:spPr>
          <a:xfrm>
            <a:off x="1092088" y="2825791"/>
            <a:ext cx="4816475" cy="336387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710AFC6-F407-4F35-BD37-B32F9B4036D0}"/>
              </a:ext>
            </a:extLst>
          </p:cNvPr>
          <p:cNvSpPr>
            <a:spLocks noGrp="1"/>
          </p:cNvSpPr>
          <p:nvPr>
            <p:ph type="body" sz="quarter" idx="3"/>
          </p:nvPr>
        </p:nvSpPr>
        <p:spPr>
          <a:xfrm>
            <a:off x="6215482" y="1923190"/>
            <a:ext cx="4824913" cy="838856"/>
          </a:xfrm>
        </p:spPr>
        <p:txBody>
          <a:bodyPr anchor="b">
            <a:normAutofit/>
          </a:bodyPr>
          <a:lstStyle>
            <a:lvl1pPr marL="0" indent="0">
              <a:lnSpc>
                <a:spcPct val="100000"/>
              </a:lnSpc>
              <a:buNone/>
              <a:defRPr sz="2000" b="1"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8D60D5-0F83-46CB-92F3-849FC08E6E92}"/>
              </a:ext>
            </a:extLst>
          </p:cNvPr>
          <p:cNvSpPr>
            <a:spLocks noGrp="1"/>
          </p:cNvSpPr>
          <p:nvPr>
            <p:ph sz="quarter" idx="4"/>
          </p:nvPr>
        </p:nvSpPr>
        <p:spPr>
          <a:xfrm>
            <a:off x="6215482" y="2825791"/>
            <a:ext cx="4824913" cy="33638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AE694-5CA0-48DA-90D3-EC42BD1D86C1}"/>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8" name="Footer Placeholder 7">
            <a:extLst>
              <a:ext uri="{FF2B5EF4-FFF2-40B4-BE49-F238E27FC236}">
                <a16:creationId xmlns:a16="http://schemas.microsoft.com/office/drawing/2014/main" id="{F340A80D-4CCB-4899-9E1D-A5967F4E64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753A9D-469A-4ED9-99A1-7E4B115F8933}"/>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7639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7C91E-0A11-4E5D-9B8D-5316E73A2D58}"/>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A1B8A8D1-71AD-4F9F-B393-9EED83FEF003}"/>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4" name="Footer Placeholder 3">
            <a:extLst>
              <a:ext uri="{FF2B5EF4-FFF2-40B4-BE49-F238E27FC236}">
                <a16:creationId xmlns:a16="http://schemas.microsoft.com/office/drawing/2014/main" id="{D7E36922-9A4C-453D-9B70-0C3A70281C0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5AAEF2-65DC-4E28-9AA4-5115ACB074CC}"/>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822583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48B02B-A32A-4383-BBC7-0C383390A96F}"/>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3" name="Footer Placeholder 2">
            <a:extLst>
              <a:ext uri="{FF2B5EF4-FFF2-40B4-BE49-F238E27FC236}">
                <a16:creationId xmlns:a16="http://schemas.microsoft.com/office/drawing/2014/main" id="{FCFF7E77-47E0-4F9E-9148-8D0C59C0CFC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8005A2-ECF0-4759-A17B-FDECE80683F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628178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1DD4B-5676-477E-8C52-4C1CF160FCDE}"/>
              </a:ext>
            </a:extLst>
          </p:cNvPr>
          <p:cNvSpPr>
            <a:spLocks noGrp="1"/>
          </p:cNvSpPr>
          <p:nvPr>
            <p:ph type="title"/>
          </p:nvPr>
        </p:nvSpPr>
        <p:spPr>
          <a:xfrm>
            <a:off x="1090940" y="1094448"/>
            <a:ext cx="3785860" cy="1554362"/>
          </a:xfrm>
        </p:spPr>
        <p:txBody>
          <a:bodyPr anchor="t">
            <a:normAutofit/>
          </a:bodyPr>
          <a:lstStyle>
            <a:lvl1pPr>
              <a:defRPr sz="2800" cap="all" baseline="0"/>
            </a:lvl1pPr>
          </a:lstStyle>
          <a:p>
            <a:r>
              <a:rPr lang="en-US" dirty="0"/>
              <a:t>Click to edit Master title style</a:t>
            </a:r>
          </a:p>
        </p:txBody>
      </p:sp>
      <p:sp>
        <p:nvSpPr>
          <p:cNvPr id="3" name="Content Placeholder 2">
            <a:extLst>
              <a:ext uri="{FF2B5EF4-FFF2-40B4-BE49-F238E27FC236}">
                <a16:creationId xmlns:a16="http://schemas.microsoft.com/office/drawing/2014/main" id="{4B5A3E63-EB15-4D82-BF2B-36BB030C430D}"/>
              </a:ext>
            </a:extLst>
          </p:cNvPr>
          <p:cNvSpPr>
            <a:spLocks noGrp="1"/>
          </p:cNvSpPr>
          <p:nvPr>
            <p:ph idx="1"/>
          </p:nvPr>
        </p:nvSpPr>
        <p:spPr>
          <a:xfrm>
            <a:off x="5524500" y="922689"/>
            <a:ext cx="548600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CBE994E-BAB7-43DC-A0E4-C779CF2A33D5}"/>
              </a:ext>
            </a:extLst>
          </p:cNvPr>
          <p:cNvSpPr>
            <a:spLocks noGrp="1"/>
          </p:cNvSpPr>
          <p:nvPr>
            <p:ph type="body" sz="half" idx="2"/>
          </p:nvPr>
        </p:nvSpPr>
        <p:spPr>
          <a:xfrm>
            <a:off x="1090940" y="2701254"/>
            <a:ext cx="3785860" cy="316773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DEFAAA-1B70-42AA-ADCC-F49B58132654}"/>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6" name="Footer Placeholder 5">
            <a:extLst>
              <a:ext uri="{FF2B5EF4-FFF2-40B4-BE49-F238E27FC236}">
                <a16:creationId xmlns:a16="http://schemas.microsoft.com/office/drawing/2014/main" id="{E4C7B6CC-1C13-4F34-AC86-CCD442C8C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1B638-9061-41AD-AF47-73A4AF8B781A}"/>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2019123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F3C43-1676-4A29-83F9-D788ED2E71E9}"/>
              </a:ext>
            </a:extLst>
          </p:cNvPr>
          <p:cNvSpPr>
            <a:spLocks noGrp="1"/>
          </p:cNvSpPr>
          <p:nvPr>
            <p:ph type="title"/>
          </p:nvPr>
        </p:nvSpPr>
        <p:spPr>
          <a:xfrm>
            <a:off x="1090940" y="1097280"/>
            <a:ext cx="3785860" cy="1559740"/>
          </a:xfrm>
        </p:spPr>
        <p:txBody>
          <a:bodyPr anchor="t">
            <a:normAutofit/>
          </a:bodyPr>
          <a:lstStyle>
            <a:lvl1pPr>
              <a:defRPr sz="2800" cap="all"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214A903-97C7-4349-B8CE-1BBED1942E3B}"/>
              </a:ext>
            </a:extLst>
          </p:cNvPr>
          <p:cNvSpPr>
            <a:spLocks noGrp="1"/>
          </p:cNvSpPr>
          <p:nvPr>
            <p:ph type="pic" idx="1"/>
          </p:nvPr>
        </p:nvSpPr>
        <p:spPr>
          <a:xfrm>
            <a:off x="5524500" y="1143000"/>
            <a:ext cx="54864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BF0A9F58-4AEB-4286-98F7-3C77AA913BE8}"/>
              </a:ext>
            </a:extLst>
          </p:cNvPr>
          <p:cNvSpPr>
            <a:spLocks noGrp="1"/>
          </p:cNvSpPr>
          <p:nvPr>
            <p:ph type="body" sz="half" idx="2"/>
          </p:nvPr>
        </p:nvSpPr>
        <p:spPr>
          <a:xfrm>
            <a:off x="1090940" y="2697480"/>
            <a:ext cx="3785860" cy="30934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F55A58-F085-4500-AF61-045B12C8F41E}"/>
              </a:ext>
            </a:extLst>
          </p:cNvPr>
          <p:cNvSpPr>
            <a:spLocks noGrp="1"/>
          </p:cNvSpPr>
          <p:nvPr>
            <p:ph type="dt" sz="half" idx="10"/>
          </p:nvPr>
        </p:nvSpPr>
        <p:spPr/>
        <p:txBody>
          <a:bodyPr/>
          <a:lstStyle/>
          <a:p>
            <a:fld id="{A1E45834-53BD-4C8F-B791-CD5378F4150E}" type="datetimeFigureOut">
              <a:rPr lang="en-US" smtClean="0"/>
              <a:t>2/8/2023</a:t>
            </a:fld>
            <a:endParaRPr lang="en-US"/>
          </a:p>
        </p:txBody>
      </p:sp>
      <p:sp>
        <p:nvSpPr>
          <p:cNvPr id="6" name="Footer Placeholder 5">
            <a:extLst>
              <a:ext uri="{FF2B5EF4-FFF2-40B4-BE49-F238E27FC236}">
                <a16:creationId xmlns:a16="http://schemas.microsoft.com/office/drawing/2014/main" id="{E9936470-561D-49AE-AC84-B79D483FDA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F2BE2-DF21-4683-9D5F-849A525FD5C4}"/>
              </a:ext>
            </a:extLst>
          </p:cNvPr>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18883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438DC-3CEE-4170-9B1C-BAC05CD8C3B5}"/>
              </a:ext>
            </a:extLst>
          </p:cNvPr>
          <p:cNvSpPr>
            <a:spLocks noGrp="1"/>
          </p:cNvSpPr>
          <p:nvPr>
            <p:ph type="title"/>
          </p:nvPr>
        </p:nvSpPr>
        <p:spPr>
          <a:xfrm>
            <a:off x="1088136" y="1090245"/>
            <a:ext cx="9922764" cy="129422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C19D24-DCBE-47F9-8B85-8A118B02B3C9}"/>
              </a:ext>
            </a:extLst>
          </p:cNvPr>
          <p:cNvSpPr>
            <a:spLocks noGrp="1"/>
          </p:cNvSpPr>
          <p:nvPr>
            <p:ph type="body" idx="1"/>
          </p:nvPr>
        </p:nvSpPr>
        <p:spPr>
          <a:xfrm>
            <a:off x="1088136" y="2447778"/>
            <a:ext cx="9922764" cy="383872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34F5788-BDCE-49E2-80AE-31C739C6A0CE}"/>
              </a:ext>
            </a:extLst>
          </p:cNvPr>
          <p:cNvSpPr>
            <a:spLocks noGrp="1"/>
          </p:cNvSpPr>
          <p:nvPr>
            <p:ph type="dt" sz="half" idx="2"/>
          </p:nvPr>
        </p:nvSpPr>
        <p:spPr>
          <a:xfrm>
            <a:off x="7315200" y="6389688"/>
            <a:ext cx="3695302" cy="365125"/>
          </a:xfrm>
          <a:prstGeom prst="rect">
            <a:avLst/>
          </a:prstGeom>
        </p:spPr>
        <p:txBody>
          <a:bodyPr vert="horz" lIns="91440" tIns="45720" rIns="91440" bIns="45720" rtlCol="0" anchor="ctr"/>
          <a:lstStyle>
            <a:lvl1pPr algn="l">
              <a:defRPr sz="900">
                <a:solidFill>
                  <a:schemeClr val="tx1"/>
                </a:solidFill>
              </a:defRPr>
            </a:lvl1pPr>
          </a:lstStyle>
          <a:p>
            <a:fld id="{A1E45834-53BD-4C8F-B791-CD5378F4150E}" type="datetimeFigureOut">
              <a:rPr lang="en-US" smtClean="0"/>
              <a:t>2/8/2023</a:t>
            </a:fld>
            <a:endParaRPr lang="en-US"/>
          </a:p>
        </p:txBody>
      </p:sp>
      <p:sp>
        <p:nvSpPr>
          <p:cNvPr id="5" name="Footer Placeholder 4">
            <a:extLst>
              <a:ext uri="{FF2B5EF4-FFF2-40B4-BE49-F238E27FC236}">
                <a16:creationId xmlns:a16="http://schemas.microsoft.com/office/drawing/2014/main" id="{FD1D5844-8163-4D82-BEFC-BC2D8D511B7E}"/>
              </a:ext>
            </a:extLst>
          </p:cNvPr>
          <p:cNvSpPr>
            <a:spLocks noGrp="1"/>
          </p:cNvSpPr>
          <p:nvPr>
            <p:ph type="ftr" sz="quarter" idx="3"/>
          </p:nvPr>
        </p:nvSpPr>
        <p:spPr>
          <a:xfrm>
            <a:off x="1090940" y="6389688"/>
            <a:ext cx="4433560" cy="365125"/>
          </a:xfrm>
          <a:prstGeom prst="rect">
            <a:avLst/>
          </a:prstGeom>
        </p:spPr>
        <p:txBody>
          <a:bodyPr vert="horz" lIns="91440" tIns="45720" rIns="91440" bIns="45720" rtlCol="0" anchor="ctr"/>
          <a:lstStyle>
            <a:lvl1pPr algn="l">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22698A50-C435-4220-82C6-C8D62A7C9EB0}"/>
              </a:ext>
            </a:extLst>
          </p:cNvPr>
          <p:cNvSpPr>
            <a:spLocks noGrp="1"/>
          </p:cNvSpPr>
          <p:nvPr>
            <p:ph type="sldNum" sz="quarter" idx="4"/>
          </p:nvPr>
        </p:nvSpPr>
        <p:spPr>
          <a:xfrm>
            <a:off x="10983190" y="6389688"/>
            <a:ext cx="940296" cy="365125"/>
          </a:xfrm>
          <a:prstGeom prst="rect">
            <a:avLst/>
          </a:prstGeom>
        </p:spPr>
        <p:txBody>
          <a:bodyPr vert="horz" lIns="91440" tIns="45720" rIns="91440" bIns="45720" rtlCol="0" anchor="ctr"/>
          <a:lstStyle>
            <a:lvl1pPr algn="r">
              <a:defRPr sz="900">
                <a:solidFill>
                  <a:schemeClr val="tx1"/>
                </a:solidFill>
              </a:defRPr>
            </a:lvl1pPr>
          </a:lstStyle>
          <a:p>
            <a:fld id="{719D7796-F675-488F-AC46-C88938C80352}" type="slidenum">
              <a:rPr lang="en-US" smtClean="0"/>
              <a:t>‹#›</a:t>
            </a:fld>
            <a:endParaRPr lang="en-US"/>
          </a:p>
        </p:txBody>
      </p:sp>
      <p:cxnSp>
        <p:nvCxnSpPr>
          <p:cNvPr id="28" name="Straight Connector 27">
            <a:extLst>
              <a:ext uri="{FF2B5EF4-FFF2-40B4-BE49-F238E27FC236}">
                <a16:creationId xmlns:a16="http://schemas.microsoft.com/office/drawing/2014/main" id="{D8689CE0-64D2-447C-9C1F-872D111D8AC3}"/>
              </a:ext>
            </a:extLst>
          </p:cNvPr>
          <p:cNvCxnSpPr>
            <a:cxnSpLocks/>
          </p:cNvCxnSpPr>
          <p:nvPr/>
        </p:nvCxnSpPr>
        <p:spPr>
          <a:xfrm>
            <a:off x="0" y="1185205"/>
            <a:ext cx="804195" cy="0"/>
          </a:xfrm>
          <a:prstGeom prst="line">
            <a:avLst/>
          </a:prstGeom>
          <a:ln w="857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18548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85000"/>
        </a:lnSpc>
        <a:spcBef>
          <a:spcPct val="0"/>
        </a:spcBef>
        <a:buNone/>
        <a:defRPr sz="4400" b="1" kern="1200" cap="none"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Neue Haas Grotesk Text Pro" panose="020B0504020202020204" pitchFamily="34" charset="0"/>
        <a:buChar char="-"/>
        <a:defRPr sz="1800" kern="1200">
          <a:solidFill>
            <a:schemeClr val="tx1"/>
          </a:solidFill>
          <a:latin typeface="+mn-lt"/>
          <a:ea typeface="+mn-ea"/>
          <a:cs typeface="+mn-cs"/>
        </a:defRPr>
      </a:lvl1pPr>
      <a:lvl2pPr marL="502920" indent="-228600" algn="l" defTabSz="914400" rtl="0" eaLnBrk="1" latinLnBrk="0" hangingPunct="1">
        <a:lnSpc>
          <a:spcPct val="130000"/>
        </a:lnSpc>
        <a:spcBef>
          <a:spcPts val="500"/>
        </a:spcBef>
        <a:buFont typeface="Neue Haas Grotesk Text Pro" panose="020B05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Font typeface="Neue Haas Grotesk Text Pro" panose="020B05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30000"/>
        </a:lnSpc>
        <a:spcBef>
          <a:spcPts val="500"/>
        </a:spcBef>
        <a:buFont typeface="Neue Haas Grotesk Text Pro" panose="020B05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ing.com/videos/search?q=apollo+guidance+computer&amp;&amp;view=detail&amp;mid=3B2AA11C76F6EAA5BF0F3B2AA11C76F6EAA5BF0F&amp;&amp;FORM=VRDGAR&amp;ru=%2Fvideos%2Fsearch%3Fq%3Dapollo%2Bguidance%2Bcomputer%26FORM%3DHDRSC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CE54A2A-DF49-4800-82E7-3AF9353F8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6125ED7-F0CF-40D9-8C60-51E188053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3FB0D9-358A-4D54-ABC9-8F1F55F45E65}"/>
              </a:ext>
            </a:extLst>
          </p:cNvPr>
          <p:cNvSpPr>
            <a:spLocks noGrp="1"/>
          </p:cNvSpPr>
          <p:nvPr>
            <p:ph type="ctrTitle"/>
          </p:nvPr>
        </p:nvSpPr>
        <p:spPr>
          <a:xfrm>
            <a:off x="1052146" y="1077626"/>
            <a:ext cx="9958754" cy="3317443"/>
          </a:xfrm>
        </p:spPr>
        <p:txBody>
          <a:bodyPr anchor="t">
            <a:normAutofit/>
          </a:bodyPr>
          <a:lstStyle/>
          <a:p>
            <a:r>
              <a:rPr lang="en-US" sz="8000" dirty="0">
                <a:solidFill>
                  <a:srgbClr val="FFFFFF"/>
                </a:solidFill>
              </a:rPr>
              <a:t>APOLLO GUIDANCE COMPUTER </a:t>
            </a:r>
          </a:p>
        </p:txBody>
      </p:sp>
      <p:sp>
        <p:nvSpPr>
          <p:cNvPr id="3" name="Subtitle 2">
            <a:extLst>
              <a:ext uri="{FF2B5EF4-FFF2-40B4-BE49-F238E27FC236}">
                <a16:creationId xmlns:a16="http://schemas.microsoft.com/office/drawing/2014/main" id="{947A2DBB-CA34-4D0B-8885-D9C50FE37329}"/>
              </a:ext>
            </a:extLst>
          </p:cNvPr>
          <p:cNvSpPr>
            <a:spLocks noGrp="1"/>
          </p:cNvSpPr>
          <p:nvPr>
            <p:ph type="subTitle" idx="1"/>
          </p:nvPr>
        </p:nvSpPr>
        <p:spPr>
          <a:xfrm>
            <a:off x="1097280" y="4572000"/>
            <a:ext cx="9257512" cy="1263047"/>
          </a:xfrm>
        </p:spPr>
        <p:txBody>
          <a:bodyPr anchor="b">
            <a:normAutofit/>
          </a:bodyPr>
          <a:lstStyle/>
          <a:p>
            <a:r>
              <a:rPr lang="en-US" dirty="0">
                <a:solidFill>
                  <a:srgbClr val="FFFFFF"/>
                </a:solidFill>
              </a:rPr>
              <a:t>BY: </a:t>
            </a:r>
            <a:r>
              <a:rPr lang="en-US" dirty="0" err="1">
                <a:solidFill>
                  <a:srgbClr val="FFFFFF"/>
                </a:solidFill>
              </a:rPr>
              <a:t>Naya</a:t>
            </a:r>
            <a:r>
              <a:rPr lang="en-US" dirty="0">
                <a:solidFill>
                  <a:srgbClr val="FFFFFF"/>
                </a:solidFill>
              </a:rPr>
              <a:t> </a:t>
            </a:r>
            <a:r>
              <a:rPr lang="en-US" dirty="0" err="1">
                <a:solidFill>
                  <a:srgbClr val="FFFFFF"/>
                </a:solidFill>
              </a:rPr>
              <a:t>alshami</a:t>
            </a:r>
            <a:r>
              <a:rPr lang="en-US" dirty="0">
                <a:solidFill>
                  <a:srgbClr val="FFFFFF"/>
                </a:solidFill>
              </a:rPr>
              <a:t> </a:t>
            </a:r>
          </a:p>
          <a:p>
            <a:r>
              <a:rPr lang="en-US" dirty="0">
                <a:solidFill>
                  <a:srgbClr val="FFFFFF"/>
                </a:solidFill>
              </a:rPr>
              <a:t>8E</a:t>
            </a:r>
          </a:p>
        </p:txBody>
      </p:sp>
      <p:cxnSp>
        <p:nvCxnSpPr>
          <p:cNvPr id="13" name="Straight Connector 12">
            <a:extLst>
              <a:ext uri="{FF2B5EF4-FFF2-40B4-BE49-F238E27FC236}">
                <a16:creationId xmlns:a16="http://schemas.microsoft.com/office/drawing/2014/main" id="{B0AA360F-DECB-4836-8FB6-22C4BC3FB0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1206934"/>
            <a:ext cx="804195" cy="0"/>
          </a:xfrm>
          <a:prstGeom prst="line">
            <a:avLst/>
          </a:prstGeom>
          <a:ln w="123825">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3686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567E-3716-4A8D-A7FD-304D11EE654D}"/>
              </a:ext>
            </a:extLst>
          </p:cNvPr>
          <p:cNvSpPr>
            <a:spLocks noGrp="1"/>
          </p:cNvSpPr>
          <p:nvPr>
            <p:ph type="title"/>
          </p:nvPr>
        </p:nvSpPr>
        <p:spPr/>
        <p:txBody>
          <a:bodyPr/>
          <a:lstStyle/>
          <a:p>
            <a:r>
              <a:rPr lang="en-US" dirty="0"/>
              <a:t>Thank you </a:t>
            </a:r>
          </a:p>
        </p:txBody>
      </p:sp>
      <p:sp>
        <p:nvSpPr>
          <p:cNvPr id="3" name="Content Placeholder 2">
            <a:extLst>
              <a:ext uri="{FF2B5EF4-FFF2-40B4-BE49-F238E27FC236}">
                <a16:creationId xmlns:a16="http://schemas.microsoft.com/office/drawing/2014/main" id="{891A3E41-8DFC-4F19-B276-CE992486187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53921638"/>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BBF70-D9AC-4D8C-9C7A-E5C713E22B07}"/>
              </a:ext>
            </a:extLst>
          </p:cNvPr>
          <p:cNvSpPr>
            <a:spLocks noGrp="1"/>
          </p:cNvSpPr>
          <p:nvPr>
            <p:ph type="title"/>
          </p:nvPr>
        </p:nvSpPr>
        <p:spPr/>
        <p:txBody>
          <a:bodyPr>
            <a:normAutofit fontScale="90000"/>
          </a:bodyPr>
          <a:lstStyle/>
          <a:p>
            <a:r>
              <a:rPr lang="en-US" dirty="0"/>
              <a:t>What is the Apollo guidance computer?</a:t>
            </a:r>
            <a:br>
              <a:rPr lang="en-US" dirty="0"/>
            </a:br>
            <a:endParaRPr lang="en-US" dirty="0"/>
          </a:p>
        </p:txBody>
      </p:sp>
      <p:sp>
        <p:nvSpPr>
          <p:cNvPr id="3" name="Content Placeholder 2">
            <a:extLst>
              <a:ext uri="{FF2B5EF4-FFF2-40B4-BE49-F238E27FC236}">
                <a16:creationId xmlns:a16="http://schemas.microsoft.com/office/drawing/2014/main" id="{9A5997DE-4492-48E9-B33A-4212FDA99313}"/>
              </a:ext>
            </a:extLst>
          </p:cNvPr>
          <p:cNvSpPr>
            <a:spLocks noGrp="1"/>
          </p:cNvSpPr>
          <p:nvPr>
            <p:ph idx="1"/>
          </p:nvPr>
        </p:nvSpPr>
        <p:spPr/>
        <p:txBody>
          <a:bodyPr/>
          <a:lstStyle/>
          <a:p>
            <a:r>
              <a:rPr lang="en-US" dirty="0"/>
              <a:t>The Apollo Guidance Computer (AGC) was a digital computer produced for the Apollo program that was installed on board each Apollo command module (CM) and Apollo Lunar Module (LM). The AGC provided computation and electronic interfaces for guidance, navigation, and control of the spacecraft.</a:t>
            </a:r>
          </a:p>
        </p:txBody>
      </p:sp>
      <p:pic>
        <p:nvPicPr>
          <p:cNvPr id="4" name="Picture 3">
            <a:extLst>
              <a:ext uri="{FF2B5EF4-FFF2-40B4-BE49-F238E27FC236}">
                <a16:creationId xmlns:a16="http://schemas.microsoft.com/office/drawing/2014/main" id="{C22568E5-D028-41AB-AADD-699919BE7C30}"/>
              </a:ext>
            </a:extLst>
          </p:cNvPr>
          <p:cNvPicPr>
            <a:picLocks noChangeAspect="1"/>
          </p:cNvPicPr>
          <p:nvPr/>
        </p:nvPicPr>
        <p:blipFill>
          <a:blip r:embed="rId2"/>
          <a:stretch>
            <a:fillRect/>
          </a:stretch>
        </p:blipFill>
        <p:spPr>
          <a:xfrm>
            <a:off x="7402883" y="3819067"/>
            <a:ext cx="3882872" cy="2649324"/>
          </a:xfrm>
          <a:prstGeom prst="rect">
            <a:avLst/>
          </a:prstGeom>
        </p:spPr>
      </p:pic>
    </p:spTree>
    <p:extLst>
      <p:ext uri="{BB962C8B-B14F-4D97-AF65-F5344CB8AC3E}">
        <p14:creationId xmlns:p14="http://schemas.microsoft.com/office/powerpoint/2010/main" val="16423851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F0D35-784A-4524-A53B-457F04C93371}"/>
              </a:ext>
            </a:extLst>
          </p:cNvPr>
          <p:cNvSpPr>
            <a:spLocks noGrp="1"/>
          </p:cNvSpPr>
          <p:nvPr>
            <p:ph type="title"/>
          </p:nvPr>
        </p:nvSpPr>
        <p:spPr/>
        <p:txBody>
          <a:bodyPr/>
          <a:lstStyle/>
          <a:p>
            <a:r>
              <a:rPr lang="en-US" dirty="0"/>
              <a:t>Who is the creator of the Apollo guidance computer?</a:t>
            </a:r>
          </a:p>
        </p:txBody>
      </p:sp>
      <p:sp>
        <p:nvSpPr>
          <p:cNvPr id="3" name="Content Placeholder 2">
            <a:extLst>
              <a:ext uri="{FF2B5EF4-FFF2-40B4-BE49-F238E27FC236}">
                <a16:creationId xmlns:a16="http://schemas.microsoft.com/office/drawing/2014/main" id="{1EED42F3-FC16-40CC-B136-4D2AB1A6574B}"/>
              </a:ext>
            </a:extLst>
          </p:cNvPr>
          <p:cNvSpPr>
            <a:spLocks noGrp="1"/>
          </p:cNvSpPr>
          <p:nvPr>
            <p:ph idx="1"/>
          </p:nvPr>
        </p:nvSpPr>
        <p:spPr>
          <a:xfrm>
            <a:off x="1088136" y="2554167"/>
            <a:ext cx="9922764" cy="3838722"/>
          </a:xfrm>
        </p:spPr>
        <p:txBody>
          <a:bodyPr/>
          <a:lstStyle/>
          <a:p>
            <a:pPr marL="0" indent="0">
              <a:buNone/>
            </a:pPr>
            <a:r>
              <a:rPr lang="en-US" sz="2800" dirty="0"/>
              <a:t>Dr. Charles Stark Draper</a:t>
            </a:r>
          </a:p>
          <a:p>
            <a:r>
              <a:rPr lang="en-US" dirty="0"/>
              <a:t>It was developed under the leadership of Dr. Charles Stark Draper at the MIT Instrumentation Lab</a:t>
            </a:r>
          </a:p>
        </p:txBody>
      </p:sp>
      <p:pic>
        <p:nvPicPr>
          <p:cNvPr id="4" name="Picture 3">
            <a:extLst>
              <a:ext uri="{FF2B5EF4-FFF2-40B4-BE49-F238E27FC236}">
                <a16:creationId xmlns:a16="http://schemas.microsoft.com/office/drawing/2014/main" id="{D56F2144-71D5-4D75-9EEF-D30D9EE5C2F1}"/>
              </a:ext>
            </a:extLst>
          </p:cNvPr>
          <p:cNvPicPr>
            <a:picLocks noChangeAspect="1"/>
          </p:cNvPicPr>
          <p:nvPr/>
        </p:nvPicPr>
        <p:blipFill>
          <a:blip r:embed="rId2"/>
          <a:stretch>
            <a:fillRect/>
          </a:stretch>
        </p:blipFill>
        <p:spPr>
          <a:xfrm>
            <a:off x="7615826" y="3824502"/>
            <a:ext cx="2966254" cy="2738081"/>
          </a:xfrm>
          <a:prstGeom prst="rect">
            <a:avLst/>
          </a:prstGeom>
        </p:spPr>
      </p:pic>
      <p:pic>
        <p:nvPicPr>
          <p:cNvPr id="5" name="Picture 4">
            <a:extLst>
              <a:ext uri="{FF2B5EF4-FFF2-40B4-BE49-F238E27FC236}">
                <a16:creationId xmlns:a16="http://schemas.microsoft.com/office/drawing/2014/main" id="{C7187F86-0401-4A0C-AD9C-FE4BE7E271A0}"/>
              </a:ext>
            </a:extLst>
          </p:cNvPr>
          <p:cNvPicPr>
            <a:picLocks noChangeAspect="1"/>
          </p:cNvPicPr>
          <p:nvPr/>
        </p:nvPicPr>
        <p:blipFill>
          <a:blip r:embed="rId3"/>
          <a:stretch>
            <a:fillRect/>
          </a:stretch>
        </p:blipFill>
        <p:spPr>
          <a:xfrm>
            <a:off x="3582442" y="4115491"/>
            <a:ext cx="3888157" cy="2447092"/>
          </a:xfrm>
          <a:prstGeom prst="rect">
            <a:avLst/>
          </a:prstGeom>
        </p:spPr>
      </p:pic>
    </p:spTree>
    <p:extLst>
      <p:ext uri="{BB962C8B-B14F-4D97-AF65-F5344CB8AC3E}">
        <p14:creationId xmlns:p14="http://schemas.microsoft.com/office/powerpoint/2010/main" val="136907785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0C15D-353D-47E8-83CA-6839533B73DD}"/>
              </a:ext>
            </a:extLst>
          </p:cNvPr>
          <p:cNvSpPr>
            <a:spLocks noGrp="1"/>
          </p:cNvSpPr>
          <p:nvPr>
            <p:ph type="title"/>
          </p:nvPr>
        </p:nvSpPr>
        <p:spPr/>
        <p:txBody>
          <a:bodyPr/>
          <a:lstStyle/>
          <a:p>
            <a:r>
              <a:rPr lang="en-US" dirty="0"/>
              <a:t>When was the Apollo guidance computer invented</a:t>
            </a:r>
          </a:p>
        </p:txBody>
      </p:sp>
      <p:sp>
        <p:nvSpPr>
          <p:cNvPr id="3" name="Content Placeholder 2">
            <a:extLst>
              <a:ext uri="{FF2B5EF4-FFF2-40B4-BE49-F238E27FC236}">
                <a16:creationId xmlns:a16="http://schemas.microsoft.com/office/drawing/2014/main" id="{6DC9717A-318E-44AF-A4BE-6B3F7ABB34B5}"/>
              </a:ext>
            </a:extLst>
          </p:cNvPr>
          <p:cNvSpPr>
            <a:spLocks noGrp="1"/>
          </p:cNvSpPr>
          <p:nvPr>
            <p:ph idx="1"/>
          </p:nvPr>
        </p:nvSpPr>
        <p:spPr>
          <a:xfrm>
            <a:off x="1088136" y="2384473"/>
            <a:ext cx="9922764" cy="3838722"/>
          </a:xfrm>
        </p:spPr>
        <p:txBody>
          <a:bodyPr/>
          <a:lstStyle/>
          <a:p>
            <a:r>
              <a:rPr lang="en-US" dirty="0"/>
              <a:t>The AGC and its DSKY user interface were developed in the early 1960s for the Apollo program by the MIT Instrumentation Laboratory and first flew in 1966.</a:t>
            </a:r>
          </a:p>
          <a:p>
            <a:r>
              <a:rPr lang="en-US" dirty="0"/>
              <a:t>Discontinued: July 1975; 47 years ago</a:t>
            </a:r>
          </a:p>
          <a:p>
            <a:r>
              <a:rPr lang="en-US" dirty="0"/>
              <a:t>Introduced: August 1966; 56 years ago</a:t>
            </a:r>
          </a:p>
          <a:p>
            <a:r>
              <a:rPr lang="en-US" dirty="0"/>
              <a:t>Manufacturer: Raytheon</a:t>
            </a:r>
          </a:p>
        </p:txBody>
      </p:sp>
      <p:pic>
        <p:nvPicPr>
          <p:cNvPr id="4" name="Picture 3">
            <a:extLst>
              <a:ext uri="{FF2B5EF4-FFF2-40B4-BE49-F238E27FC236}">
                <a16:creationId xmlns:a16="http://schemas.microsoft.com/office/drawing/2014/main" id="{B8AD98F1-1300-4CA6-82AA-DBC66B8CD56A}"/>
              </a:ext>
            </a:extLst>
          </p:cNvPr>
          <p:cNvPicPr>
            <a:picLocks noChangeAspect="1"/>
          </p:cNvPicPr>
          <p:nvPr/>
        </p:nvPicPr>
        <p:blipFill>
          <a:blip r:embed="rId2"/>
          <a:stretch>
            <a:fillRect/>
          </a:stretch>
        </p:blipFill>
        <p:spPr>
          <a:xfrm>
            <a:off x="8705588" y="3617807"/>
            <a:ext cx="2698900" cy="3074696"/>
          </a:xfrm>
          <a:prstGeom prst="rect">
            <a:avLst/>
          </a:prstGeom>
        </p:spPr>
      </p:pic>
      <p:pic>
        <p:nvPicPr>
          <p:cNvPr id="5" name="Picture 4">
            <a:extLst>
              <a:ext uri="{FF2B5EF4-FFF2-40B4-BE49-F238E27FC236}">
                <a16:creationId xmlns:a16="http://schemas.microsoft.com/office/drawing/2014/main" id="{6F22CCA7-9C2B-4345-A1DB-874B2A408B84}"/>
              </a:ext>
            </a:extLst>
          </p:cNvPr>
          <p:cNvPicPr>
            <a:picLocks noChangeAspect="1"/>
          </p:cNvPicPr>
          <p:nvPr/>
        </p:nvPicPr>
        <p:blipFill>
          <a:blip r:embed="rId3"/>
          <a:stretch>
            <a:fillRect/>
          </a:stretch>
        </p:blipFill>
        <p:spPr>
          <a:xfrm>
            <a:off x="4396636" y="4325393"/>
            <a:ext cx="3692830" cy="2103511"/>
          </a:xfrm>
          <a:prstGeom prst="rect">
            <a:avLst/>
          </a:prstGeom>
        </p:spPr>
      </p:pic>
    </p:spTree>
    <p:extLst>
      <p:ext uri="{BB962C8B-B14F-4D97-AF65-F5344CB8AC3E}">
        <p14:creationId xmlns:p14="http://schemas.microsoft.com/office/powerpoint/2010/main" val="222608612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FB26C-9DAF-4182-928D-BB294B3B1593}"/>
              </a:ext>
            </a:extLst>
          </p:cNvPr>
          <p:cNvSpPr>
            <a:spLocks noGrp="1"/>
          </p:cNvSpPr>
          <p:nvPr>
            <p:ph type="title"/>
          </p:nvPr>
        </p:nvSpPr>
        <p:spPr/>
        <p:txBody>
          <a:bodyPr/>
          <a:lstStyle/>
          <a:p>
            <a:r>
              <a:rPr lang="en-US" dirty="0"/>
              <a:t>Where did the Apollo guidance computer landed?</a:t>
            </a:r>
          </a:p>
        </p:txBody>
      </p:sp>
      <p:sp>
        <p:nvSpPr>
          <p:cNvPr id="3" name="Content Placeholder 2">
            <a:extLst>
              <a:ext uri="{FF2B5EF4-FFF2-40B4-BE49-F238E27FC236}">
                <a16:creationId xmlns:a16="http://schemas.microsoft.com/office/drawing/2014/main" id="{D43A1497-FAC2-43E4-8EA1-43CB85E355B9}"/>
              </a:ext>
            </a:extLst>
          </p:cNvPr>
          <p:cNvSpPr>
            <a:spLocks noGrp="1"/>
          </p:cNvSpPr>
          <p:nvPr>
            <p:ph idx="1"/>
          </p:nvPr>
        </p:nvSpPr>
        <p:spPr/>
        <p:txBody>
          <a:bodyPr/>
          <a:lstStyle/>
          <a:p>
            <a:r>
              <a:rPr lang="en-US" dirty="0"/>
              <a:t>The AGC was used during the Apollo human spaceflight program and was instrumental in Apollo 11’s landing on</a:t>
            </a:r>
            <a:r>
              <a:rPr lang="en-US" b="1" dirty="0"/>
              <a:t> the moon</a:t>
            </a:r>
            <a:r>
              <a:rPr lang="en-US" dirty="0"/>
              <a:t>, which is considered to be one of the greatest scientific and technological achievements of all time. Both the AGC and its user interface named DSKY were developed in the early 1960’s by the MIT Instrumentation Laboratory.</a:t>
            </a:r>
          </a:p>
        </p:txBody>
      </p:sp>
      <p:pic>
        <p:nvPicPr>
          <p:cNvPr id="4" name="Picture 3">
            <a:extLst>
              <a:ext uri="{FF2B5EF4-FFF2-40B4-BE49-F238E27FC236}">
                <a16:creationId xmlns:a16="http://schemas.microsoft.com/office/drawing/2014/main" id="{A8DC7F60-851B-414B-8E43-CE09E9C4702E}"/>
              </a:ext>
            </a:extLst>
          </p:cNvPr>
          <p:cNvPicPr>
            <a:picLocks noChangeAspect="1"/>
          </p:cNvPicPr>
          <p:nvPr/>
        </p:nvPicPr>
        <p:blipFill>
          <a:blip r:embed="rId2"/>
          <a:stretch>
            <a:fillRect/>
          </a:stretch>
        </p:blipFill>
        <p:spPr>
          <a:xfrm>
            <a:off x="7465513" y="4206135"/>
            <a:ext cx="3545388" cy="2499431"/>
          </a:xfrm>
          <a:prstGeom prst="rect">
            <a:avLst/>
          </a:prstGeom>
        </p:spPr>
      </p:pic>
      <p:pic>
        <p:nvPicPr>
          <p:cNvPr id="5" name="Picture 4">
            <a:extLst>
              <a:ext uri="{FF2B5EF4-FFF2-40B4-BE49-F238E27FC236}">
                <a16:creationId xmlns:a16="http://schemas.microsoft.com/office/drawing/2014/main" id="{D8A0BDE8-E3D8-4C58-8006-5378B502632C}"/>
              </a:ext>
            </a:extLst>
          </p:cNvPr>
          <p:cNvPicPr>
            <a:picLocks noChangeAspect="1"/>
          </p:cNvPicPr>
          <p:nvPr/>
        </p:nvPicPr>
        <p:blipFill>
          <a:blip r:embed="rId3"/>
          <a:stretch>
            <a:fillRect/>
          </a:stretch>
        </p:blipFill>
        <p:spPr>
          <a:xfrm>
            <a:off x="413359" y="3963218"/>
            <a:ext cx="2578403" cy="2742348"/>
          </a:xfrm>
          <a:prstGeom prst="rect">
            <a:avLst/>
          </a:prstGeom>
        </p:spPr>
      </p:pic>
      <p:pic>
        <p:nvPicPr>
          <p:cNvPr id="6" name="Picture 5">
            <a:extLst>
              <a:ext uri="{FF2B5EF4-FFF2-40B4-BE49-F238E27FC236}">
                <a16:creationId xmlns:a16="http://schemas.microsoft.com/office/drawing/2014/main" id="{85B09C05-B7B6-4054-B2F7-866C113EE819}"/>
              </a:ext>
            </a:extLst>
          </p:cNvPr>
          <p:cNvPicPr>
            <a:picLocks noChangeAspect="1"/>
          </p:cNvPicPr>
          <p:nvPr/>
        </p:nvPicPr>
        <p:blipFill>
          <a:blip r:embed="rId4"/>
          <a:stretch>
            <a:fillRect/>
          </a:stretch>
        </p:blipFill>
        <p:spPr>
          <a:xfrm>
            <a:off x="3252200" y="4910505"/>
            <a:ext cx="2133600" cy="1714500"/>
          </a:xfrm>
          <a:prstGeom prst="rect">
            <a:avLst/>
          </a:prstGeom>
        </p:spPr>
      </p:pic>
      <p:pic>
        <p:nvPicPr>
          <p:cNvPr id="7" name="Picture 6">
            <a:extLst>
              <a:ext uri="{FF2B5EF4-FFF2-40B4-BE49-F238E27FC236}">
                <a16:creationId xmlns:a16="http://schemas.microsoft.com/office/drawing/2014/main" id="{11A829D8-C36C-4F78-8178-AFDD57FE7338}"/>
              </a:ext>
            </a:extLst>
          </p:cNvPr>
          <p:cNvPicPr>
            <a:picLocks noChangeAspect="1"/>
          </p:cNvPicPr>
          <p:nvPr/>
        </p:nvPicPr>
        <p:blipFill>
          <a:blip r:embed="rId5"/>
          <a:stretch>
            <a:fillRect/>
          </a:stretch>
        </p:blipFill>
        <p:spPr>
          <a:xfrm>
            <a:off x="5757275" y="4960161"/>
            <a:ext cx="1447800" cy="1714500"/>
          </a:xfrm>
          <a:prstGeom prst="rect">
            <a:avLst/>
          </a:prstGeom>
        </p:spPr>
      </p:pic>
    </p:spTree>
    <p:extLst>
      <p:ext uri="{BB962C8B-B14F-4D97-AF65-F5344CB8AC3E}">
        <p14:creationId xmlns:p14="http://schemas.microsoft.com/office/powerpoint/2010/main" val="80402070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028D1-5DE0-4D9D-BDB4-24BBF227F934}"/>
              </a:ext>
            </a:extLst>
          </p:cNvPr>
          <p:cNvSpPr>
            <a:spLocks noGrp="1"/>
          </p:cNvSpPr>
          <p:nvPr>
            <p:ph type="title"/>
          </p:nvPr>
        </p:nvSpPr>
        <p:spPr/>
        <p:txBody>
          <a:bodyPr/>
          <a:lstStyle/>
          <a:p>
            <a:r>
              <a:rPr lang="en-US" dirty="0"/>
              <a:t>How much does the Apollo guidance computer weight?</a:t>
            </a:r>
          </a:p>
        </p:txBody>
      </p:sp>
      <p:sp>
        <p:nvSpPr>
          <p:cNvPr id="3" name="Content Placeholder 2">
            <a:extLst>
              <a:ext uri="{FF2B5EF4-FFF2-40B4-BE49-F238E27FC236}">
                <a16:creationId xmlns:a16="http://schemas.microsoft.com/office/drawing/2014/main" id="{0554895C-83A5-4294-B048-DD27939E550B}"/>
              </a:ext>
            </a:extLst>
          </p:cNvPr>
          <p:cNvSpPr>
            <a:spLocks noGrp="1"/>
          </p:cNvSpPr>
          <p:nvPr>
            <p:ph idx="1"/>
          </p:nvPr>
        </p:nvSpPr>
        <p:spPr/>
        <p:txBody>
          <a:bodyPr/>
          <a:lstStyle/>
          <a:p>
            <a:r>
              <a:rPr lang="en-US" dirty="0"/>
              <a:t>At first glance, it appeared like a brass suitcase in two parts, measuring a total of 24 × 12.5 × 6.5 in (61 × 32 × 17 cm) and weighing in at 70 </a:t>
            </a:r>
            <a:r>
              <a:rPr lang="en-US" dirty="0" err="1"/>
              <a:t>lb</a:t>
            </a:r>
            <a:r>
              <a:rPr lang="en-US" dirty="0"/>
              <a:t> (32 kg). Inside, it isn't even very impressive by modern computer standards, having about as much oomph as a smart bulb with a total of about 72 K of memory and a 12-microsecond clock speed</a:t>
            </a:r>
          </a:p>
        </p:txBody>
      </p:sp>
      <p:pic>
        <p:nvPicPr>
          <p:cNvPr id="4" name="Picture 3">
            <a:extLst>
              <a:ext uri="{FF2B5EF4-FFF2-40B4-BE49-F238E27FC236}">
                <a16:creationId xmlns:a16="http://schemas.microsoft.com/office/drawing/2014/main" id="{E0AEAAC1-85CD-49F9-9CE4-8DDAE8B4645D}"/>
              </a:ext>
            </a:extLst>
          </p:cNvPr>
          <p:cNvPicPr>
            <a:picLocks noChangeAspect="1"/>
          </p:cNvPicPr>
          <p:nvPr/>
        </p:nvPicPr>
        <p:blipFill>
          <a:blip r:embed="rId2"/>
          <a:stretch>
            <a:fillRect/>
          </a:stretch>
        </p:blipFill>
        <p:spPr>
          <a:xfrm>
            <a:off x="263047" y="3940519"/>
            <a:ext cx="4017657" cy="2592037"/>
          </a:xfrm>
          <a:prstGeom prst="rect">
            <a:avLst/>
          </a:prstGeom>
        </p:spPr>
      </p:pic>
      <p:pic>
        <p:nvPicPr>
          <p:cNvPr id="5" name="Picture 4">
            <a:extLst>
              <a:ext uri="{FF2B5EF4-FFF2-40B4-BE49-F238E27FC236}">
                <a16:creationId xmlns:a16="http://schemas.microsoft.com/office/drawing/2014/main" id="{1A029082-DEEE-4A3C-9CC6-59C23C71F9AD}"/>
              </a:ext>
            </a:extLst>
          </p:cNvPr>
          <p:cNvPicPr>
            <a:picLocks noChangeAspect="1"/>
          </p:cNvPicPr>
          <p:nvPr/>
        </p:nvPicPr>
        <p:blipFill>
          <a:blip r:embed="rId3"/>
          <a:stretch>
            <a:fillRect/>
          </a:stretch>
        </p:blipFill>
        <p:spPr>
          <a:xfrm>
            <a:off x="6096000" y="3936755"/>
            <a:ext cx="4643601" cy="2595801"/>
          </a:xfrm>
          <a:prstGeom prst="rect">
            <a:avLst/>
          </a:prstGeom>
        </p:spPr>
      </p:pic>
    </p:spTree>
    <p:extLst>
      <p:ext uri="{BB962C8B-B14F-4D97-AF65-F5344CB8AC3E}">
        <p14:creationId xmlns:p14="http://schemas.microsoft.com/office/powerpoint/2010/main" val="291973282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DB6E2-FA62-4873-AB87-62554642ED97}"/>
              </a:ext>
            </a:extLst>
          </p:cNvPr>
          <p:cNvSpPr>
            <a:spLocks noGrp="1"/>
          </p:cNvSpPr>
          <p:nvPr>
            <p:ph type="title"/>
          </p:nvPr>
        </p:nvSpPr>
        <p:spPr/>
        <p:txBody>
          <a:bodyPr/>
          <a:lstStyle/>
          <a:p>
            <a:r>
              <a:rPr lang="en-US" dirty="0"/>
              <a:t>How much does the Apollo guidance computer cost?</a:t>
            </a:r>
          </a:p>
        </p:txBody>
      </p:sp>
      <p:graphicFrame>
        <p:nvGraphicFramePr>
          <p:cNvPr id="6" name="Content Placeholder 5">
            <a:extLst>
              <a:ext uri="{FF2B5EF4-FFF2-40B4-BE49-F238E27FC236}">
                <a16:creationId xmlns:a16="http://schemas.microsoft.com/office/drawing/2014/main" id="{4DC93586-9FDB-4499-A462-D11F8B2A5A56}"/>
              </a:ext>
            </a:extLst>
          </p:cNvPr>
          <p:cNvGraphicFramePr>
            <a:graphicFrameLocks noGrp="1"/>
          </p:cNvGraphicFramePr>
          <p:nvPr>
            <p:ph idx="1"/>
            <p:extLst>
              <p:ext uri="{D42A27DB-BD31-4B8C-83A1-F6EECF244321}">
                <p14:modId xmlns:p14="http://schemas.microsoft.com/office/powerpoint/2010/main" val="3009237639"/>
              </p:ext>
            </p:extLst>
          </p:nvPr>
        </p:nvGraphicFramePr>
        <p:xfrm>
          <a:off x="0" y="2384473"/>
          <a:ext cx="9923462" cy="38385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7234795"/>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EE4DE-EE51-44A8-BA9B-8D6FF09E6315}"/>
              </a:ext>
            </a:extLst>
          </p:cNvPr>
          <p:cNvSpPr>
            <a:spLocks noGrp="1"/>
          </p:cNvSpPr>
          <p:nvPr>
            <p:ph type="title"/>
          </p:nvPr>
        </p:nvSpPr>
        <p:spPr/>
        <p:txBody>
          <a:bodyPr/>
          <a:lstStyle/>
          <a:p>
            <a:r>
              <a:rPr lang="en-US" dirty="0"/>
              <a:t>4 fun facts about the Apollo computer guidance</a:t>
            </a:r>
          </a:p>
        </p:txBody>
      </p:sp>
      <p:sp>
        <p:nvSpPr>
          <p:cNvPr id="3" name="Content Placeholder 2">
            <a:extLst>
              <a:ext uri="{FF2B5EF4-FFF2-40B4-BE49-F238E27FC236}">
                <a16:creationId xmlns:a16="http://schemas.microsoft.com/office/drawing/2014/main" id="{6EA4BA55-3329-4645-B912-8A1D09BA3BBA}"/>
              </a:ext>
            </a:extLst>
          </p:cNvPr>
          <p:cNvSpPr>
            <a:spLocks noGrp="1"/>
          </p:cNvSpPr>
          <p:nvPr>
            <p:ph idx="1"/>
          </p:nvPr>
        </p:nvSpPr>
        <p:spPr/>
        <p:txBody>
          <a:bodyPr>
            <a:normAutofit fontScale="92500"/>
          </a:bodyPr>
          <a:lstStyle/>
          <a:p>
            <a:r>
              <a:rPr lang="en-US" dirty="0"/>
              <a:t>The Apollo Guidance Computer was the first computer ever built whose operation was based entirely on silicon integrated circuits.</a:t>
            </a:r>
          </a:p>
          <a:p>
            <a:r>
              <a:rPr lang="en-US" dirty="0"/>
              <a:t>The drive to create the Apollo Guidance Computer’s software essentially established software engineering as an autonomous field. In fact, Margaret Hamilton, one of the principal software engineers who worked on the project, is credited with coining the term “software engineering.”</a:t>
            </a:r>
          </a:p>
          <a:p>
            <a:r>
              <a:rPr lang="en-US" dirty="0"/>
              <a:t>The DSKY (pronounced “DIS-</a:t>
            </a:r>
            <a:r>
              <a:rPr lang="en-US" dirty="0" err="1"/>
              <a:t>kee</a:t>
            </a:r>
            <a:r>
              <a:rPr lang="en-US" dirty="0"/>
              <a:t>”), or display and keyboard system that astronauts used to interact with the Apollo Guidance Computer was an early version of the keyboard and GUI.</a:t>
            </a:r>
          </a:p>
          <a:p>
            <a:r>
              <a:rPr lang="en-US" dirty="0"/>
              <a:t>The AGC’s processor was many thousands of times less powerful than the processor in your smartphone, yet it was still able to land people on the moon.</a:t>
            </a:r>
          </a:p>
        </p:txBody>
      </p:sp>
    </p:spTree>
    <p:extLst>
      <p:ext uri="{BB962C8B-B14F-4D97-AF65-F5344CB8AC3E}">
        <p14:creationId xmlns:p14="http://schemas.microsoft.com/office/powerpoint/2010/main" val="40109897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8689F-479B-4F48-8260-EAB4F71BAD6B}"/>
              </a:ext>
            </a:extLst>
          </p:cNvPr>
          <p:cNvSpPr>
            <a:spLocks noGrp="1"/>
          </p:cNvSpPr>
          <p:nvPr>
            <p:ph type="title"/>
          </p:nvPr>
        </p:nvSpPr>
        <p:spPr/>
        <p:txBody>
          <a:bodyPr/>
          <a:lstStyle/>
          <a:p>
            <a:r>
              <a:rPr lang="en-US" dirty="0"/>
              <a:t>Here is a video if you like to watch</a:t>
            </a:r>
          </a:p>
        </p:txBody>
      </p:sp>
      <p:sp>
        <p:nvSpPr>
          <p:cNvPr id="3" name="Content Placeholder 2">
            <a:extLst>
              <a:ext uri="{FF2B5EF4-FFF2-40B4-BE49-F238E27FC236}">
                <a16:creationId xmlns:a16="http://schemas.microsoft.com/office/drawing/2014/main" id="{B165610C-8152-4A3A-BED2-F4F256221E89}"/>
              </a:ext>
            </a:extLst>
          </p:cNvPr>
          <p:cNvSpPr>
            <a:spLocks noGrp="1"/>
          </p:cNvSpPr>
          <p:nvPr>
            <p:ph idx="1"/>
          </p:nvPr>
        </p:nvSpPr>
        <p:spPr/>
        <p:txBody>
          <a:bodyPr/>
          <a:lstStyle/>
          <a:p>
            <a:r>
              <a:rPr lang="en-US" dirty="0">
                <a:hlinkClick r:id="rId2"/>
              </a:rPr>
              <a:t>https://www.bing.com/videos/search?q=apollo+guidance+computer&amp;&amp;view=detail&amp;mid=&amp;&amp;FORM=VRDGAR&amp;ru=%2Fvideos%2Fsear3B2AA11C76F6EAA5BF0F3B2AA11C76F6EAA5BF0Fch%3Fq%3Dapollo%2Bguidance%2Bcomputer%26FORM%3DHDRSC3</a:t>
            </a:r>
            <a:endParaRPr lang="en-US" dirty="0"/>
          </a:p>
        </p:txBody>
      </p:sp>
    </p:spTree>
    <p:extLst>
      <p:ext uri="{BB962C8B-B14F-4D97-AF65-F5344CB8AC3E}">
        <p14:creationId xmlns:p14="http://schemas.microsoft.com/office/powerpoint/2010/main" val="609308443"/>
      </p:ext>
    </p:extLst>
  </p:cSld>
  <p:clrMapOvr>
    <a:masterClrMapping/>
  </p:clrMapOvr>
  <p:transition spd="slow">
    <p:wheel spokes="1"/>
  </p:transition>
</p:sld>
</file>

<file path=ppt/theme/theme1.xml><?xml version="1.0" encoding="utf-8"?>
<a:theme xmlns:a="http://schemas.openxmlformats.org/drawingml/2006/main" name="Bjorn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jornVTI" id="{D01443FD-65CF-4AEF-9B9D-4466C96F9785}" vid="{36EF4262-385E-40E6-B073-FB18FD98BF4C}"/>
    </a:ext>
  </a:extLst>
</a:theme>
</file>

<file path=docProps/app.xml><?xml version="1.0" encoding="utf-8"?>
<Properties xmlns="http://schemas.openxmlformats.org/officeDocument/2006/extended-properties" xmlns:vt="http://schemas.openxmlformats.org/officeDocument/2006/docPropsVTypes">
  <TotalTime>40</TotalTime>
  <Words>520</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Neue Haas Grotesk Text Pro</vt:lpstr>
      <vt:lpstr>BjornVTI</vt:lpstr>
      <vt:lpstr>APOLLO GUIDANCE COMPUTER </vt:lpstr>
      <vt:lpstr>What is the Apollo guidance computer? </vt:lpstr>
      <vt:lpstr>Who is the creator of the Apollo guidance computer?</vt:lpstr>
      <vt:lpstr>When was the Apollo guidance computer invented</vt:lpstr>
      <vt:lpstr>Where did the Apollo guidance computer landed?</vt:lpstr>
      <vt:lpstr>How much does the Apollo guidance computer weight?</vt:lpstr>
      <vt:lpstr>How much does the Apollo guidance computer cost?</vt:lpstr>
      <vt:lpstr>4 fun facts about the Apollo computer guidance</vt:lpstr>
      <vt:lpstr>Here is a video if you like to watch</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APOLLO GUIDANCE COMPUTER</dc:title>
  <dc:creator>user</dc:creator>
  <cp:lastModifiedBy>user</cp:lastModifiedBy>
  <cp:revision>5</cp:revision>
  <dcterms:created xsi:type="dcterms:W3CDTF">2023-02-08T16:26:17Z</dcterms:created>
  <dcterms:modified xsi:type="dcterms:W3CDTF">2023-02-08T17:07:07Z</dcterms:modified>
</cp:coreProperties>
</file>