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4" r:id="rId1"/>
  </p:sldMasterIdLst>
  <p:sldIdLst>
    <p:sldId id="262" r:id="rId2"/>
    <p:sldId id="257" r:id="rId3"/>
    <p:sldId id="258" r:id="rId4"/>
    <p:sldId id="260" r:id="rId5"/>
    <p:sldId id="261" r:id="rId6"/>
    <p:sldId id="263"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302816597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1697428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2351625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2061953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extLst>
      <p:ext uri="{BB962C8B-B14F-4D97-AF65-F5344CB8AC3E}">
        <p14:creationId xmlns:p14="http://schemas.microsoft.com/office/powerpoint/2010/main" val="278412173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2/8/2023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3104412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834370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3794439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269332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2/8/2023</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3983079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2/8/2023</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extLst>
      <p:ext uri="{BB962C8B-B14F-4D97-AF65-F5344CB8AC3E}">
        <p14:creationId xmlns:p14="http://schemas.microsoft.com/office/powerpoint/2010/main" val="1895220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2/8/2023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extLst>
      <p:ext uri="{BB962C8B-B14F-4D97-AF65-F5344CB8AC3E}">
        <p14:creationId xmlns:p14="http://schemas.microsoft.com/office/powerpoint/2010/main" val="189351215"/>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3" Type="http://schemas.openxmlformats.org/officeDocument/2006/relationships/image" Target="../media/image2.svg"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5.xml" /></Relationships>
</file>

<file path=ppt/slides/_rels/slide4.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5.xml" /></Relationships>
</file>

<file path=ppt/slides/_rels/slide5.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3" Type="http://schemas.openxmlformats.org/officeDocument/2006/relationships/hyperlink" Target="https://share.upmc.com/2019/01/screen-time/#:~:text=Spending%20too%20many%20hours%20staring,which%20can%20cause%20added%20strain" TargetMode="External" /><Relationship Id="rId7" Type="http://schemas.openxmlformats.org/officeDocument/2006/relationships/hyperlink" Target="https://www.learnupon.com/blog/what-is-elearning/#:~:text=eLearning%2C%20or%20electronic%20learning%2C%20is,are%20connected%20to%20the%20internet" TargetMode="External" /><Relationship Id="rId2" Type="http://schemas.openxmlformats.org/officeDocument/2006/relationships/hyperlink" Target="https://elearningindustry.com/reasons-why-elearning-is-beneficial" TargetMode="External" /><Relationship Id="rId1" Type="http://schemas.openxmlformats.org/officeDocument/2006/relationships/slideLayout" Target="../slideLayouts/slideLayout1.xml" /><Relationship Id="rId6" Type="http://schemas.openxmlformats.org/officeDocument/2006/relationships/hyperlink" Target="https://elmlearning.com/blog/10-reasons-elearning-works/#:~:text=eLearning%20speeds%20up%20the%20process,already%20learned%2C%20also%20saving%20time" TargetMode="External" /><Relationship Id="rId5" Type="http://schemas.openxmlformats.org/officeDocument/2006/relationships/hyperlink" Target="https://www.montgomerycollege.edu/academics/online-learning/distance/advantages-and-disadvantages-online-courses.html" TargetMode="External" /><Relationship Id="rId4" Type="http://schemas.openxmlformats.org/officeDocument/2006/relationships/hyperlink" Target="https://e-student.org/disadvantages-of-e-learning" TargetMode="Externa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E2970-BB7C-2F3F-8C72-B99B849169FC}"/>
              </a:ext>
            </a:extLst>
          </p:cNvPr>
          <p:cNvSpPr>
            <a:spLocks noGrp="1"/>
          </p:cNvSpPr>
          <p:nvPr>
            <p:ph type="ctrTitle"/>
          </p:nvPr>
        </p:nvSpPr>
        <p:spPr/>
        <p:txBody>
          <a:bodyPr/>
          <a:lstStyle/>
          <a:p>
            <a:r>
              <a:rPr lang="en-US" dirty="0">
                <a:solidFill>
                  <a:schemeClr val="accent2">
                    <a:lumMod val="50000"/>
                  </a:schemeClr>
                </a:solidFill>
              </a:rPr>
              <a:t>E-LEARNING</a:t>
            </a:r>
          </a:p>
        </p:txBody>
      </p:sp>
      <p:sp>
        <p:nvSpPr>
          <p:cNvPr id="3" name="Subtitle 2">
            <a:extLst>
              <a:ext uri="{FF2B5EF4-FFF2-40B4-BE49-F238E27FC236}">
                <a16:creationId xmlns:a16="http://schemas.microsoft.com/office/drawing/2014/main" id="{6DA25F86-94C2-FB97-2704-90EC15D78D5D}"/>
              </a:ext>
            </a:extLst>
          </p:cNvPr>
          <p:cNvSpPr>
            <a:spLocks noGrp="1"/>
          </p:cNvSpPr>
          <p:nvPr>
            <p:ph type="subTitle" idx="1"/>
          </p:nvPr>
        </p:nvSpPr>
        <p:spPr>
          <a:xfrm>
            <a:off x="2695194" y="4032664"/>
            <a:ext cx="6801612" cy="1559774"/>
          </a:xfrm>
        </p:spPr>
        <p:txBody>
          <a:bodyPr/>
          <a:lstStyle/>
          <a:p>
            <a:r>
              <a:rPr lang="en-US" b="1">
                <a:solidFill>
                  <a:schemeClr val="tx1"/>
                </a:solidFill>
                <a:latin typeface="Baskerville Old Face" panose="02020602080505020303" pitchFamily="18" charset="0"/>
              </a:rPr>
              <a:t>MADE BY DAREEN ALFARAH</a:t>
            </a:r>
            <a:endParaRPr lang="en-US" b="1" dirty="0">
              <a:solidFill>
                <a:schemeClr val="tx1"/>
              </a:solidFill>
              <a:latin typeface="Baskerville Old Face" panose="02020602080505020303" pitchFamily="18" charset="0"/>
            </a:endParaRPr>
          </a:p>
        </p:txBody>
      </p:sp>
    </p:spTree>
    <p:extLst>
      <p:ext uri="{BB962C8B-B14F-4D97-AF65-F5344CB8AC3E}">
        <p14:creationId xmlns:p14="http://schemas.microsoft.com/office/powerpoint/2010/main" val="1361523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19275-9923-A3BD-BE82-7C8E684C4534}"/>
              </a:ext>
            </a:extLst>
          </p:cNvPr>
          <p:cNvSpPr>
            <a:spLocks noGrp="1"/>
          </p:cNvSpPr>
          <p:nvPr>
            <p:ph type="title"/>
          </p:nvPr>
        </p:nvSpPr>
        <p:spPr/>
        <p:txBody>
          <a:bodyPr/>
          <a:lstStyle/>
          <a:p>
            <a:r>
              <a:rPr lang="en-US" dirty="0"/>
              <a:t>WHAT IS e-LEARNING</a:t>
            </a:r>
          </a:p>
        </p:txBody>
      </p:sp>
      <p:sp>
        <p:nvSpPr>
          <p:cNvPr id="3" name="Content Placeholder 2">
            <a:extLst>
              <a:ext uri="{FF2B5EF4-FFF2-40B4-BE49-F238E27FC236}">
                <a16:creationId xmlns:a16="http://schemas.microsoft.com/office/drawing/2014/main" id="{CF7A101E-342C-6458-37C0-7F0DC50864C8}"/>
              </a:ext>
            </a:extLst>
          </p:cNvPr>
          <p:cNvSpPr>
            <a:spLocks noGrp="1"/>
          </p:cNvSpPr>
          <p:nvPr>
            <p:ph idx="1"/>
          </p:nvPr>
        </p:nvSpPr>
        <p:spPr>
          <a:xfrm>
            <a:off x="180130" y="2641529"/>
            <a:ext cx="8010161" cy="3224683"/>
          </a:xfrm>
        </p:spPr>
        <p:txBody>
          <a:bodyPr>
            <a:noAutofit/>
          </a:bodyPr>
          <a:lstStyle/>
          <a:p>
            <a:r>
              <a:rPr lang="en-US" sz="2400" dirty="0"/>
              <a:t>   E-learning, often known as online learning or electronic learning, is the process of learning through electronic medias and technologies. E-learning is described as "learning that is enabled electronically" in plain English. E-learning typically takes place online, so students can access their course materials whenever they want. Online courses, degrees, and other forms of online learning are the most common ways that e-learning occurs.</a:t>
            </a:r>
          </a:p>
        </p:txBody>
      </p:sp>
      <p:pic>
        <p:nvPicPr>
          <p:cNvPr id="5" name="Graphic 5">
            <a:extLst>
              <a:ext uri="{FF2B5EF4-FFF2-40B4-BE49-F238E27FC236}">
                <a16:creationId xmlns:a16="http://schemas.microsoft.com/office/drawing/2014/main" id="{6E6A7400-F40B-18F0-741D-5EA970CA275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414257" y="2516851"/>
            <a:ext cx="4890799" cy="3474813"/>
          </a:xfrm>
          <a:prstGeom prst="rect">
            <a:avLst/>
          </a:prstGeom>
        </p:spPr>
      </p:pic>
    </p:spTree>
    <p:extLst>
      <p:ext uri="{BB962C8B-B14F-4D97-AF65-F5344CB8AC3E}">
        <p14:creationId xmlns:p14="http://schemas.microsoft.com/office/powerpoint/2010/main" val="1179509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582842EC-50AA-C50F-FDC0-FF29023E892D}"/>
              </a:ext>
            </a:extLst>
          </p:cNvPr>
          <p:cNvSpPr>
            <a:spLocks noGrp="1"/>
          </p:cNvSpPr>
          <p:nvPr>
            <p:ph type="body" idx="1"/>
          </p:nvPr>
        </p:nvSpPr>
        <p:spPr>
          <a:xfrm>
            <a:off x="1583436" y="2313433"/>
            <a:ext cx="9008364" cy="683219"/>
          </a:xfrm>
        </p:spPr>
        <p:txBody>
          <a:bodyPr>
            <a:normAutofit fontScale="92500" lnSpcReduction="20000"/>
          </a:bodyPr>
          <a:lstStyle/>
          <a:p>
            <a:r>
              <a:rPr lang="en-US" dirty="0"/>
              <a:t>There are MANY BENEFITS FOR e-LEARNING</a:t>
            </a:r>
          </a:p>
          <a:p>
            <a:r>
              <a:rPr lang="en-US" dirty="0"/>
              <a:t>Here are the two MOST COMMON BENEFITS:</a:t>
            </a:r>
          </a:p>
        </p:txBody>
      </p:sp>
      <p:sp>
        <p:nvSpPr>
          <p:cNvPr id="3" name="Content Placeholder 2">
            <a:extLst>
              <a:ext uri="{FF2B5EF4-FFF2-40B4-BE49-F238E27FC236}">
                <a16:creationId xmlns:a16="http://schemas.microsoft.com/office/drawing/2014/main" id="{66128338-0558-876A-55C6-412186F8E321}"/>
              </a:ext>
            </a:extLst>
          </p:cNvPr>
          <p:cNvSpPr>
            <a:spLocks noGrp="1"/>
          </p:cNvSpPr>
          <p:nvPr>
            <p:ph sz="half" idx="2"/>
          </p:nvPr>
        </p:nvSpPr>
        <p:spPr>
          <a:xfrm>
            <a:off x="169285" y="3156673"/>
            <a:ext cx="4270248" cy="2596776"/>
          </a:xfrm>
        </p:spPr>
        <p:txBody>
          <a:bodyPr>
            <a:normAutofit fontScale="92500" lnSpcReduction="10000"/>
          </a:bodyPr>
          <a:lstStyle/>
          <a:p>
            <a:pPr marL="228600" lvl="1" indent="0">
              <a:buNone/>
            </a:pPr>
            <a:r>
              <a:rPr lang="en-US" sz="1800" dirty="0">
                <a:solidFill>
                  <a:schemeClr val="accent2">
                    <a:lumMod val="75000"/>
                  </a:schemeClr>
                </a:solidFill>
              </a:rPr>
              <a:t>SPEED:</a:t>
            </a:r>
          </a:p>
          <a:p>
            <a:r>
              <a:rPr lang="en-US" sz="2000" dirty="0"/>
              <a:t>  E-Learning speeds up the process for learners who go at a quicker pace, saving time and resources for the ultimate in efficiency. E-Learning can also allow learners to test out of material they've already learned, also saving time.</a:t>
            </a:r>
          </a:p>
        </p:txBody>
      </p:sp>
      <p:sp>
        <p:nvSpPr>
          <p:cNvPr id="4" name="Content Placeholder 3">
            <a:extLst>
              <a:ext uri="{FF2B5EF4-FFF2-40B4-BE49-F238E27FC236}">
                <a16:creationId xmlns:a16="http://schemas.microsoft.com/office/drawing/2014/main" id="{2B2F74BF-0103-E780-DECC-6BBA8B85B059}"/>
              </a:ext>
            </a:extLst>
          </p:cNvPr>
          <p:cNvSpPr>
            <a:spLocks noGrp="1"/>
          </p:cNvSpPr>
          <p:nvPr>
            <p:ph sz="quarter" idx="4"/>
          </p:nvPr>
        </p:nvSpPr>
        <p:spPr>
          <a:xfrm>
            <a:off x="7693544" y="3156673"/>
            <a:ext cx="4253484" cy="2596776"/>
          </a:xfrm>
        </p:spPr>
        <p:txBody>
          <a:bodyPr>
            <a:normAutofit fontScale="92500" lnSpcReduction="10000"/>
          </a:bodyPr>
          <a:lstStyle/>
          <a:p>
            <a:pPr marL="228600" lvl="1" indent="0">
              <a:buNone/>
            </a:pPr>
            <a:r>
              <a:rPr lang="en-US" dirty="0">
                <a:solidFill>
                  <a:schemeClr val="accent2">
                    <a:lumMod val="75000"/>
                  </a:schemeClr>
                </a:solidFill>
              </a:rPr>
              <a:t>EXPENSES: </a:t>
            </a:r>
          </a:p>
          <a:p>
            <a:r>
              <a:rPr lang="en-US" dirty="0"/>
              <a:t>  When E-Learning is used instead of more traditional training techniques, expenses are reduced.  Because of mobile learning, participants in E-Learning can take part using their own technology at no additional expense. Additionally, you save money on travel expenses and instructors can record and share their sessions at any time.</a:t>
            </a:r>
          </a:p>
        </p:txBody>
      </p:sp>
      <p:sp>
        <p:nvSpPr>
          <p:cNvPr id="2" name="Title 1">
            <a:extLst>
              <a:ext uri="{FF2B5EF4-FFF2-40B4-BE49-F238E27FC236}">
                <a16:creationId xmlns:a16="http://schemas.microsoft.com/office/drawing/2014/main" id="{65E3679B-618A-E04E-7665-DD27505501B6}"/>
              </a:ext>
            </a:extLst>
          </p:cNvPr>
          <p:cNvSpPr>
            <a:spLocks noGrp="1"/>
          </p:cNvSpPr>
          <p:nvPr>
            <p:ph type="title"/>
          </p:nvPr>
        </p:nvSpPr>
        <p:spPr/>
        <p:txBody>
          <a:bodyPr/>
          <a:lstStyle/>
          <a:p>
            <a:r>
              <a:rPr lang="en-US" dirty="0"/>
              <a:t>BENEFITS OF e-learning</a:t>
            </a:r>
          </a:p>
        </p:txBody>
      </p:sp>
      <p:pic>
        <p:nvPicPr>
          <p:cNvPr id="9" name="Picture 9">
            <a:extLst>
              <a:ext uri="{FF2B5EF4-FFF2-40B4-BE49-F238E27FC236}">
                <a16:creationId xmlns:a16="http://schemas.microsoft.com/office/drawing/2014/main" id="{5BEAC2D8-6F2E-8A18-59FF-C959D8524C5C}"/>
              </a:ext>
            </a:extLst>
          </p:cNvPr>
          <p:cNvPicPr>
            <a:picLocks noChangeAspect="1"/>
          </p:cNvPicPr>
          <p:nvPr/>
        </p:nvPicPr>
        <p:blipFill>
          <a:blip r:embed="rId2"/>
          <a:stretch>
            <a:fillRect/>
          </a:stretch>
        </p:blipFill>
        <p:spPr>
          <a:xfrm>
            <a:off x="4393688" y="3158843"/>
            <a:ext cx="3387859" cy="3002019"/>
          </a:xfrm>
          <a:prstGeom prst="rect">
            <a:avLst/>
          </a:prstGeom>
          <a:ln>
            <a:noFill/>
          </a:ln>
          <a:effectLst>
            <a:softEdge rad="112500"/>
          </a:effectLst>
        </p:spPr>
      </p:pic>
    </p:spTree>
    <p:extLst>
      <p:ext uri="{BB962C8B-B14F-4D97-AF65-F5344CB8AC3E}">
        <p14:creationId xmlns:p14="http://schemas.microsoft.com/office/powerpoint/2010/main" val="661561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6F99AE8-C331-742F-76F8-D7A1A37423CD}"/>
              </a:ext>
            </a:extLst>
          </p:cNvPr>
          <p:cNvSpPr>
            <a:spLocks noGrp="1"/>
          </p:cNvSpPr>
          <p:nvPr>
            <p:ph type="body" idx="1"/>
          </p:nvPr>
        </p:nvSpPr>
        <p:spPr>
          <a:xfrm>
            <a:off x="1583436" y="2281468"/>
            <a:ext cx="9008364" cy="733725"/>
          </a:xfrm>
        </p:spPr>
        <p:txBody>
          <a:bodyPr>
            <a:normAutofit fontScale="92500" lnSpcReduction="10000"/>
          </a:bodyPr>
          <a:lstStyle/>
          <a:p>
            <a:r>
              <a:rPr lang="en-US" dirty="0"/>
              <a:t>There are also multiple disadvantages of e-learning</a:t>
            </a:r>
          </a:p>
          <a:p>
            <a:r>
              <a:rPr lang="en-US" dirty="0"/>
              <a:t>Here are two common disadvantages:</a:t>
            </a:r>
          </a:p>
        </p:txBody>
      </p:sp>
      <p:sp>
        <p:nvSpPr>
          <p:cNvPr id="3" name="Content Placeholder 2">
            <a:extLst>
              <a:ext uri="{FF2B5EF4-FFF2-40B4-BE49-F238E27FC236}">
                <a16:creationId xmlns:a16="http://schemas.microsoft.com/office/drawing/2014/main" id="{81371010-35C4-15E5-391D-A87DAE977675}"/>
              </a:ext>
            </a:extLst>
          </p:cNvPr>
          <p:cNvSpPr>
            <a:spLocks noGrp="1"/>
          </p:cNvSpPr>
          <p:nvPr>
            <p:ph sz="half" idx="2"/>
          </p:nvPr>
        </p:nvSpPr>
        <p:spPr>
          <a:xfrm>
            <a:off x="0" y="3090197"/>
            <a:ext cx="4461309" cy="2916642"/>
          </a:xfrm>
        </p:spPr>
        <p:txBody>
          <a:bodyPr>
            <a:normAutofit/>
          </a:bodyPr>
          <a:lstStyle/>
          <a:p>
            <a:pPr marL="228600" lvl="1" indent="0">
              <a:buNone/>
            </a:pPr>
            <a:r>
              <a:rPr lang="en-US" dirty="0">
                <a:solidFill>
                  <a:schemeClr val="accent2">
                    <a:lumMod val="75000"/>
                  </a:schemeClr>
                </a:solidFill>
              </a:rPr>
              <a:t>HEALTH</a:t>
            </a:r>
          </a:p>
          <a:p>
            <a:r>
              <a:rPr lang="en-US" dirty="0"/>
              <a:t>  Eye strain can result from focusing at a screen for an extended period of time. The blue light from a screen causes you to blink less, and the movement of the screen makes it more difficult for your eyes to focus. It can be more difficult because people frequently don't hold the screen at the appropriate distance or angle.</a:t>
            </a:r>
          </a:p>
        </p:txBody>
      </p:sp>
      <p:sp>
        <p:nvSpPr>
          <p:cNvPr id="4" name="Content Placeholder 3">
            <a:extLst>
              <a:ext uri="{FF2B5EF4-FFF2-40B4-BE49-F238E27FC236}">
                <a16:creationId xmlns:a16="http://schemas.microsoft.com/office/drawing/2014/main" id="{E2040D62-0DDB-5884-95B6-0763907B0C2D}"/>
              </a:ext>
            </a:extLst>
          </p:cNvPr>
          <p:cNvSpPr>
            <a:spLocks noGrp="1"/>
          </p:cNvSpPr>
          <p:nvPr>
            <p:ph sz="quarter" idx="4"/>
          </p:nvPr>
        </p:nvSpPr>
        <p:spPr>
          <a:xfrm>
            <a:off x="7360320" y="3090197"/>
            <a:ext cx="4831680" cy="3298734"/>
          </a:xfrm>
        </p:spPr>
        <p:txBody>
          <a:bodyPr>
            <a:normAutofit/>
          </a:bodyPr>
          <a:lstStyle/>
          <a:p>
            <a:pPr marL="228600" lvl="1" indent="0">
              <a:buNone/>
            </a:pPr>
            <a:r>
              <a:rPr lang="en-US" dirty="0">
                <a:solidFill>
                  <a:schemeClr val="accent2">
                    <a:lumMod val="75000"/>
                  </a:schemeClr>
                </a:solidFill>
              </a:rPr>
              <a:t>LACK OF MOTVATION</a:t>
            </a:r>
          </a:p>
          <a:p>
            <a:r>
              <a:rPr lang="en-US" dirty="0"/>
              <a:t>  Lack of face-to-face interaction with the teacher makes it difficult for pupils to provide feedback, and may make them feel less under pressure. Lack of pressure is bad because it makes pupils’ motivation decrease dramatically. Even though many people dislike being constantly pressured by educators, it works wonders for increasing student commitment. </a:t>
            </a:r>
          </a:p>
          <a:p>
            <a:endParaRPr lang="en-US" dirty="0"/>
          </a:p>
        </p:txBody>
      </p:sp>
      <p:sp>
        <p:nvSpPr>
          <p:cNvPr id="6" name="Title 5">
            <a:extLst>
              <a:ext uri="{FF2B5EF4-FFF2-40B4-BE49-F238E27FC236}">
                <a16:creationId xmlns:a16="http://schemas.microsoft.com/office/drawing/2014/main" id="{F245970C-AA56-EDBA-A99D-A09860C796FA}"/>
              </a:ext>
            </a:extLst>
          </p:cNvPr>
          <p:cNvSpPr>
            <a:spLocks noGrp="1"/>
          </p:cNvSpPr>
          <p:nvPr>
            <p:ph type="title"/>
          </p:nvPr>
        </p:nvSpPr>
        <p:spPr/>
        <p:txBody>
          <a:bodyPr/>
          <a:lstStyle/>
          <a:p>
            <a:r>
              <a:rPr lang="en-US" dirty="0"/>
              <a:t>Disadvantages of e-learning</a:t>
            </a:r>
          </a:p>
        </p:txBody>
      </p:sp>
      <p:pic>
        <p:nvPicPr>
          <p:cNvPr id="5" name="Picture 6">
            <a:extLst>
              <a:ext uri="{FF2B5EF4-FFF2-40B4-BE49-F238E27FC236}">
                <a16:creationId xmlns:a16="http://schemas.microsoft.com/office/drawing/2014/main" id="{C563C63E-3B58-430A-FA60-6F4CA1AFFD55}"/>
              </a:ext>
            </a:extLst>
          </p:cNvPr>
          <p:cNvPicPr>
            <a:picLocks noChangeAspect="1"/>
          </p:cNvPicPr>
          <p:nvPr/>
        </p:nvPicPr>
        <p:blipFill>
          <a:blip r:embed="rId2"/>
          <a:stretch>
            <a:fillRect/>
          </a:stretch>
        </p:blipFill>
        <p:spPr>
          <a:xfrm>
            <a:off x="4403797" y="3469778"/>
            <a:ext cx="2966624" cy="2612065"/>
          </a:xfrm>
          <a:prstGeom prst="rect">
            <a:avLst/>
          </a:prstGeom>
          <a:ln>
            <a:noFill/>
          </a:ln>
          <a:effectLst>
            <a:softEdge rad="112500"/>
          </a:effectLst>
        </p:spPr>
      </p:pic>
    </p:spTree>
    <p:extLst>
      <p:ext uri="{BB962C8B-B14F-4D97-AF65-F5344CB8AC3E}">
        <p14:creationId xmlns:p14="http://schemas.microsoft.com/office/powerpoint/2010/main" val="3469363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2430E9F6-6062-A2A7-7BBE-F77D096C04DB}"/>
              </a:ext>
            </a:extLst>
          </p:cNvPr>
          <p:cNvPicPr>
            <a:picLocks noChangeAspect="1"/>
          </p:cNvPicPr>
          <p:nvPr/>
        </p:nvPicPr>
        <p:blipFill>
          <a:blip r:embed="rId2"/>
          <a:stretch>
            <a:fillRect/>
          </a:stretch>
        </p:blipFill>
        <p:spPr>
          <a:xfrm>
            <a:off x="-540489" y="-126263"/>
            <a:ext cx="13037291" cy="6984263"/>
          </a:xfrm>
          <a:prstGeom prst="rect">
            <a:avLst/>
          </a:prstGeom>
        </p:spPr>
      </p:pic>
    </p:spTree>
    <p:extLst>
      <p:ext uri="{BB962C8B-B14F-4D97-AF65-F5344CB8AC3E}">
        <p14:creationId xmlns:p14="http://schemas.microsoft.com/office/powerpoint/2010/main" val="365547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DF1C5-6DC8-6485-771B-F17D0D4FDA29}"/>
              </a:ext>
            </a:extLst>
          </p:cNvPr>
          <p:cNvSpPr>
            <a:spLocks noGrp="1"/>
          </p:cNvSpPr>
          <p:nvPr>
            <p:ph type="ctrTitle"/>
          </p:nvPr>
        </p:nvSpPr>
        <p:spPr>
          <a:xfrm>
            <a:off x="1600200" y="686395"/>
            <a:ext cx="8991600" cy="5340581"/>
          </a:xfrm>
        </p:spPr>
        <p:txBody>
          <a:bodyPr>
            <a:normAutofit/>
          </a:bodyPr>
          <a:lstStyle/>
          <a:p>
            <a:r>
              <a:rPr lang="en-US" sz="2000" dirty="0">
                <a:solidFill>
                  <a:schemeClr val="accent2">
                    <a:lumMod val="75000"/>
                  </a:schemeClr>
                </a:solidFill>
              </a:rPr>
              <a:t>Links used</a:t>
            </a:r>
            <a:br>
              <a:rPr lang="en-US" sz="2000" dirty="0">
                <a:solidFill>
                  <a:schemeClr val="accent2">
                    <a:lumMod val="75000"/>
                  </a:schemeClr>
                </a:solidFill>
              </a:rPr>
            </a:br>
            <a:br>
              <a:rPr lang="en-US" sz="1100" dirty="0">
                <a:solidFill>
                  <a:schemeClr val="accent2">
                    <a:lumMod val="75000"/>
                  </a:schemeClr>
                </a:solidFill>
                <a:hlinkClick r:id="rId2"/>
              </a:rPr>
            </a:br>
            <a:br>
              <a:rPr lang="en-US" sz="1100" dirty="0">
                <a:solidFill>
                  <a:schemeClr val="accent2">
                    <a:lumMod val="75000"/>
                  </a:schemeClr>
                </a:solidFill>
                <a:hlinkClick r:id="rId2"/>
              </a:rPr>
            </a:br>
            <a:r>
              <a:rPr lang="en-US" sz="1100" dirty="0">
                <a:solidFill>
                  <a:schemeClr val="accent2">
                    <a:lumMod val="75000"/>
                  </a:schemeClr>
                </a:solidFill>
                <a:hlinkClick r:id="rId2"/>
              </a:rPr>
              <a:t>https://elearningindustry.com/reasons-why-elearning-is-beneficial</a:t>
            </a:r>
            <a:br>
              <a:rPr lang="en-US" sz="1100" dirty="0">
                <a:solidFill>
                  <a:schemeClr val="accent2">
                    <a:lumMod val="75000"/>
                  </a:schemeClr>
                </a:solidFill>
              </a:rPr>
            </a:br>
            <a:br>
              <a:rPr lang="en-US" sz="1100" dirty="0">
                <a:solidFill>
                  <a:schemeClr val="accent2">
                    <a:lumMod val="75000"/>
                  </a:schemeClr>
                </a:solidFill>
              </a:rPr>
            </a:br>
            <a:r>
              <a:rPr lang="en-US" sz="1100" dirty="0">
                <a:solidFill>
                  <a:schemeClr val="accent2">
                    <a:lumMod val="75000"/>
                  </a:schemeClr>
                </a:solidFill>
                <a:hlinkClick r:id="rId3"/>
              </a:rPr>
              <a:t>https://share.upmc.com/2019/01/screen-time/#:~:text=Spending%20too%20many%20hours%20staring,which%20can%20cause%20added%20strain</a:t>
            </a:r>
            <a:br>
              <a:rPr lang="en-US" sz="1100" dirty="0">
                <a:solidFill>
                  <a:schemeClr val="accent2">
                    <a:lumMod val="75000"/>
                  </a:schemeClr>
                </a:solidFill>
              </a:rPr>
            </a:br>
            <a:br>
              <a:rPr lang="en-US" sz="1100" dirty="0">
                <a:solidFill>
                  <a:schemeClr val="accent2">
                    <a:lumMod val="75000"/>
                  </a:schemeClr>
                </a:solidFill>
              </a:rPr>
            </a:br>
            <a:r>
              <a:rPr lang="en-US" sz="1100" dirty="0">
                <a:solidFill>
                  <a:schemeClr val="accent2">
                    <a:lumMod val="75000"/>
                  </a:schemeClr>
                </a:solidFill>
                <a:hlinkClick r:id="rId4"/>
              </a:rPr>
              <a:t>https://e-student.org/disadvantages-of-e-learning</a:t>
            </a:r>
            <a:br>
              <a:rPr lang="en-US" sz="1100" dirty="0">
                <a:solidFill>
                  <a:schemeClr val="accent2">
                    <a:lumMod val="75000"/>
                  </a:schemeClr>
                </a:solidFill>
              </a:rPr>
            </a:br>
            <a:br>
              <a:rPr lang="en-US" sz="1100" dirty="0">
                <a:solidFill>
                  <a:schemeClr val="accent2">
                    <a:lumMod val="75000"/>
                  </a:schemeClr>
                </a:solidFill>
              </a:rPr>
            </a:br>
            <a:r>
              <a:rPr lang="en-US" sz="1100" dirty="0">
                <a:solidFill>
                  <a:schemeClr val="accent2">
                    <a:lumMod val="75000"/>
                  </a:schemeClr>
                </a:solidFill>
                <a:hlinkClick r:id="rId5"/>
              </a:rPr>
              <a:t>https://www.montgomerycollege.edu/academics/online-learning/distance/advantages-and-disadvantages-online-courses.html</a:t>
            </a:r>
            <a:br>
              <a:rPr lang="en-US" sz="1100" dirty="0">
                <a:solidFill>
                  <a:schemeClr val="accent2">
                    <a:lumMod val="75000"/>
                  </a:schemeClr>
                </a:solidFill>
              </a:rPr>
            </a:br>
            <a:br>
              <a:rPr lang="en-US" sz="1100" dirty="0">
                <a:solidFill>
                  <a:schemeClr val="accent2">
                    <a:lumMod val="75000"/>
                  </a:schemeClr>
                </a:solidFill>
              </a:rPr>
            </a:br>
            <a:r>
              <a:rPr lang="en-US" sz="1100" dirty="0">
                <a:solidFill>
                  <a:schemeClr val="accent2">
                    <a:lumMod val="75000"/>
                  </a:schemeClr>
                </a:solidFill>
                <a:hlinkClick r:id="rId6"/>
              </a:rPr>
              <a:t>https://elmlearning.com/blog/10-reasons-elearning-works/#:~:text=eLearning%20speeds%20up%20the%20process,already%20learned%2C%20also%20saving%20time</a:t>
            </a:r>
            <a:br>
              <a:rPr lang="en-US" sz="1100" dirty="0">
                <a:solidFill>
                  <a:schemeClr val="accent2">
                    <a:lumMod val="75000"/>
                  </a:schemeClr>
                </a:solidFill>
              </a:rPr>
            </a:br>
            <a:br>
              <a:rPr lang="en-US" sz="1100" dirty="0">
                <a:solidFill>
                  <a:schemeClr val="accent2">
                    <a:lumMod val="75000"/>
                  </a:schemeClr>
                </a:solidFill>
              </a:rPr>
            </a:br>
            <a:r>
              <a:rPr lang="en-US" sz="1100" dirty="0">
                <a:solidFill>
                  <a:schemeClr val="accent2">
                    <a:lumMod val="75000"/>
                  </a:schemeClr>
                </a:solidFill>
                <a:hlinkClick r:id="rId7"/>
              </a:rPr>
              <a:t>https://www.learnupon.com/blog/what-is-elearning/#:~:text=eLearning%2C%20or%20electronic%20learning%2C%20is,are%20connected%20to%20the%20internet</a:t>
            </a:r>
            <a:br>
              <a:rPr lang="en-US" sz="1100" dirty="0">
                <a:solidFill>
                  <a:schemeClr val="accent2">
                    <a:lumMod val="75000"/>
                  </a:schemeClr>
                </a:solidFill>
              </a:rPr>
            </a:br>
            <a:br>
              <a:rPr lang="en-US" sz="1100" dirty="0">
                <a:solidFill>
                  <a:schemeClr val="accent2">
                    <a:lumMod val="75000"/>
                  </a:schemeClr>
                </a:solidFill>
              </a:rPr>
            </a:br>
            <a:endParaRPr lang="en-US" sz="1100" dirty="0">
              <a:solidFill>
                <a:schemeClr val="accent2">
                  <a:lumMod val="75000"/>
                </a:schemeClr>
              </a:solidFill>
            </a:endParaRPr>
          </a:p>
        </p:txBody>
      </p:sp>
    </p:spTree>
    <p:extLst>
      <p:ext uri="{BB962C8B-B14F-4D97-AF65-F5344CB8AC3E}">
        <p14:creationId xmlns:p14="http://schemas.microsoft.com/office/powerpoint/2010/main" val="271014971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Parcel</vt:lpstr>
      <vt:lpstr>E-LEARNING</vt:lpstr>
      <vt:lpstr>WHAT IS e-LEARNING</vt:lpstr>
      <vt:lpstr>BENEFITS OF e-learning</vt:lpstr>
      <vt:lpstr>Disadvantages of e-learning</vt:lpstr>
      <vt:lpstr>PowerPoint Presentation</vt:lpstr>
      <vt:lpstr>Links used   https://elearningindustry.com/reasons-why-elearning-is-beneficial  https://share.upmc.com/2019/01/screen-time/#:~:text=Spending%20too%20many%20hours%20staring,which%20can%20cause%20added%20strain  https://e-student.org/disadvantages-of-e-learning  https://www.montgomerycollege.edu/academics/online-learning/distance/advantages-and-disadvantages-online-courses.html  https://elmlearning.com/blog/10-reasons-elearning-works/#:~:text=eLearning%20speeds%20up%20the%20process,already%20learned%2C%20also%20saving%20time  https://www.learnupon.com/blog/what-is-elearning/#:~:text=eLearning%2C%20or%20electronic%20learning%2C%20is,are%20connected%20to%20the%20internet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zaid alfarah</dc:creator>
  <cp:lastModifiedBy>zaid alfarah</cp:lastModifiedBy>
  <cp:revision>3</cp:revision>
  <dcterms:created xsi:type="dcterms:W3CDTF">2023-02-08T09:10:51Z</dcterms:created>
  <dcterms:modified xsi:type="dcterms:W3CDTF">2023-02-08T14:11:56Z</dcterms:modified>
</cp:coreProperties>
</file>