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9" r:id="rId4"/>
    <p:sldId id="260" r:id="rId5"/>
    <p:sldId id="262" r:id="rId6"/>
    <p:sldId id="263" r:id="rId7"/>
    <p:sldId id="261" r:id="rId8"/>
    <p:sldId id="258"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2461E7-B4AD-4DB0-A8B3-6BA2EBB3B7B2}" type="datetimeFigureOut">
              <a:rPr lang="en-US" smtClean="0"/>
              <a:t>2/8/2023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F78774-8CEA-4AB9-AFC0-6764646DC8B9}"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2F78774-8CEA-4AB9-AFC0-6764646DC8B9}" type="slidenum">
              <a:rPr lang="en-US" smtClean="0"/>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291DC3B-DEF5-47B2-BEB5-81A696430A9B}" type="datetimeFigureOut">
              <a:rPr lang="en-US" smtClean="0"/>
              <a:t>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323ED6-E2E1-45A2-8933-A2C5CFC8B97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91DC3B-DEF5-47B2-BEB5-81A696430A9B}" type="datetimeFigureOut">
              <a:rPr lang="en-US" smtClean="0"/>
              <a:t>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323ED6-E2E1-45A2-8933-A2C5CFC8B97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91DC3B-DEF5-47B2-BEB5-81A696430A9B}" type="datetimeFigureOut">
              <a:rPr lang="en-US" smtClean="0"/>
              <a:t>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323ED6-E2E1-45A2-8933-A2C5CFC8B97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91DC3B-DEF5-47B2-BEB5-81A696430A9B}" type="datetimeFigureOut">
              <a:rPr lang="en-US" smtClean="0"/>
              <a:t>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323ED6-E2E1-45A2-8933-A2C5CFC8B97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91DC3B-DEF5-47B2-BEB5-81A696430A9B}" type="datetimeFigureOut">
              <a:rPr lang="en-US" smtClean="0"/>
              <a:t>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323ED6-E2E1-45A2-8933-A2C5CFC8B97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291DC3B-DEF5-47B2-BEB5-81A696430A9B}" type="datetimeFigureOut">
              <a:rPr lang="en-US" smtClean="0"/>
              <a:t>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323ED6-E2E1-45A2-8933-A2C5CFC8B97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291DC3B-DEF5-47B2-BEB5-81A696430A9B}" type="datetimeFigureOut">
              <a:rPr lang="en-US" smtClean="0"/>
              <a:t>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323ED6-E2E1-45A2-8933-A2C5CFC8B97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291DC3B-DEF5-47B2-BEB5-81A696430A9B}" type="datetimeFigureOut">
              <a:rPr lang="en-US" smtClean="0"/>
              <a:t>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323ED6-E2E1-45A2-8933-A2C5CFC8B97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91DC3B-DEF5-47B2-BEB5-81A696430A9B}" type="datetimeFigureOut">
              <a:rPr lang="en-US" smtClean="0"/>
              <a:t>2/8/2023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323ED6-E2E1-45A2-8933-A2C5CFC8B97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91DC3B-DEF5-47B2-BEB5-81A696430A9B}" type="datetimeFigureOut">
              <a:rPr lang="en-US" smtClean="0"/>
              <a:t>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323ED6-E2E1-45A2-8933-A2C5CFC8B97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91DC3B-DEF5-47B2-BEB5-81A696430A9B}" type="datetimeFigureOut">
              <a:rPr lang="en-US" smtClean="0"/>
              <a:t>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323ED6-E2E1-45A2-8933-A2C5CFC8B97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91DC3B-DEF5-47B2-BEB5-81A696430A9B}" type="datetimeFigureOut">
              <a:rPr lang="en-US" smtClean="0"/>
              <a:t>2/8/2023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323ED6-E2E1-45A2-8933-A2C5CFC8B97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7.xml"/><Relationship Id="rId1" Type="http://schemas.openxmlformats.org/officeDocument/2006/relationships/vmlDrawing" Target="../drawings/vmlDrawing7.vml"/></Relationships>
</file>

<file path=ppt/slides/_rels/slide8.xml.rels><?xml version="1.0" encoding="UTF-8" standalone="yes"?>
<Relationships xmlns="http://schemas.openxmlformats.org/package/2006/relationships"><Relationship Id="rId3" Type="http://schemas.openxmlformats.org/officeDocument/2006/relationships/hyperlink" Target="https://www.google.com/search?q=what+is+e-learning%3F&amp;oq=what+is+e-learning%3F&amp;aqs=chrome..69i57j0i512l9.5699j0j7&amp;sourceid=chrome&amp;ie=UTF-8" TargetMode="External"/><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hyperlink" Target="https://elearningindustry.com/9-benefits-of-elearning-for-student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E-learning</a:t>
            </a:r>
            <a:endParaRPr lang="en-US" dirty="0"/>
          </a:p>
        </p:txBody>
      </p:sp>
      <p:sp>
        <p:nvSpPr>
          <p:cNvPr id="3" name="Subtitle 2"/>
          <p:cNvSpPr>
            <a:spLocks noGrp="1"/>
          </p:cNvSpPr>
          <p:nvPr>
            <p:ph type="subTitle" idx="1"/>
          </p:nvPr>
        </p:nvSpPr>
        <p:spPr/>
        <p:txBody>
          <a:bodyPr/>
          <a:lstStyle/>
          <a:p>
            <a:r>
              <a:rPr lang="en-US" dirty="0" smtClean="0"/>
              <a:t>By thalia</a:t>
            </a:r>
            <a:endParaRPr lang="en-US" dirty="0"/>
          </a:p>
        </p:txBody>
      </p:sp>
    </p:spTree>
  </p:cSld>
  <p:clrMapOvr>
    <a:masterClrMapping/>
  </p:clrMapOvr>
  <p:transition>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ahnschrift SemiLight SemiConde" pitchFamily="34" charset="0"/>
              </a:rPr>
              <a:t>What is E-learning?</a:t>
            </a:r>
            <a:endParaRPr lang="en-US" dirty="0">
              <a:latin typeface="Bahnschrift SemiLight SemiConde" pitchFamily="34" charset="0"/>
            </a:endParaRPr>
          </a:p>
        </p:txBody>
      </p:sp>
      <p:sp>
        <p:nvSpPr>
          <p:cNvPr id="3" name="Content Placeholder 2"/>
          <p:cNvSpPr>
            <a:spLocks noGrp="1"/>
          </p:cNvSpPr>
          <p:nvPr>
            <p:ph idx="1"/>
          </p:nvPr>
        </p:nvSpPr>
        <p:spPr/>
        <p:txBody>
          <a:bodyPr/>
          <a:lstStyle/>
          <a:p>
            <a:pPr>
              <a:buNone/>
            </a:pPr>
            <a:r>
              <a:rPr lang="en-US" dirty="0" smtClean="0">
                <a:latin typeface="Bahnschrift SemiLight SemiConde" pitchFamily="34" charset="0"/>
              </a:rPr>
              <a:t>e - learning, also known as electronic learning, is the delivery of education and training through the use of digital resources. Although e - learning is based on formal management learning, it is delivered through  internet-connected electronic devices such as computers, tablets, and even mobile phones.</a:t>
            </a:r>
            <a:endParaRPr lang="en-US" dirty="0">
              <a:latin typeface="Bahnschrift SemiLight SemiConde" pitchFamily="34" charset="0"/>
            </a:endParaRPr>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Bahnschrift SemiLight SemiConde" pitchFamily="34" charset="0"/>
              </a:rPr>
              <a:t>What are the uses of e-learning?</a:t>
            </a:r>
          </a:p>
        </p:txBody>
      </p:sp>
      <p:sp>
        <p:nvSpPr>
          <p:cNvPr id="3" name="Content Placeholder 2"/>
          <p:cNvSpPr>
            <a:spLocks noGrp="1"/>
          </p:cNvSpPr>
          <p:nvPr>
            <p:ph idx="1"/>
          </p:nvPr>
        </p:nvSpPr>
        <p:spPr>
          <a:xfrm>
            <a:off x="381000" y="1600200"/>
            <a:ext cx="8229600" cy="4525963"/>
          </a:xfrm>
        </p:spPr>
        <p:txBody>
          <a:bodyPr>
            <a:normAutofit/>
          </a:bodyPr>
          <a:lstStyle/>
          <a:p>
            <a:r>
              <a:rPr lang="en-US" dirty="0"/>
              <a:t>E-Learning allows for</a:t>
            </a:r>
            <a:r>
              <a:rPr lang="en-US" dirty="0" smtClean="0"/>
              <a:t>:</a:t>
            </a:r>
          </a:p>
          <a:p>
            <a:pPr>
              <a:buNone/>
            </a:pPr>
            <a:r>
              <a:rPr lang="en-US" dirty="0" smtClean="0">
                <a:latin typeface="Bahnschrift SemiLight SemiConde" pitchFamily="34" charset="0"/>
              </a:rPr>
              <a:t> Trying out different assigned tasks, such as blogs or collaborative projects Activating learning in groups as well as self-learning, Through interactive and collaborative assignments, supports the growth of skills and knowledge. Instead of a one-way presentation of material, use organized study strategies.</a:t>
            </a:r>
            <a:endParaRPr lang="en-US" dirty="0">
              <a:latin typeface="Bahnschrift SemiLight SemiConde" pitchFamily="34" charset="0"/>
            </a:endParaRPr>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e-learning </a:t>
            </a:r>
            <a:endParaRPr lang="en-US" dirty="0"/>
          </a:p>
        </p:txBody>
      </p:sp>
      <p:sp>
        <p:nvSpPr>
          <p:cNvPr id="3" name="Content Placeholder 2"/>
          <p:cNvSpPr>
            <a:spLocks noGrp="1"/>
          </p:cNvSpPr>
          <p:nvPr>
            <p:ph idx="1"/>
          </p:nvPr>
        </p:nvSpPr>
        <p:spPr>
          <a:xfrm>
            <a:off x="533400" y="1600200"/>
            <a:ext cx="8077200" cy="4525963"/>
          </a:xfrm>
        </p:spPr>
        <p:txBody>
          <a:bodyPr>
            <a:normAutofit fontScale="92500" lnSpcReduction="10000"/>
          </a:bodyPr>
          <a:lstStyle/>
          <a:p>
            <a:r>
              <a:rPr lang="en-US" dirty="0"/>
              <a:t>Online Learning Accommodates Everyone's Needs. The online method of learning is best suited for everyone</a:t>
            </a:r>
            <a:r>
              <a:rPr lang="en-US" dirty="0" smtClean="0"/>
              <a:t>.</a:t>
            </a:r>
          </a:p>
          <a:p>
            <a:r>
              <a:rPr lang="en-US" dirty="0"/>
              <a:t>Lectures Can Be Taken Any Number Of Times</a:t>
            </a:r>
            <a:r>
              <a:rPr lang="en-US" dirty="0" smtClean="0"/>
              <a:t>.</a:t>
            </a:r>
          </a:p>
          <a:p>
            <a:r>
              <a:rPr lang="en-US" dirty="0" smtClean="0"/>
              <a:t>Offers </a:t>
            </a:r>
            <a:r>
              <a:rPr lang="en-US" dirty="0"/>
              <a:t>Access To Updated Content</a:t>
            </a:r>
            <a:r>
              <a:rPr lang="en-US" dirty="0" smtClean="0"/>
              <a:t>.</a:t>
            </a:r>
            <a:endParaRPr lang="en-US" dirty="0"/>
          </a:p>
          <a:p>
            <a:r>
              <a:rPr lang="en-US" dirty="0"/>
              <a:t>Quick Delivery Of Lessons</a:t>
            </a:r>
            <a:r>
              <a:rPr lang="en-US" dirty="0" smtClean="0"/>
              <a:t>.</a:t>
            </a:r>
          </a:p>
          <a:p>
            <a:r>
              <a:rPr lang="en-US" dirty="0"/>
              <a:t>Scalability</a:t>
            </a:r>
            <a:r>
              <a:rPr lang="en-US" dirty="0" smtClean="0"/>
              <a:t>.</a:t>
            </a:r>
          </a:p>
          <a:p>
            <a:r>
              <a:rPr lang="en-US" dirty="0"/>
              <a:t>Consistency</a:t>
            </a:r>
            <a:r>
              <a:rPr lang="en-US" dirty="0" smtClean="0"/>
              <a:t>.</a:t>
            </a:r>
          </a:p>
          <a:p>
            <a:r>
              <a:rPr lang="en-US" dirty="0"/>
              <a:t>Reduced Costs.</a:t>
            </a:r>
          </a:p>
        </p:txBody>
      </p:sp>
    </p:spTree>
  </p:cSld>
  <p:clrMapOvr>
    <a:masterClrMapping/>
  </p:clrMapOvr>
  <p:transition>
    <p:wipe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why is e-learning important?</a:t>
            </a:r>
            <a:endParaRPr lang="en-US" dirty="0"/>
          </a:p>
        </p:txBody>
      </p:sp>
      <p:sp>
        <p:nvSpPr>
          <p:cNvPr id="3" name="Content Placeholder 2"/>
          <p:cNvSpPr>
            <a:spLocks noGrp="1"/>
          </p:cNvSpPr>
          <p:nvPr>
            <p:ph idx="1"/>
          </p:nvPr>
        </p:nvSpPr>
        <p:spPr/>
        <p:txBody>
          <a:bodyPr/>
          <a:lstStyle/>
          <a:p>
            <a:r>
              <a:rPr lang="en-US" dirty="0" smtClean="0"/>
              <a:t>Online learning aids students in developing and communicating new ideas. Besides  school, you have the chance to enhance your skills and acquire new information. One of the most important features of e-learning is that it aims to assist students and teachers in continuing to develop advanced skills.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90600"/>
            <a:ext cx="8229600" cy="1143000"/>
          </a:xfrm>
        </p:spPr>
        <p:txBody>
          <a:bodyPr>
            <a:normAutofit fontScale="90000"/>
          </a:bodyPr>
          <a:lstStyle/>
          <a:p>
            <a:r>
              <a:rPr lang="en-US" dirty="0"/>
              <a:t>What are the effects of </a:t>
            </a:r>
            <a:r>
              <a:rPr lang="en-US" dirty="0" smtClean="0"/>
              <a:t>E-learning </a:t>
            </a:r>
            <a:r>
              <a:rPr lang="en-US" dirty="0"/>
              <a:t>on student performance?</a:t>
            </a:r>
            <a:br>
              <a:rPr lang="en-US" dirty="0"/>
            </a:b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The findings are generally consistent with previous research: online homework produces lower student performance than in-person class work. The negative effects of online course-taking are particularly pronounced for students who are less academically prepared and are pursuing graduate degrees.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2" descr="Advantages/disadvantages of e-learning. | Download Tabl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6148" name="AutoShape 4" descr="Advantages/disadvantages of e-learning. | Download Tabl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6150" name="AutoShape 6" descr="Advantages/disadvantages of e-learni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6152" name="AutoShape 8" descr="The Advantages and Disadvantages of eLearning http://www.trainingzone.co.uk  | Elearning, Mobile learning, Learni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6154" name="AutoShape 10" descr="Table 1 from Use of Virtual Learning Environments ( VLE ) in Spanish  Universities : Current State and Comparison of E-learning Tools | Semantic  Schola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6156" name="AutoShape 12" descr="Table 1 from Use of Virtual Learning Environments ( VLE ) in Spanish  Universities : Current State and Comparison of E-learning Tools | Semantic  Schola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6160" name="AutoShape 16" descr="Advantages/disadvantages of e-learning. | Download Tabl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6162" name="AutoShape 18" descr="Advantages/disadvantages of e-learning. | Download Tabl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6164" name="AutoShape 20" descr="Main advantage and disadvantage of traditional and E-learning [19]"/>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6166" name="Picture 22"/>
          <p:cNvPicPr>
            <a:picLocks noChangeAspect="1" noChangeArrowheads="1"/>
          </p:cNvPicPr>
          <p:nvPr/>
        </p:nvPicPr>
        <p:blipFill>
          <a:blip r:embed="rId3"/>
          <a:srcRect/>
          <a:stretch>
            <a:fillRect/>
          </a:stretch>
        </p:blipFill>
        <p:spPr bwMode="auto">
          <a:xfrm>
            <a:off x="0" y="1371600"/>
            <a:ext cx="8991600" cy="2758084"/>
          </a:xfrm>
          <a:prstGeom prst="rect">
            <a:avLst/>
          </a:prstGeom>
          <a:noFill/>
          <a:ln w="9525">
            <a:noFill/>
            <a:miter lim="800000"/>
            <a:headEnd/>
            <a:tailEnd/>
          </a:ln>
          <a:effectLst/>
        </p:spPr>
      </p:pic>
    </p:spTree>
  </p:cSld>
  <p:clrMapOvr>
    <a:masterClrMapping/>
  </p:clrMapOvr>
  <p:transition>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 </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hlinkClick r:id="rId3"/>
              </a:rPr>
              <a:t>https://www.google.com/search?q=what+is+e-learning%3F&amp;oq=what+is+e-learning%3F&amp;aqs=chrome..69i57j0i512l9.5699j0j7&amp;sourceid=</a:t>
            </a:r>
            <a:r>
              <a:rPr lang="en-US" dirty="0" err="1" smtClean="0">
                <a:hlinkClick r:id="rId3"/>
              </a:rPr>
              <a:t>chrome&amp;ie</a:t>
            </a:r>
            <a:r>
              <a:rPr lang="en-US" dirty="0" smtClean="0">
                <a:hlinkClick r:id="rId3"/>
              </a:rPr>
              <a:t>=UTF-8</a:t>
            </a:r>
            <a:endParaRPr lang="en-US" dirty="0" smtClean="0"/>
          </a:p>
          <a:p>
            <a:r>
              <a:rPr lang="en-US" dirty="0" smtClean="0"/>
              <a:t>https://www.rz.uni-freiburg.de/en/services/elearning-en/elearning-en#:~:text=E%2DLearning%20allows%20for%3A&amp;text=Trying%20alternative%20assignments%2C%20for%20example%2C%20through%20blogs%20or%20wikis&amp;text=Activating%20learning%20in%20groups%20as,one%2Dway%20presentation%20of%20material</a:t>
            </a:r>
          </a:p>
          <a:p>
            <a:r>
              <a:rPr lang="en-US" dirty="0" smtClean="0">
                <a:hlinkClick r:id="rId4"/>
              </a:rPr>
              <a:t>https://elearningindustry.com/9-benefits-of-elearning-for-students</a:t>
            </a:r>
            <a:endParaRPr lang="en-US" dirty="0" smtClean="0"/>
          </a:p>
          <a:p>
            <a:r>
              <a:rPr lang="en-US" dirty="0" smtClean="0"/>
              <a:t>https://www.researchgate.net/figure/Advantages-disadvantages-of-e-learning_tbl1_261841222</a:t>
            </a:r>
            <a:endParaRPr lang="en-US" dirty="0"/>
          </a:p>
          <a:p>
            <a:r>
              <a:rPr lang="en-US" dirty="0" smtClean="0"/>
              <a:t>https://www.brookings.edu/blog/brown-center-chalkboard/2021/08/13/how-does-virtual-learning-impact-students-in-higher-education/#:~:text=The%20results%20are%20generally%20consistent,for%20students%20pursuing%20bachelor's%20degrees.</a:t>
            </a:r>
          </a:p>
          <a:p>
            <a:endParaRPr lang="en-US" dirty="0"/>
          </a:p>
          <a:p>
            <a:endParaRPr lang="en-US" dirty="0"/>
          </a:p>
        </p:txBody>
      </p:sp>
    </p:spTree>
  </p:cSld>
  <p:clrMapOvr>
    <a:masterClrMapping/>
  </p:clrMapOvr>
  <p:transition>
    <p:wheel spokes="8"/>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TotalTime>
  <Words>246</Words>
  <Application>Microsoft Office PowerPoint</Application>
  <PresentationFormat>On-screen Show (4:3)</PresentationFormat>
  <Paragraphs>26</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E-learning</vt:lpstr>
      <vt:lpstr>What is E-learning?</vt:lpstr>
      <vt:lpstr>What are the uses of e-learning?</vt:lpstr>
      <vt:lpstr>Benefits of e-learning </vt:lpstr>
      <vt:lpstr>why is e-learning important?</vt:lpstr>
      <vt:lpstr>What are the effects of E-learning on student performance?  </vt:lpstr>
      <vt:lpstr>Slide 7</vt:lpstr>
      <vt:lpstr>Resources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E-learning</dc:title>
  <dc:creator>user</dc:creator>
  <cp:lastModifiedBy>user</cp:lastModifiedBy>
  <cp:revision>9</cp:revision>
  <dcterms:created xsi:type="dcterms:W3CDTF">2023-02-08T12:45:45Z</dcterms:created>
  <dcterms:modified xsi:type="dcterms:W3CDTF">2023-02-08T14:24:44Z</dcterms:modified>
</cp:coreProperties>
</file>