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5" r:id="rId6"/>
    <p:sldId id="259" r:id="rId7"/>
    <p:sldId id="261" r:id="rId8"/>
    <p:sldId id="263" r:id="rId9"/>
    <p:sldId id="266"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06" autoAdjust="0"/>
    <p:restoredTop sz="94660"/>
  </p:normalViewPr>
  <p:slideViewPr>
    <p:cSldViewPr snapToGrid="0">
      <p:cViewPr varScale="1">
        <p:scale>
          <a:sx n="91" d="100"/>
          <a:sy n="91" d="100"/>
        </p:scale>
        <p:origin x="57"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D583C02-5E25-4399-BE40-E7FBF27C88E1}" type="datetimeFigureOut">
              <a:rPr lang="en-US" smtClean="0"/>
              <a:t>12/25/2022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6DE2F9-E30A-4614-8EDF-1DD3B80934D6}" type="slidenum">
              <a:rPr lang="en-US" smtClean="0"/>
              <a:t>‹#›</a:t>
            </a:fld>
            <a:endParaRPr lang="en-US"/>
          </a:p>
        </p:txBody>
      </p:sp>
    </p:spTree>
    <p:extLst>
      <p:ext uri="{BB962C8B-B14F-4D97-AF65-F5344CB8AC3E}">
        <p14:creationId xmlns:p14="http://schemas.microsoft.com/office/powerpoint/2010/main" val="260252516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583C02-5E25-4399-BE40-E7FBF27C88E1}" type="datetimeFigureOut">
              <a:rPr lang="en-US" smtClean="0"/>
              <a:t>12/25/2022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DE2F9-E30A-4614-8EDF-1DD3B80934D6}" type="slidenum">
              <a:rPr lang="en-US" smtClean="0"/>
              <a:t>‹#›</a:t>
            </a:fld>
            <a:endParaRPr lang="en-US"/>
          </a:p>
        </p:txBody>
      </p:sp>
    </p:spTree>
    <p:extLst>
      <p:ext uri="{BB962C8B-B14F-4D97-AF65-F5344CB8AC3E}">
        <p14:creationId xmlns:p14="http://schemas.microsoft.com/office/powerpoint/2010/main" val="2762017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583C02-5E25-4399-BE40-E7FBF27C88E1}" type="datetimeFigureOut">
              <a:rPr lang="en-US" smtClean="0"/>
              <a:t>12/25/2022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DE2F9-E30A-4614-8EDF-1DD3B80934D6}" type="slidenum">
              <a:rPr lang="en-US" smtClean="0"/>
              <a:t>‹#›</a:t>
            </a:fld>
            <a:endParaRPr lang="en-US"/>
          </a:p>
        </p:txBody>
      </p:sp>
    </p:spTree>
    <p:extLst>
      <p:ext uri="{BB962C8B-B14F-4D97-AF65-F5344CB8AC3E}">
        <p14:creationId xmlns:p14="http://schemas.microsoft.com/office/powerpoint/2010/main" val="3324462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583C02-5E25-4399-BE40-E7FBF27C88E1}" type="datetimeFigureOut">
              <a:rPr lang="en-US" smtClean="0"/>
              <a:t>12/25/2022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6DE2F9-E30A-4614-8EDF-1DD3B80934D6}" type="slidenum">
              <a:rPr lang="en-US" smtClean="0"/>
              <a:t>‹#›</a:t>
            </a:fld>
            <a:endParaRPr lang="en-US"/>
          </a:p>
        </p:txBody>
      </p:sp>
    </p:spTree>
    <p:extLst>
      <p:ext uri="{BB962C8B-B14F-4D97-AF65-F5344CB8AC3E}">
        <p14:creationId xmlns:p14="http://schemas.microsoft.com/office/powerpoint/2010/main" val="105555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D583C02-5E25-4399-BE40-E7FBF27C88E1}" type="datetimeFigureOut">
              <a:rPr lang="en-US" smtClean="0"/>
              <a:t>12/25/2022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6DE2F9-E30A-4614-8EDF-1DD3B80934D6}" type="slidenum">
              <a:rPr lang="en-US" smtClean="0"/>
              <a:t>‹#›</a:t>
            </a:fld>
            <a:endParaRPr lang="en-US"/>
          </a:p>
        </p:txBody>
      </p:sp>
    </p:spTree>
    <p:extLst>
      <p:ext uri="{BB962C8B-B14F-4D97-AF65-F5344CB8AC3E}">
        <p14:creationId xmlns:p14="http://schemas.microsoft.com/office/powerpoint/2010/main" val="259004375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1D583C02-5E25-4399-BE40-E7FBF27C88E1}" type="datetimeFigureOut">
              <a:rPr lang="en-US" smtClean="0"/>
              <a:t>12/25/2022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96DE2F9-E30A-4614-8EDF-1DD3B80934D6}" type="slidenum">
              <a:rPr lang="en-US" smtClean="0"/>
              <a:t>‹#›</a:t>
            </a:fld>
            <a:endParaRPr lang="en-US"/>
          </a:p>
        </p:txBody>
      </p:sp>
    </p:spTree>
    <p:extLst>
      <p:ext uri="{BB962C8B-B14F-4D97-AF65-F5344CB8AC3E}">
        <p14:creationId xmlns:p14="http://schemas.microsoft.com/office/powerpoint/2010/main" val="1644808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D583C02-5E25-4399-BE40-E7FBF27C88E1}" type="datetimeFigureOut">
              <a:rPr lang="en-US" smtClean="0"/>
              <a:t>12/25/2022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6DE2F9-E30A-4614-8EDF-1DD3B80934D6}"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096327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583C02-5E25-4399-BE40-E7FBF27C88E1}" type="datetimeFigureOut">
              <a:rPr lang="en-US" smtClean="0"/>
              <a:t>12/25/2022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6DE2F9-E30A-4614-8EDF-1DD3B80934D6}" type="slidenum">
              <a:rPr lang="en-US" smtClean="0"/>
              <a:t>‹#›</a:t>
            </a:fld>
            <a:endParaRPr lang="en-US"/>
          </a:p>
        </p:txBody>
      </p:sp>
    </p:spTree>
    <p:extLst>
      <p:ext uri="{BB962C8B-B14F-4D97-AF65-F5344CB8AC3E}">
        <p14:creationId xmlns:p14="http://schemas.microsoft.com/office/powerpoint/2010/main" val="4230260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83C02-5E25-4399-BE40-E7FBF27C88E1}" type="datetimeFigureOut">
              <a:rPr lang="en-US" smtClean="0"/>
              <a:t>12/25/2022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6DE2F9-E30A-4614-8EDF-1DD3B80934D6}" type="slidenum">
              <a:rPr lang="en-US" smtClean="0"/>
              <a:t>‹#›</a:t>
            </a:fld>
            <a:endParaRPr lang="en-US"/>
          </a:p>
        </p:txBody>
      </p:sp>
    </p:spTree>
    <p:extLst>
      <p:ext uri="{BB962C8B-B14F-4D97-AF65-F5344CB8AC3E}">
        <p14:creationId xmlns:p14="http://schemas.microsoft.com/office/powerpoint/2010/main" val="1711059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1D583C02-5E25-4399-BE40-E7FBF27C88E1}" type="datetimeFigureOut">
              <a:rPr lang="en-US" smtClean="0"/>
              <a:t>12/25/2022</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396DE2F9-E30A-4614-8EDF-1DD3B80934D6}" type="slidenum">
              <a:rPr lang="en-US" smtClean="0"/>
              <a:t>‹#›</a:t>
            </a:fld>
            <a:endParaRPr lang="en-US"/>
          </a:p>
        </p:txBody>
      </p:sp>
    </p:spTree>
    <p:extLst>
      <p:ext uri="{BB962C8B-B14F-4D97-AF65-F5344CB8AC3E}">
        <p14:creationId xmlns:p14="http://schemas.microsoft.com/office/powerpoint/2010/main" val="3707127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D583C02-5E25-4399-BE40-E7FBF27C88E1}" type="datetimeFigureOut">
              <a:rPr lang="en-US" smtClean="0"/>
              <a:t>12/25/2022</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396DE2F9-E30A-4614-8EDF-1DD3B80934D6}" type="slidenum">
              <a:rPr lang="en-US" smtClean="0"/>
              <a:t>‹#›</a:t>
            </a:fld>
            <a:endParaRPr lang="en-US"/>
          </a:p>
        </p:txBody>
      </p:sp>
    </p:spTree>
    <p:extLst>
      <p:ext uri="{BB962C8B-B14F-4D97-AF65-F5344CB8AC3E}">
        <p14:creationId xmlns:p14="http://schemas.microsoft.com/office/powerpoint/2010/main" val="2430388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D583C02-5E25-4399-BE40-E7FBF27C88E1}" type="datetimeFigureOut">
              <a:rPr lang="en-US" smtClean="0"/>
              <a:t>12/25/2022</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396DE2F9-E30A-4614-8EDF-1DD3B80934D6}" type="slidenum">
              <a:rPr lang="en-US" smtClean="0"/>
              <a:t>‹#›</a:t>
            </a:fld>
            <a:endParaRPr lang="en-US"/>
          </a:p>
        </p:txBody>
      </p:sp>
    </p:spTree>
    <p:extLst>
      <p:ext uri="{BB962C8B-B14F-4D97-AF65-F5344CB8AC3E}">
        <p14:creationId xmlns:p14="http://schemas.microsoft.com/office/powerpoint/2010/main" val="1629928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F991C-E651-48CB-AF0D-5672E610030B}"/>
              </a:ext>
            </a:extLst>
          </p:cNvPr>
          <p:cNvSpPr>
            <a:spLocks noGrp="1"/>
          </p:cNvSpPr>
          <p:nvPr>
            <p:ph type="ctrTitle"/>
          </p:nvPr>
        </p:nvSpPr>
        <p:spPr/>
        <p:txBody>
          <a:bodyPr/>
          <a:lstStyle/>
          <a:p>
            <a:r>
              <a:rPr lang="en-US" dirty="0"/>
              <a:t>E-learning</a:t>
            </a:r>
          </a:p>
        </p:txBody>
      </p:sp>
      <p:sp>
        <p:nvSpPr>
          <p:cNvPr id="3" name="Subtitle 2">
            <a:extLst>
              <a:ext uri="{FF2B5EF4-FFF2-40B4-BE49-F238E27FC236}">
                <a16:creationId xmlns:a16="http://schemas.microsoft.com/office/drawing/2014/main" id="{28028583-7DB1-4F18-BCCF-CD0072D28CD0}"/>
              </a:ext>
            </a:extLst>
          </p:cNvPr>
          <p:cNvSpPr>
            <a:spLocks noGrp="1"/>
          </p:cNvSpPr>
          <p:nvPr>
            <p:ph type="subTitle" idx="1"/>
          </p:nvPr>
        </p:nvSpPr>
        <p:spPr/>
        <p:txBody>
          <a:bodyPr/>
          <a:lstStyle/>
          <a:p>
            <a:r>
              <a:rPr lang="en-US" dirty="0"/>
              <a:t>Done by:  Jad Yazbak</a:t>
            </a:r>
          </a:p>
        </p:txBody>
      </p:sp>
    </p:spTree>
    <p:extLst>
      <p:ext uri="{BB962C8B-B14F-4D97-AF65-F5344CB8AC3E}">
        <p14:creationId xmlns:p14="http://schemas.microsoft.com/office/powerpoint/2010/main" val="1153837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335A72E-F8FA-4110-8DC0-55BCAF15C3FC}"/>
              </a:ext>
            </a:extLst>
          </p:cNvPr>
          <p:cNvPicPr>
            <a:picLocks noChangeAspect="1"/>
          </p:cNvPicPr>
          <p:nvPr/>
        </p:nvPicPr>
        <p:blipFill>
          <a:blip r:embed="rId2"/>
          <a:stretch>
            <a:fillRect/>
          </a:stretch>
        </p:blipFill>
        <p:spPr>
          <a:xfrm>
            <a:off x="0" y="-212651"/>
            <a:ext cx="12192000" cy="7113181"/>
          </a:xfrm>
          <a:prstGeom prst="rect">
            <a:avLst/>
          </a:prstGeom>
        </p:spPr>
      </p:pic>
    </p:spTree>
    <p:extLst>
      <p:ext uri="{BB962C8B-B14F-4D97-AF65-F5344CB8AC3E}">
        <p14:creationId xmlns:p14="http://schemas.microsoft.com/office/powerpoint/2010/main" val="3359770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DC75A-671C-4B36-81CF-9ECEAF372C2B}"/>
              </a:ext>
            </a:extLst>
          </p:cNvPr>
          <p:cNvSpPr>
            <a:spLocks noGrp="1"/>
          </p:cNvSpPr>
          <p:nvPr>
            <p:ph type="title"/>
          </p:nvPr>
        </p:nvSpPr>
        <p:spPr/>
        <p:txBody>
          <a:bodyPr/>
          <a:lstStyle/>
          <a:p>
            <a:r>
              <a:rPr lang="en-US" dirty="0"/>
              <a:t>What does e-learning mean?</a:t>
            </a:r>
          </a:p>
        </p:txBody>
      </p:sp>
      <p:pic>
        <p:nvPicPr>
          <p:cNvPr id="4" name="Picture 3">
            <a:extLst>
              <a:ext uri="{FF2B5EF4-FFF2-40B4-BE49-F238E27FC236}">
                <a16:creationId xmlns:a16="http://schemas.microsoft.com/office/drawing/2014/main" id="{B704A1FF-8951-42B2-8157-B2A03281622F}"/>
              </a:ext>
            </a:extLst>
          </p:cNvPr>
          <p:cNvPicPr>
            <a:picLocks noChangeAspect="1"/>
          </p:cNvPicPr>
          <p:nvPr/>
        </p:nvPicPr>
        <p:blipFill>
          <a:blip r:embed="rId2"/>
          <a:stretch>
            <a:fillRect/>
          </a:stretch>
        </p:blipFill>
        <p:spPr>
          <a:xfrm>
            <a:off x="7103364" y="3971661"/>
            <a:ext cx="2857500" cy="1600200"/>
          </a:xfrm>
          <a:prstGeom prst="rect">
            <a:avLst/>
          </a:prstGeom>
          <a:ln>
            <a:noFill/>
          </a:ln>
          <a:effectLst>
            <a:outerShdw blurRad="190500" algn="tl" rotWithShape="0">
              <a:srgbClr val="000000">
                <a:alpha val="70000"/>
              </a:srgbClr>
            </a:outerShdw>
          </a:effectLst>
        </p:spPr>
      </p:pic>
      <p:sp>
        <p:nvSpPr>
          <p:cNvPr id="5" name="Content Placeholder 4">
            <a:extLst>
              <a:ext uri="{FF2B5EF4-FFF2-40B4-BE49-F238E27FC236}">
                <a16:creationId xmlns:a16="http://schemas.microsoft.com/office/drawing/2014/main" id="{A4EB628E-119A-0AB9-A8BB-B39BC3A3DF52}"/>
              </a:ext>
            </a:extLst>
          </p:cNvPr>
          <p:cNvSpPr>
            <a:spLocks noGrp="1"/>
          </p:cNvSpPr>
          <p:nvPr>
            <p:ph idx="1"/>
          </p:nvPr>
        </p:nvSpPr>
        <p:spPr>
          <a:xfrm>
            <a:off x="2231136" y="2469878"/>
            <a:ext cx="7729728" cy="3101983"/>
          </a:xfrm>
        </p:spPr>
        <p:txBody>
          <a:bodyPr/>
          <a:lstStyle/>
          <a:p>
            <a:r>
              <a:rPr lang="en-US" b="0" i="0" dirty="0">
                <a:solidFill>
                  <a:srgbClr val="393939"/>
                </a:solidFill>
                <a:effectLst/>
                <a:latin typeface="Montserrat" panose="00000500000000000000" pitchFamily="2" charset="0"/>
              </a:rPr>
              <a:t>A learning system based on formalized teaching but with the help of electronic resources is known as E-learning. While teaching can be based in or out of the classrooms, the use of computers and the Internet forms the major component of E-learning. </a:t>
            </a:r>
            <a:endParaRPr lang="en-US" dirty="0"/>
          </a:p>
        </p:txBody>
      </p:sp>
    </p:spTree>
    <p:extLst>
      <p:ext uri="{BB962C8B-B14F-4D97-AF65-F5344CB8AC3E}">
        <p14:creationId xmlns:p14="http://schemas.microsoft.com/office/powerpoint/2010/main" val="201524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62C53-62F6-4C9E-A7EA-482C327BD2DD}"/>
              </a:ext>
            </a:extLst>
          </p:cNvPr>
          <p:cNvSpPr>
            <a:spLocks noGrp="1"/>
          </p:cNvSpPr>
          <p:nvPr>
            <p:ph type="title"/>
          </p:nvPr>
        </p:nvSpPr>
        <p:spPr/>
        <p:txBody>
          <a:bodyPr/>
          <a:lstStyle/>
          <a:p>
            <a:r>
              <a:rPr lang="en-US" dirty="0"/>
              <a:t>Types of e-learning:</a:t>
            </a:r>
          </a:p>
        </p:txBody>
      </p:sp>
      <p:sp>
        <p:nvSpPr>
          <p:cNvPr id="3" name="Content Placeholder 2">
            <a:extLst>
              <a:ext uri="{FF2B5EF4-FFF2-40B4-BE49-F238E27FC236}">
                <a16:creationId xmlns:a16="http://schemas.microsoft.com/office/drawing/2014/main" id="{FA32B124-C7B9-4592-9A3D-8DF22824F5F4}"/>
              </a:ext>
            </a:extLst>
          </p:cNvPr>
          <p:cNvSpPr>
            <a:spLocks noGrp="1"/>
          </p:cNvSpPr>
          <p:nvPr>
            <p:ph idx="1"/>
          </p:nvPr>
        </p:nvSpPr>
        <p:spPr>
          <a:xfrm>
            <a:off x="2231136" y="2638044"/>
            <a:ext cx="7729728" cy="3151384"/>
          </a:xfrm>
        </p:spPr>
        <p:txBody>
          <a:bodyPr>
            <a:normAutofit fontScale="92500" lnSpcReduction="20000"/>
          </a:bodyPr>
          <a:lstStyle/>
          <a:p>
            <a:pPr algn="l">
              <a:buFont typeface="Arial" panose="020B0604020202020204" pitchFamily="34" charset="0"/>
              <a:buChar char="•"/>
            </a:pPr>
            <a:r>
              <a:rPr lang="en-US" sz="2200" i="0" dirty="0">
                <a:solidFill>
                  <a:schemeClr val="tx1"/>
                </a:solidFill>
                <a:effectLst/>
                <a:latin typeface="arial" panose="020B0604020202020204" pitchFamily="34" charset="0"/>
              </a:rPr>
              <a:t>Lesson-based learning.</a:t>
            </a:r>
          </a:p>
          <a:p>
            <a:pPr algn="l">
              <a:buFont typeface="Arial" panose="020B0604020202020204" pitchFamily="34" charset="0"/>
              <a:buChar char="•"/>
            </a:pPr>
            <a:r>
              <a:rPr lang="en-US" sz="2200" i="0" dirty="0">
                <a:solidFill>
                  <a:schemeClr val="tx1"/>
                </a:solidFill>
                <a:effectLst/>
                <a:latin typeface="arial" panose="020B0604020202020204" pitchFamily="34" charset="0"/>
              </a:rPr>
              <a:t>One-on-one learning.</a:t>
            </a:r>
          </a:p>
          <a:p>
            <a:pPr algn="l">
              <a:buFont typeface="Arial" panose="020B0604020202020204" pitchFamily="34" charset="0"/>
              <a:buChar char="•"/>
            </a:pPr>
            <a:r>
              <a:rPr lang="en-US" sz="2200" i="0" dirty="0">
                <a:solidFill>
                  <a:schemeClr val="tx1"/>
                </a:solidFill>
                <a:effectLst/>
                <a:latin typeface="arial" panose="020B0604020202020204" pitchFamily="34" charset="0"/>
              </a:rPr>
              <a:t>Group learning.</a:t>
            </a:r>
          </a:p>
          <a:p>
            <a:pPr algn="l">
              <a:buFont typeface="Arial" panose="020B0604020202020204" pitchFamily="34" charset="0"/>
              <a:buChar char="•"/>
            </a:pPr>
            <a:r>
              <a:rPr lang="en-US" sz="2200" i="0" dirty="0">
                <a:solidFill>
                  <a:schemeClr val="tx1"/>
                </a:solidFill>
                <a:effectLst/>
                <a:latin typeface="arial" panose="020B0604020202020204" pitchFamily="34" charset="0"/>
              </a:rPr>
              <a:t>Course-based learning.</a:t>
            </a:r>
          </a:p>
          <a:p>
            <a:pPr algn="l">
              <a:buFont typeface="Arial" panose="020B0604020202020204" pitchFamily="34" charset="0"/>
              <a:buChar char="•"/>
            </a:pPr>
            <a:r>
              <a:rPr lang="en-US" sz="2200" i="0" dirty="0">
                <a:solidFill>
                  <a:schemeClr val="tx1"/>
                </a:solidFill>
                <a:effectLst/>
                <a:latin typeface="arial" panose="020B0604020202020204" pitchFamily="34" charset="0"/>
              </a:rPr>
              <a:t>Video-based learning.</a:t>
            </a:r>
          </a:p>
          <a:p>
            <a:pPr algn="l">
              <a:buFont typeface="Arial" panose="020B0604020202020204" pitchFamily="34" charset="0"/>
              <a:buChar char="•"/>
            </a:pPr>
            <a:r>
              <a:rPr lang="en-US" sz="2200" i="0" dirty="0">
                <a:solidFill>
                  <a:schemeClr val="tx1"/>
                </a:solidFill>
                <a:effectLst/>
                <a:latin typeface="arial" panose="020B0604020202020204" pitchFamily="34" charset="0"/>
              </a:rPr>
              <a:t>Article-based learning.</a:t>
            </a:r>
          </a:p>
          <a:p>
            <a:pPr algn="l">
              <a:buFont typeface="Arial" panose="020B0604020202020204" pitchFamily="34" charset="0"/>
              <a:buChar char="•"/>
            </a:pPr>
            <a:r>
              <a:rPr lang="en-US" sz="2200" i="0" dirty="0">
                <a:solidFill>
                  <a:schemeClr val="tx1"/>
                </a:solidFill>
                <a:effectLst/>
                <a:latin typeface="arial" panose="020B0604020202020204" pitchFamily="34" charset="0"/>
              </a:rPr>
              <a:t>Self-paced learning.</a:t>
            </a:r>
          </a:p>
          <a:p>
            <a:pPr algn="l">
              <a:buFont typeface="Arial" panose="020B0604020202020204" pitchFamily="34" charset="0"/>
              <a:buChar char="•"/>
            </a:pPr>
            <a:r>
              <a:rPr lang="en-US" sz="2200" i="0" dirty="0">
                <a:solidFill>
                  <a:schemeClr val="tx1"/>
                </a:solidFill>
                <a:effectLst/>
                <a:latin typeface="arial" panose="020B0604020202020204" pitchFamily="34" charset="0"/>
              </a:rPr>
              <a:t>App-based learning.</a:t>
            </a:r>
          </a:p>
          <a:p>
            <a:pPr algn="l">
              <a:buFont typeface="Arial" panose="020B0604020202020204" pitchFamily="34" charset="0"/>
              <a:buChar char="•"/>
            </a:pPr>
            <a:endParaRPr lang="en-US" b="0" i="0" dirty="0">
              <a:solidFill>
                <a:srgbClr val="BDC1C6"/>
              </a:solidFill>
              <a:effectLst/>
              <a:latin typeface="arial" panose="020B0604020202020204" pitchFamily="34" charset="0"/>
            </a:endParaRPr>
          </a:p>
          <a:p>
            <a:endParaRPr lang="en-US" dirty="0"/>
          </a:p>
        </p:txBody>
      </p:sp>
      <p:pic>
        <p:nvPicPr>
          <p:cNvPr id="4" name="Picture 3">
            <a:extLst>
              <a:ext uri="{FF2B5EF4-FFF2-40B4-BE49-F238E27FC236}">
                <a16:creationId xmlns:a16="http://schemas.microsoft.com/office/drawing/2014/main" id="{B50B3D0D-B410-4AC6-9593-C4D87C2613A7}"/>
              </a:ext>
            </a:extLst>
          </p:cNvPr>
          <p:cNvPicPr>
            <a:picLocks noChangeAspect="1"/>
          </p:cNvPicPr>
          <p:nvPr/>
        </p:nvPicPr>
        <p:blipFill>
          <a:blip r:embed="rId2"/>
          <a:stretch>
            <a:fillRect/>
          </a:stretch>
        </p:blipFill>
        <p:spPr>
          <a:xfrm>
            <a:off x="5943601" y="3429000"/>
            <a:ext cx="3742660" cy="2418907"/>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586168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60C25-295F-4DEE-A34C-D7684A0BE749}"/>
              </a:ext>
            </a:extLst>
          </p:cNvPr>
          <p:cNvSpPr>
            <a:spLocks noGrp="1"/>
          </p:cNvSpPr>
          <p:nvPr>
            <p:ph type="title"/>
          </p:nvPr>
        </p:nvSpPr>
        <p:spPr/>
        <p:txBody>
          <a:bodyPr/>
          <a:lstStyle/>
          <a:p>
            <a:r>
              <a:rPr lang="en-US" dirty="0"/>
              <a:t>Advantages and disadvantages of e-learning:</a:t>
            </a:r>
          </a:p>
        </p:txBody>
      </p:sp>
      <p:sp>
        <p:nvSpPr>
          <p:cNvPr id="3" name="Content Placeholder 2">
            <a:extLst>
              <a:ext uri="{FF2B5EF4-FFF2-40B4-BE49-F238E27FC236}">
                <a16:creationId xmlns:a16="http://schemas.microsoft.com/office/drawing/2014/main" id="{8EC7C5A3-DCAB-4C23-8455-D10AB9E3C4F5}"/>
              </a:ext>
            </a:extLst>
          </p:cNvPr>
          <p:cNvSpPr>
            <a:spLocks noGrp="1"/>
          </p:cNvSpPr>
          <p:nvPr>
            <p:ph sz="half" idx="1"/>
          </p:nvPr>
        </p:nvSpPr>
        <p:spPr>
          <a:xfrm>
            <a:off x="1581915" y="2638044"/>
            <a:ext cx="4271771" cy="3101982"/>
          </a:xfrm>
        </p:spPr>
        <p:txBody>
          <a:bodyPr/>
          <a:lstStyle/>
          <a:p>
            <a:pPr marL="0" indent="0">
              <a:buNone/>
            </a:pPr>
            <a:r>
              <a:rPr lang="en-US" dirty="0"/>
              <a:t>Advantages: </a:t>
            </a:r>
          </a:p>
          <a:p>
            <a:pPr>
              <a:buFont typeface="Wingdings" panose="05000000000000000000" pitchFamily="2" charset="2"/>
              <a:buChar char="Ø"/>
            </a:pPr>
            <a:r>
              <a:rPr lang="en-US" sz="2000" dirty="0"/>
              <a:t>You can learn where and when you want to.</a:t>
            </a:r>
          </a:p>
          <a:p>
            <a:pPr>
              <a:buFont typeface="Wingdings" panose="05000000000000000000" pitchFamily="2" charset="2"/>
              <a:buChar char="Ø"/>
            </a:pPr>
            <a:r>
              <a:rPr lang="en-US" sz="2000" dirty="0"/>
              <a:t>You can use the type of media you prefer.</a:t>
            </a:r>
          </a:p>
          <a:p>
            <a:pPr>
              <a:buFont typeface="Wingdings" panose="05000000000000000000" pitchFamily="2" charset="2"/>
              <a:buChar char="Ø"/>
            </a:pPr>
            <a:r>
              <a:rPr lang="en-US" sz="2000" dirty="0"/>
              <a:t>Teachers have more time to help individual students. </a:t>
            </a:r>
          </a:p>
          <a:p>
            <a:pPr marL="0" indent="0">
              <a:buNone/>
            </a:pPr>
            <a:endParaRPr lang="en-US" dirty="0"/>
          </a:p>
        </p:txBody>
      </p:sp>
      <p:sp>
        <p:nvSpPr>
          <p:cNvPr id="4" name="Content Placeholder 3">
            <a:extLst>
              <a:ext uri="{FF2B5EF4-FFF2-40B4-BE49-F238E27FC236}">
                <a16:creationId xmlns:a16="http://schemas.microsoft.com/office/drawing/2014/main" id="{95D2A807-9B2A-40EE-8EF2-36FD9F324EB1}"/>
              </a:ext>
            </a:extLst>
          </p:cNvPr>
          <p:cNvSpPr>
            <a:spLocks noGrp="1"/>
          </p:cNvSpPr>
          <p:nvPr>
            <p:ph sz="half" idx="2"/>
          </p:nvPr>
        </p:nvSpPr>
        <p:spPr/>
        <p:txBody>
          <a:bodyPr/>
          <a:lstStyle/>
          <a:p>
            <a:pPr marL="0" indent="0">
              <a:buNone/>
            </a:pPr>
            <a:r>
              <a:rPr lang="en-US" dirty="0"/>
              <a:t>Disadvantages:</a:t>
            </a:r>
          </a:p>
          <a:p>
            <a:pPr>
              <a:buFont typeface="Wingdings" panose="05000000000000000000" pitchFamily="2" charset="2"/>
              <a:buChar char="Ø"/>
            </a:pPr>
            <a:r>
              <a:rPr lang="en-US" sz="2000" dirty="0"/>
              <a:t>Some people prefer to learn in a class with other people</a:t>
            </a:r>
          </a:p>
          <a:p>
            <a:pPr>
              <a:buFont typeface="Wingdings" panose="05000000000000000000" pitchFamily="2" charset="2"/>
              <a:buChar char="Ø"/>
            </a:pPr>
            <a:r>
              <a:rPr lang="en-US" sz="2000" dirty="0"/>
              <a:t>It can be difficult to work without a strict timetable</a:t>
            </a:r>
          </a:p>
          <a:p>
            <a:pPr>
              <a:buFont typeface="Wingdings" panose="05000000000000000000" pitchFamily="2" charset="2"/>
              <a:buChar char="Ø"/>
            </a:pPr>
            <a:r>
              <a:rPr lang="en-US" sz="2000" b="0" i="0" dirty="0">
                <a:solidFill>
                  <a:schemeClr val="tx1"/>
                </a:solidFill>
                <a:effectLst/>
                <a:latin typeface="arial" panose="020B0604020202020204" pitchFamily="34" charset="0"/>
              </a:rPr>
              <a:t>More work</a:t>
            </a:r>
            <a:endParaRPr lang="en-US" sz="2000" dirty="0">
              <a:solidFill>
                <a:schemeClr val="tx1"/>
              </a:solidFill>
            </a:endParaRPr>
          </a:p>
        </p:txBody>
      </p:sp>
      <p:pic>
        <p:nvPicPr>
          <p:cNvPr id="5" name="Picture 4">
            <a:extLst>
              <a:ext uri="{FF2B5EF4-FFF2-40B4-BE49-F238E27FC236}">
                <a16:creationId xmlns:a16="http://schemas.microsoft.com/office/drawing/2014/main" id="{143EBD80-18DD-4B09-B0E0-20D1E32A615E}"/>
              </a:ext>
            </a:extLst>
          </p:cNvPr>
          <p:cNvPicPr>
            <a:picLocks noChangeAspect="1"/>
          </p:cNvPicPr>
          <p:nvPr/>
        </p:nvPicPr>
        <p:blipFill>
          <a:blip r:embed="rId2"/>
          <a:stretch>
            <a:fillRect/>
          </a:stretch>
        </p:blipFill>
        <p:spPr>
          <a:xfrm>
            <a:off x="4667251" y="5093208"/>
            <a:ext cx="2857500" cy="1600200"/>
          </a:xfrm>
          <a:prstGeom prst="rect">
            <a:avLst/>
          </a:prstGeom>
          <a:ln>
            <a:noFill/>
          </a:ln>
          <a:effectLst>
            <a:softEdge rad="112500"/>
          </a:effectLst>
        </p:spPr>
      </p:pic>
    </p:spTree>
    <p:extLst>
      <p:ext uri="{BB962C8B-B14F-4D97-AF65-F5344CB8AC3E}">
        <p14:creationId xmlns:p14="http://schemas.microsoft.com/office/powerpoint/2010/main" val="450860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030ED-F321-4AA7-A436-F628EBDCE9AA}"/>
              </a:ext>
            </a:extLst>
          </p:cNvPr>
          <p:cNvSpPr>
            <a:spLocks noGrp="1"/>
          </p:cNvSpPr>
          <p:nvPr>
            <p:ph type="title"/>
          </p:nvPr>
        </p:nvSpPr>
        <p:spPr/>
        <p:txBody>
          <a:bodyPr/>
          <a:lstStyle/>
          <a:p>
            <a:r>
              <a:rPr lang="en-US" dirty="0"/>
              <a:t>Multimedia and e-learning</a:t>
            </a:r>
          </a:p>
        </p:txBody>
      </p:sp>
      <p:sp>
        <p:nvSpPr>
          <p:cNvPr id="3" name="Content Placeholder 2">
            <a:extLst>
              <a:ext uri="{FF2B5EF4-FFF2-40B4-BE49-F238E27FC236}">
                <a16:creationId xmlns:a16="http://schemas.microsoft.com/office/drawing/2014/main" id="{9D0A341F-509C-46EA-9640-2EC80F4A95B5}"/>
              </a:ext>
            </a:extLst>
          </p:cNvPr>
          <p:cNvSpPr>
            <a:spLocks noGrp="1"/>
          </p:cNvSpPr>
          <p:nvPr>
            <p:ph idx="1"/>
          </p:nvPr>
        </p:nvSpPr>
        <p:spPr/>
        <p:txBody>
          <a:bodyPr>
            <a:normAutofit/>
          </a:bodyPr>
          <a:lstStyle/>
          <a:p>
            <a:r>
              <a:rPr lang="en-US" sz="2000" dirty="0"/>
              <a:t>In your classroom you have books to learn from. Your teacher gives you information. Sometimes this information is given to the whole class using the boared.at other times, you might work in small groups around a table. Your teacher may show videos or give a presentation using projector.</a:t>
            </a:r>
          </a:p>
        </p:txBody>
      </p:sp>
      <p:pic>
        <p:nvPicPr>
          <p:cNvPr id="4" name="Picture 3">
            <a:extLst>
              <a:ext uri="{FF2B5EF4-FFF2-40B4-BE49-F238E27FC236}">
                <a16:creationId xmlns:a16="http://schemas.microsoft.com/office/drawing/2014/main" id="{DFA64BD6-BF68-4ED9-8381-6D0D3D03605D}"/>
              </a:ext>
            </a:extLst>
          </p:cNvPr>
          <p:cNvPicPr>
            <a:picLocks noChangeAspect="1"/>
          </p:cNvPicPr>
          <p:nvPr/>
        </p:nvPicPr>
        <p:blipFill>
          <a:blip r:embed="rId2"/>
          <a:stretch>
            <a:fillRect/>
          </a:stretch>
        </p:blipFill>
        <p:spPr>
          <a:xfrm>
            <a:off x="4963742" y="4297840"/>
            <a:ext cx="3841520" cy="19268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69067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C8FE1-663D-44E6-90C9-60809DB06607}"/>
              </a:ext>
            </a:extLst>
          </p:cNvPr>
          <p:cNvSpPr>
            <a:spLocks noGrp="1"/>
          </p:cNvSpPr>
          <p:nvPr>
            <p:ph type="title"/>
          </p:nvPr>
        </p:nvSpPr>
        <p:spPr/>
        <p:txBody>
          <a:bodyPr/>
          <a:lstStyle/>
          <a:p>
            <a:r>
              <a:rPr lang="en-US" dirty="0"/>
              <a:t>Some of the media used in e-learning :</a:t>
            </a:r>
          </a:p>
        </p:txBody>
      </p:sp>
      <p:sp>
        <p:nvSpPr>
          <p:cNvPr id="3" name="Content Placeholder 2">
            <a:extLst>
              <a:ext uri="{FF2B5EF4-FFF2-40B4-BE49-F238E27FC236}">
                <a16:creationId xmlns:a16="http://schemas.microsoft.com/office/drawing/2014/main" id="{860EFB02-A3B3-445A-AB16-DB97A45B952A}"/>
              </a:ext>
            </a:extLst>
          </p:cNvPr>
          <p:cNvSpPr>
            <a:spLocks noGrp="1"/>
          </p:cNvSpPr>
          <p:nvPr>
            <p:ph idx="1"/>
          </p:nvPr>
        </p:nvSpPr>
        <p:spPr/>
        <p:txBody>
          <a:bodyPr>
            <a:normAutofit/>
          </a:bodyPr>
          <a:lstStyle/>
          <a:p>
            <a:pPr marL="342900" indent="-342900">
              <a:buFont typeface="+mj-lt"/>
              <a:buAutoNum type="arabicPeriod"/>
            </a:pPr>
            <a:r>
              <a:rPr lang="en-US" sz="2000" dirty="0"/>
              <a:t>Video and interactive video.</a:t>
            </a:r>
          </a:p>
          <a:p>
            <a:pPr marL="342900" indent="-342900">
              <a:buFont typeface="+mj-lt"/>
              <a:buAutoNum type="arabicPeriod"/>
            </a:pPr>
            <a:r>
              <a:rPr lang="en-US" sz="2000" dirty="0"/>
              <a:t>Presentations and audio.</a:t>
            </a:r>
          </a:p>
          <a:p>
            <a:pPr marL="342900" indent="-342900">
              <a:buFont typeface="+mj-lt"/>
              <a:buAutoNum type="arabicPeriod"/>
            </a:pPr>
            <a:r>
              <a:rPr lang="en-US" sz="2000" dirty="0"/>
              <a:t>Text and images.</a:t>
            </a:r>
          </a:p>
          <a:p>
            <a:pPr marL="342900" indent="-342900">
              <a:buFont typeface="+mj-lt"/>
              <a:buAutoNum type="arabicPeriod"/>
            </a:pPr>
            <a:r>
              <a:rPr lang="en-US" sz="2000" dirty="0"/>
              <a:t>Games and simulations. </a:t>
            </a:r>
          </a:p>
        </p:txBody>
      </p:sp>
    </p:spTree>
    <p:extLst>
      <p:ext uri="{BB962C8B-B14F-4D97-AF65-F5344CB8AC3E}">
        <p14:creationId xmlns:p14="http://schemas.microsoft.com/office/powerpoint/2010/main" val="563374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1F7A5-4D12-4E4F-A114-C6F3E37C2B5F}"/>
              </a:ext>
            </a:extLst>
          </p:cNvPr>
          <p:cNvSpPr>
            <a:spLocks noGrp="1"/>
          </p:cNvSpPr>
          <p:nvPr>
            <p:ph type="title"/>
          </p:nvPr>
        </p:nvSpPr>
        <p:spPr/>
        <p:txBody>
          <a:bodyPr/>
          <a:lstStyle/>
          <a:p>
            <a:r>
              <a:rPr lang="en-US" dirty="0"/>
              <a:t>Who uses e-learning?</a:t>
            </a:r>
          </a:p>
        </p:txBody>
      </p:sp>
      <p:sp>
        <p:nvSpPr>
          <p:cNvPr id="3" name="Content Placeholder 2">
            <a:extLst>
              <a:ext uri="{FF2B5EF4-FFF2-40B4-BE49-F238E27FC236}">
                <a16:creationId xmlns:a16="http://schemas.microsoft.com/office/drawing/2014/main" id="{164FCCB1-B077-4C6A-8F51-CB9B84AEF2E7}"/>
              </a:ext>
            </a:extLst>
          </p:cNvPr>
          <p:cNvSpPr>
            <a:spLocks noGrp="1"/>
          </p:cNvSpPr>
          <p:nvPr>
            <p:ph idx="1"/>
          </p:nvPr>
        </p:nvSpPr>
        <p:spPr/>
        <p:txBody>
          <a:bodyPr>
            <a:normAutofit/>
          </a:bodyPr>
          <a:lstStyle/>
          <a:p>
            <a:r>
              <a:rPr lang="en-US" sz="2000" dirty="0"/>
              <a:t>E-learning is often used in the workplace for training people. It is used to help people get new skills, for example, IT skill. It is also used when people need to know about new rules or ways of doing things, for example: if a government passes a new that people in a particular job must know about.</a:t>
            </a:r>
          </a:p>
        </p:txBody>
      </p:sp>
      <p:pic>
        <p:nvPicPr>
          <p:cNvPr id="4" name="Picture 3">
            <a:extLst>
              <a:ext uri="{FF2B5EF4-FFF2-40B4-BE49-F238E27FC236}">
                <a16:creationId xmlns:a16="http://schemas.microsoft.com/office/drawing/2014/main" id="{40CEB2CB-1A12-4CED-A62F-3BD63B109045}"/>
              </a:ext>
            </a:extLst>
          </p:cNvPr>
          <p:cNvPicPr>
            <a:picLocks noChangeAspect="1"/>
          </p:cNvPicPr>
          <p:nvPr/>
        </p:nvPicPr>
        <p:blipFill>
          <a:blip r:embed="rId2"/>
          <a:stretch>
            <a:fillRect/>
          </a:stretch>
        </p:blipFill>
        <p:spPr>
          <a:xfrm>
            <a:off x="5062261" y="4125432"/>
            <a:ext cx="2423671" cy="2423671"/>
          </a:xfrm>
          <a:prstGeom prst="rect">
            <a:avLst/>
          </a:prstGeom>
          <a:ln>
            <a:noFill/>
          </a:ln>
          <a:effectLst>
            <a:softEdge rad="112500"/>
          </a:effectLst>
        </p:spPr>
      </p:pic>
    </p:spTree>
    <p:extLst>
      <p:ext uri="{BB962C8B-B14F-4D97-AF65-F5344CB8AC3E}">
        <p14:creationId xmlns:p14="http://schemas.microsoft.com/office/powerpoint/2010/main" val="3245172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DDC68-BE3C-4072-B57F-C816CFFB3B1A}"/>
              </a:ext>
            </a:extLst>
          </p:cNvPr>
          <p:cNvSpPr>
            <a:spLocks noGrp="1"/>
          </p:cNvSpPr>
          <p:nvPr>
            <p:ph type="title"/>
          </p:nvPr>
        </p:nvSpPr>
        <p:spPr/>
        <p:txBody>
          <a:bodyPr/>
          <a:lstStyle/>
          <a:p>
            <a:r>
              <a:rPr lang="en-US" dirty="0"/>
              <a:t>How is e-learning taught?</a:t>
            </a:r>
          </a:p>
        </p:txBody>
      </p:sp>
      <p:sp>
        <p:nvSpPr>
          <p:cNvPr id="3" name="Content Placeholder 2">
            <a:extLst>
              <a:ext uri="{FF2B5EF4-FFF2-40B4-BE49-F238E27FC236}">
                <a16:creationId xmlns:a16="http://schemas.microsoft.com/office/drawing/2014/main" id="{6394B5BE-BFAD-42D9-8CE0-B73F38C7A841}"/>
              </a:ext>
            </a:extLst>
          </p:cNvPr>
          <p:cNvSpPr>
            <a:spLocks noGrp="1"/>
          </p:cNvSpPr>
          <p:nvPr>
            <p:ph sz="half" idx="1"/>
          </p:nvPr>
        </p:nvSpPr>
        <p:spPr/>
        <p:txBody>
          <a:bodyPr/>
          <a:lstStyle/>
          <a:p>
            <a:r>
              <a:rPr lang="en-US" dirty="0"/>
              <a:t>In e-learning, teachers and trainers spend less time:</a:t>
            </a:r>
          </a:p>
          <a:p>
            <a:pPr>
              <a:buFont typeface="Wingdings" panose="05000000000000000000" pitchFamily="2" charset="2"/>
              <a:buChar char="ü"/>
            </a:pPr>
            <a:r>
              <a:rPr lang="en-US" dirty="0"/>
              <a:t>Teaching classes of students.</a:t>
            </a:r>
          </a:p>
          <a:p>
            <a:pPr>
              <a:buFont typeface="Wingdings" panose="05000000000000000000" pitchFamily="2" charset="2"/>
              <a:buChar char="ü"/>
            </a:pPr>
            <a:r>
              <a:rPr lang="en-US" dirty="0"/>
              <a:t>Marking work.</a:t>
            </a:r>
          </a:p>
          <a:p>
            <a:pPr>
              <a:buFont typeface="Wingdings" panose="05000000000000000000" pitchFamily="2" charset="2"/>
              <a:buChar char="ü"/>
            </a:pPr>
            <a:r>
              <a:rPr lang="en-US" dirty="0"/>
              <a:t>Working face to face with students.</a:t>
            </a:r>
          </a:p>
        </p:txBody>
      </p:sp>
      <p:sp>
        <p:nvSpPr>
          <p:cNvPr id="4" name="Content Placeholder 3">
            <a:extLst>
              <a:ext uri="{FF2B5EF4-FFF2-40B4-BE49-F238E27FC236}">
                <a16:creationId xmlns:a16="http://schemas.microsoft.com/office/drawing/2014/main" id="{7C8C1830-05F0-408E-80D8-F21012A6E7D8}"/>
              </a:ext>
            </a:extLst>
          </p:cNvPr>
          <p:cNvSpPr>
            <a:spLocks noGrp="1"/>
          </p:cNvSpPr>
          <p:nvPr>
            <p:ph sz="half" idx="2"/>
          </p:nvPr>
        </p:nvSpPr>
        <p:spPr/>
        <p:txBody>
          <a:bodyPr/>
          <a:lstStyle/>
          <a:p>
            <a:r>
              <a:rPr lang="en-US" dirty="0"/>
              <a:t>This gives them more time to: </a:t>
            </a:r>
          </a:p>
          <a:p>
            <a:pPr>
              <a:buFont typeface="Wingdings" panose="05000000000000000000" pitchFamily="2" charset="2"/>
              <a:buChar char="ü"/>
            </a:pPr>
            <a:r>
              <a:rPr lang="en-US" dirty="0"/>
              <a:t>Help students get better results.</a:t>
            </a:r>
          </a:p>
          <a:p>
            <a:pPr>
              <a:buFont typeface="Wingdings" panose="05000000000000000000" pitchFamily="2" charset="2"/>
              <a:buChar char="ü"/>
            </a:pPr>
            <a:r>
              <a:rPr lang="en-US" dirty="0"/>
              <a:t>Talk to students online and answer messages.</a:t>
            </a:r>
          </a:p>
          <a:p>
            <a:pPr>
              <a:buFont typeface="Wingdings" panose="05000000000000000000" pitchFamily="2" charset="2"/>
              <a:buChar char="ü"/>
            </a:pPr>
            <a:r>
              <a:rPr lang="en-US" dirty="0"/>
              <a:t>Help individual students.</a:t>
            </a:r>
          </a:p>
          <a:p>
            <a:pPr>
              <a:buFont typeface="Wingdings" panose="05000000000000000000" pitchFamily="2" charset="2"/>
              <a:buChar char="ü"/>
            </a:pPr>
            <a:r>
              <a:rPr lang="en-US" dirty="0"/>
              <a:t>Create e-learning media.</a:t>
            </a:r>
          </a:p>
        </p:txBody>
      </p:sp>
    </p:spTree>
    <p:extLst>
      <p:ext uri="{BB962C8B-B14F-4D97-AF65-F5344CB8AC3E}">
        <p14:creationId xmlns:p14="http://schemas.microsoft.com/office/powerpoint/2010/main" val="3486825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835A6-9C07-EF87-B19A-419FD2EA9FD0}"/>
              </a:ext>
            </a:extLst>
          </p:cNvPr>
          <p:cNvSpPr>
            <a:spLocks noGrp="1"/>
          </p:cNvSpPr>
          <p:nvPr>
            <p:ph type="title"/>
          </p:nvPr>
        </p:nvSpPr>
        <p:spPr/>
        <p:txBody>
          <a:bodyPr/>
          <a:lstStyle/>
          <a:p>
            <a:r>
              <a:rPr lang="en-US" dirty="0"/>
              <a:t>Resources</a:t>
            </a:r>
          </a:p>
        </p:txBody>
      </p:sp>
      <p:sp>
        <p:nvSpPr>
          <p:cNvPr id="4" name="TextBox 3">
            <a:extLst>
              <a:ext uri="{FF2B5EF4-FFF2-40B4-BE49-F238E27FC236}">
                <a16:creationId xmlns:a16="http://schemas.microsoft.com/office/drawing/2014/main" id="{8CDE79AE-1D55-71A1-36C3-5336277DF8AC}"/>
              </a:ext>
            </a:extLst>
          </p:cNvPr>
          <p:cNvSpPr txBox="1"/>
          <p:nvPr/>
        </p:nvSpPr>
        <p:spPr>
          <a:xfrm>
            <a:off x="2275490" y="2529630"/>
            <a:ext cx="6096000" cy="369332"/>
          </a:xfrm>
          <a:prstGeom prst="rect">
            <a:avLst/>
          </a:prstGeom>
          <a:noFill/>
        </p:spPr>
        <p:txBody>
          <a:bodyPr wrap="square">
            <a:spAutoFit/>
          </a:bodyPr>
          <a:lstStyle/>
          <a:p>
            <a:r>
              <a:rPr lang="en-US" dirty="0"/>
              <a:t>https://economictimes.indiatimes.com/definition/e-learning</a:t>
            </a:r>
          </a:p>
        </p:txBody>
      </p:sp>
      <p:sp>
        <p:nvSpPr>
          <p:cNvPr id="6" name="TextBox 5">
            <a:extLst>
              <a:ext uri="{FF2B5EF4-FFF2-40B4-BE49-F238E27FC236}">
                <a16:creationId xmlns:a16="http://schemas.microsoft.com/office/drawing/2014/main" id="{2DABD07E-0298-FDED-F7E2-70AAADD80130}"/>
              </a:ext>
            </a:extLst>
          </p:cNvPr>
          <p:cNvSpPr txBox="1"/>
          <p:nvPr/>
        </p:nvSpPr>
        <p:spPr>
          <a:xfrm>
            <a:off x="2275490" y="3011242"/>
            <a:ext cx="6096000" cy="646331"/>
          </a:xfrm>
          <a:prstGeom prst="rect">
            <a:avLst/>
          </a:prstGeom>
          <a:noFill/>
        </p:spPr>
        <p:txBody>
          <a:bodyPr wrap="square">
            <a:spAutoFit/>
          </a:bodyPr>
          <a:lstStyle/>
          <a:p>
            <a:r>
              <a:rPr lang="en-US" dirty="0"/>
              <a:t>https://www.fordham.edu/info/24884/online_learning/7897/types_of_online_learning</a:t>
            </a:r>
          </a:p>
        </p:txBody>
      </p:sp>
      <p:sp>
        <p:nvSpPr>
          <p:cNvPr id="8" name="TextBox 7">
            <a:extLst>
              <a:ext uri="{FF2B5EF4-FFF2-40B4-BE49-F238E27FC236}">
                <a16:creationId xmlns:a16="http://schemas.microsoft.com/office/drawing/2014/main" id="{B417D3BE-36F4-6394-4537-A8F15FF96186}"/>
              </a:ext>
            </a:extLst>
          </p:cNvPr>
          <p:cNvSpPr txBox="1"/>
          <p:nvPr/>
        </p:nvSpPr>
        <p:spPr>
          <a:xfrm>
            <a:off x="2231136" y="3657573"/>
            <a:ext cx="6096000" cy="646331"/>
          </a:xfrm>
          <a:prstGeom prst="rect">
            <a:avLst/>
          </a:prstGeom>
          <a:noFill/>
        </p:spPr>
        <p:txBody>
          <a:bodyPr wrap="square">
            <a:spAutoFit/>
          </a:bodyPr>
          <a:lstStyle/>
          <a:p>
            <a:r>
              <a:rPr lang="en-US" dirty="0"/>
              <a:t>https://www.thetechedvocate.org/5-advantages-and-5-disadvantages-of-e-learning/</a:t>
            </a:r>
          </a:p>
        </p:txBody>
      </p:sp>
      <p:sp>
        <p:nvSpPr>
          <p:cNvPr id="10" name="TextBox 9">
            <a:extLst>
              <a:ext uri="{FF2B5EF4-FFF2-40B4-BE49-F238E27FC236}">
                <a16:creationId xmlns:a16="http://schemas.microsoft.com/office/drawing/2014/main" id="{BDD2C438-30F3-F8EE-77BB-BAE12E90816A}"/>
              </a:ext>
            </a:extLst>
          </p:cNvPr>
          <p:cNvSpPr txBox="1"/>
          <p:nvPr/>
        </p:nvSpPr>
        <p:spPr>
          <a:xfrm>
            <a:off x="2275490" y="4381423"/>
            <a:ext cx="6096000" cy="646331"/>
          </a:xfrm>
          <a:prstGeom prst="rect">
            <a:avLst/>
          </a:prstGeom>
          <a:noFill/>
        </p:spPr>
        <p:txBody>
          <a:bodyPr wrap="square">
            <a:spAutoFit/>
          </a:bodyPr>
          <a:lstStyle/>
          <a:p>
            <a:r>
              <a:rPr lang="en-US" dirty="0"/>
              <a:t>https://elearningindustry.com/multimedia-in-elearning-making-the-most-of-it</a:t>
            </a:r>
          </a:p>
        </p:txBody>
      </p:sp>
      <p:sp>
        <p:nvSpPr>
          <p:cNvPr id="12" name="TextBox 11">
            <a:extLst>
              <a:ext uri="{FF2B5EF4-FFF2-40B4-BE49-F238E27FC236}">
                <a16:creationId xmlns:a16="http://schemas.microsoft.com/office/drawing/2014/main" id="{6FA257AC-84FD-6BDB-3D42-DA41D630A2AA}"/>
              </a:ext>
            </a:extLst>
          </p:cNvPr>
          <p:cNvSpPr txBox="1"/>
          <p:nvPr/>
        </p:nvSpPr>
        <p:spPr>
          <a:xfrm>
            <a:off x="2231136" y="5105273"/>
            <a:ext cx="6096000" cy="369332"/>
          </a:xfrm>
          <a:prstGeom prst="rect">
            <a:avLst/>
          </a:prstGeom>
          <a:noFill/>
        </p:spPr>
        <p:txBody>
          <a:bodyPr wrap="square">
            <a:spAutoFit/>
          </a:bodyPr>
          <a:lstStyle/>
          <a:p>
            <a:r>
              <a:rPr lang="en-US" dirty="0"/>
              <a:t>https://research.com/education/lms-elearning-statistics</a:t>
            </a:r>
          </a:p>
        </p:txBody>
      </p:sp>
    </p:spTree>
    <p:extLst>
      <p:ext uri="{BB962C8B-B14F-4D97-AF65-F5344CB8AC3E}">
        <p14:creationId xmlns:p14="http://schemas.microsoft.com/office/powerpoint/2010/main" val="157190023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65669</TotalTime>
  <Words>419</Words>
  <Application>Microsoft Office PowerPoint</Application>
  <PresentationFormat>Widescreen</PresentationFormat>
  <Paragraphs>47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vt:lpstr>
      <vt:lpstr>Gill Sans MT</vt:lpstr>
      <vt:lpstr>Montserrat</vt:lpstr>
      <vt:lpstr>Wingdings</vt:lpstr>
      <vt:lpstr>Parcel</vt:lpstr>
      <vt:lpstr>E-learning</vt:lpstr>
      <vt:lpstr>What does e-learning mean?</vt:lpstr>
      <vt:lpstr>Types of e-learning:</vt:lpstr>
      <vt:lpstr>Advantages and disadvantages of e-learning:</vt:lpstr>
      <vt:lpstr>Multimedia and e-learning</vt:lpstr>
      <vt:lpstr>Some of the media used in e-learning :</vt:lpstr>
      <vt:lpstr>Who uses e-learning?</vt:lpstr>
      <vt:lpstr>How is e-learning taught?</vt:lpstr>
      <vt:lpstr>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E-learning</dc:title>
  <dc:creator>Salma Yazbak</dc:creator>
  <cp:lastModifiedBy>Salma Yazbak</cp:lastModifiedBy>
  <cp:revision>6</cp:revision>
  <dcterms:created xsi:type="dcterms:W3CDTF">2022-03-05T17:31:37Z</dcterms:created>
  <dcterms:modified xsi:type="dcterms:W3CDTF">2023-02-08T12:07:56Z</dcterms:modified>
</cp:coreProperties>
</file>