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1" r:id="rId4"/>
    <p:sldId id="259" r:id="rId5"/>
    <p:sldId id="260" r:id="rId6"/>
    <p:sldId id="25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B4654C-C517-4DEE-AF9A-C4555175D891}">
          <p14:sldIdLst>
            <p14:sldId id="256"/>
            <p14:sldId id="257"/>
            <p14:sldId id="261"/>
            <p14:sldId id="259"/>
            <p14:sldId id="260"/>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E1AD2FD-0436-4AD8-94B4-A306D5751EED}" type="datetimeFigureOut">
              <a:rPr lang="en-US" smtClean="0"/>
              <a:t>2/8/2023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412E672-F79F-411B-939D-7D5E3B2D259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75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1AD2FD-0436-4AD8-94B4-A306D5751EED}"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2E672-F79F-411B-939D-7D5E3B2D259B}" type="slidenum">
              <a:rPr lang="en-US" smtClean="0"/>
              <a:t>‹#›</a:t>
            </a:fld>
            <a:endParaRPr lang="en-US"/>
          </a:p>
        </p:txBody>
      </p:sp>
    </p:spTree>
    <p:extLst>
      <p:ext uri="{BB962C8B-B14F-4D97-AF65-F5344CB8AC3E}">
        <p14:creationId xmlns:p14="http://schemas.microsoft.com/office/powerpoint/2010/main" val="242617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1AD2FD-0436-4AD8-94B4-A306D5751EED}"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2E672-F79F-411B-939D-7D5E3B2D259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838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1AD2FD-0436-4AD8-94B4-A306D5751EED}"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2E672-F79F-411B-939D-7D5E3B2D259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275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1AD2FD-0436-4AD8-94B4-A306D5751EED}"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2E672-F79F-411B-939D-7D5E3B2D259B}" type="slidenum">
              <a:rPr lang="en-US" smtClean="0"/>
              <a:t>‹#›</a:t>
            </a:fld>
            <a:endParaRPr lang="en-US"/>
          </a:p>
        </p:txBody>
      </p:sp>
    </p:spTree>
    <p:extLst>
      <p:ext uri="{BB962C8B-B14F-4D97-AF65-F5344CB8AC3E}">
        <p14:creationId xmlns:p14="http://schemas.microsoft.com/office/powerpoint/2010/main" val="2175973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1AD2FD-0436-4AD8-94B4-A306D5751EED}"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2E672-F79F-411B-939D-7D5E3B2D259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587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1AD2FD-0436-4AD8-94B4-A306D5751EED}"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2E672-F79F-411B-939D-7D5E3B2D259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6419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1AD2FD-0436-4AD8-94B4-A306D5751EED}"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2E672-F79F-411B-939D-7D5E3B2D259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44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1AD2FD-0436-4AD8-94B4-A306D5751EED}"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2E672-F79F-411B-939D-7D5E3B2D259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1AD2FD-0436-4AD8-94B4-A306D5751EED}"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2E672-F79F-411B-939D-7D5E3B2D259B}" type="slidenum">
              <a:rPr lang="en-US" smtClean="0"/>
              <a:t>‹#›</a:t>
            </a:fld>
            <a:endParaRPr lang="en-US"/>
          </a:p>
        </p:txBody>
      </p:sp>
    </p:spTree>
    <p:extLst>
      <p:ext uri="{BB962C8B-B14F-4D97-AF65-F5344CB8AC3E}">
        <p14:creationId xmlns:p14="http://schemas.microsoft.com/office/powerpoint/2010/main" val="336343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1AD2FD-0436-4AD8-94B4-A306D5751EED}"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2E672-F79F-411B-939D-7D5E3B2D259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66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1AD2FD-0436-4AD8-94B4-A306D5751EED}"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2E672-F79F-411B-939D-7D5E3B2D259B}" type="slidenum">
              <a:rPr lang="en-US" smtClean="0"/>
              <a:t>‹#›</a:t>
            </a:fld>
            <a:endParaRPr lang="en-US"/>
          </a:p>
        </p:txBody>
      </p:sp>
    </p:spTree>
    <p:extLst>
      <p:ext uri="{BB962C8B-B14F-4D97-AF65-F5344CB8AC3E}">
        <p14:creationId xmlns:p14="http://schemas.microsoft.com/office/powerpoint/2010/main" val="60468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1AD2FD-0436-4AD8-94B4-A306D5751EED}"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12E672-F79F-411B-939D-7D5E3B2D259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09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1AD2FD-0436-4AD8-94B4-A306D5751EED}"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2E672-F79F-411B-939D-7D5E3B2D259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31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AD2FD-0436-4AD8-94B4-A306D5751EED}"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2E672-F79F-411B-939D-7D5E3B2D259B}" type="slidenum">
              <a:rPr lang="en-US" smtClean="0"/>
              <a:t>‹#›</a:t>
            </a:fld>
            <a:endParaRPr lang="en-US"/>
          </a:p>
        </p:txBody>
      </p:sp>
    </p:spTree>
    <p:extLst>
      <p:ext uri="{BB962C8B-B14F-4D97-AF65-F5344CB8AC3E}">
        <p14:creationId xmlns:p14="http://schemas.microsoft.com/office/powerpoint/2010/main" val="349652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1AD2FD-0436-4AD8-94B4-A306D5751EED}"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2E672-F79F-411B-939D-7D5E3B2D259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33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1AD2FD-0436-4AD8-94B4-A306D5751EED}"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2E672-F79F-411B-939D-7D5E3B2D259B}" type="slidenum">
              <a:rPr lang="en-US" smtClean="0"/>
              <a:t>‹#›</a:t>
            </a:fld>
            <a:endParaRPr lang="en-US"/>
          </a:p>
        </p:txBody>
      </p:sp>
    </p:spTree>
    <p:extLst>
      <p:ext uri="{BB962C8B-B14F-4D97-AF65-F5344CB8AC3E}">
        <p14:creationId xmlns:p14="http://schemas.microsoft.com/office/powerpoint/2010/main" val="407761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1AD2FD-0436-4AD8-94B4-A306D5751EED}" type="datetimeFigureOut">
              <a:rPr lang="en-US" smtClean="0"/>
              <a:t>2/8/2023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12E672-F79F-411B-939D-7D5E3B2D259B}" type="slidenum">
              <a:rPr lang="en-US" smtClean="0"/>
              <a:t>‹#›</a:t>
            </a:fld>
            <a:endParaRPr lang="en-US"/>
          </a:p>
        </p:txBody>
      </p:sp>
    </p:spTree>
    <p:extLst>
      <p:ext uri="{BB962C8B-B14F-4D97-AF65-F5344CB8AC3E}">
        <p14:creationId xmlns:p14="http://schemas.microsoft.com/office/powerpoint/2010/main" val="5948047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techedvocate.org/5-advantages-and-5-disadvantages-of-e-learning/" TargetMode="External"/><Relationship Id="rId2" Type="http://schemas.openxmlformats.org/officeDocument/2006/relationships/hyperlink" Target="https://www.learnupon.com/blog/what-is-elearning/#:~:text=eLearning%2C%20or%20electronic%20learning%2C%20is,are%20connected%20to%20the%20internet" TargetMode="External"/><Relationship Id="rId1" Type="http://schemas.openxmlformats.org/officeDocument/2006/relationships/slideLayout" Target="../slideLayouts/slideLayout2.xml"/><Relationship Id="rId4" Type="http://schemas.openxmlformats.org/officeDocument/2006/relationships/hyperlink" Target="https://www.fordham.edu/info/24884/online_learning/7897/types_of_online_lear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E-learning</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By: Raad Haddad</a:t>
            </a:r>
          </a:p>
          <a:p>
            <a:r>
              <a:rPr lang="en-US" dirty="0" smtClean="0"/>
              <a:t>8A</a:t>
            </a:r>
            <a:endParaRPr lang="en-US" dirty="0"/>
          </a:p>
        </p:txBody>
      </p:sp>
    </p:spTree>
    <p:extLst>
      <p:ext uri="{BB962C8B-B14F-4D97-AF65-F5344CB8AC3E}">
        <p14:creationId xmlns:p14="http://schemas.microsoft.com/office/powerpoint/2010/main" val="68147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the E-learning </a:t>
            </a:r>
            <a:endParaRPr lang="en-US" b="1" dirty="0"/>
          </a:p>
        </p:txBody>
      </p:sp>
      <p:sp>
        <p:nvSpPr>
          <p:cNvPr id="3" name="Content Placeholder 2"/>
          <p:cNvSpPr>
            <a:spLocks noGrp="1"/>
          </p:cNvSpPr>
          <p:nvPr>
            <p:ph idx="1"/>
          </p:nvPr>
        </p:nvSpPr>
        <p:spPr/>
        <p:txBody>
          <a:bodyPr/>
          <a:lstStyle/>
          <a:p>
            <a:r>
              <a:rPr lang="en-US" b="1" dirty="0">
                <a:solidFill>
                  <a:schemeClr val="tx1"/>
                </a:solidFill>
                <a:latin typeface="+mj-lt"/>
              </a:rPr>
              <a:t>is the delivery of </a:t>
            </a:r>
            <a:r>
              <a:rPr lang="en-US" b="1" dirty="0" smtClean="0">
                <a:solidFill>
                  <a:schemeClr val="tx1"/>
                </a:solidFill>
                <a:latin typeface="+mj-lt"/>
              </a:rPr>
              <a:t>learning </a:t>
            </a:r>
            <a:r>
              <a:rPr lang="en-US" b="1" dirty="0">
                <a:solidFill>
                  <a:schemeClr val="tx1"/>
                </a:solidFill>
                <a:latin typeface="+mj-lt"/>
              </a:rPr>
              <a:t>and training through digital resources. Although eLearning is based on formalized learning, it is provided through electronic devices such as computers, tablets and even cellular phones that are connected to the internet. </a:t>
            </a:r>
            <a:endParaRPr lang="en-US" b="1" dirty="0">
              <a:solidFill>
                <a:schemeClr val="tx1"/>
              </a:solidFill>
              <a:latin typeface="+mj-lt"/>
            </a:endParaRPr>
          </a:p>
        </p:txBody>
      </p:sp>
    </p:spTree>
    <p:extLst>
      <p:ext uri="{BB962C8B-B14F-4D97-AF65-F5344CB8AC3E}">
        <p14:creationId xmlns:p14="http://schemas.microsoft.com/office/powerpoint/2010/main" val="182395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Types of E-learning </a:t>
            </a:r>
            <a:endParaRPr lang="en-US" b="1" dirty="0"/>
          </a:p>
        </p:txBody>
      </p:sp>
      <p:sp>
        <p:nvSpPr>
          <p:cNvPr id="3" name="Content Placeholder 2"/>
          <p:cNvSpPr>
            <a:spLocks noGrp="1"/>
          </p:cNvSpPr>
          <p:nvPr>
            <p:ph idx="1"/>
          </p:nvPr>
        </p:nvSpPr>
        <p:spPr/>
        <p:txBody>
          <a:bodyPr/>
          <a:lstStyle/>
          <a:p>
            <a:r>
              <a:rPr lang="en-US" b="1" dirty="0" smtClean="0">
                <a:solidFill>
                  <a:schemeClr val="tx1"/>
                </a:solidFill>
              </a:rPr>
              <a:t>1. </a:t>
            </a:r>
            <a:r>
              <a:rPr lang="en-US" b="1" dirty="0">
                <a:solidFill>
                  <a:schemeClr val="tx1"/>
                </a:solidFill>
              </a:rPr>
              <a:t>Hybrid Courses</a:t>
            </a:r>
          </a:p>
          <a:p>
            <a:r>
              <a:rPr lang="en-US" b="1" dirty="0">
                <a:solidFill>
                  <a:schemeClr val="tx1"/>
                </a:solidFill>
              </a:rPr>
              <a:t>2. </a:t>
            </a:r>
            <a:r>
              <a:rPr lang="en-US" b="1" dirty="0">
                <a:solidFill>
                  <a:schemeClr val="tx1"/>
                </a:solidFill>
              </a:rPr>
              <a:t>Asynchronous Online </a:t>
            </a:r>
            <a:r>
              <a:rPr lang="en-US" b="1" dirty="0" smtClean="0">
                <a:solidFill>
                  <a:schemeClr val="tx1"/>
                </a:solidFill>
              </a:rPr>
              <a:t>Courses</a:t>
            </a:r>
          </a:p>
          <a:p>
            <a:r>
              <a:rPr lang="en-US" b="1" dirty="0" smtClean="0">
                <a:solidFill>
                  <a:schemeClr val="tx1"/>
                </a:solidFill>
              </a:rPr>
              <a:t>3. </a:t>
            </a:r>
            <a:r>
              <a:rPr lang="en-US" b="1" dirty="0">
                <a:solidFill>
                  <a:schemeClr val="tx1"/>
                </a:solidFill>
              </a:rPr>
              <a:t>Providing Continuity</a:t>
            </a:r>
          </a:p>
          <a:p>
            <a:endParaRPr lang="en-US" dirty="0"/>
          </a:p>
          <a:p>
            <a:endParaRPr lang="en-US" dirty="0"/>
          </a:p>
        </p:txBody>
      </p:sp>
    </p:spTree>
    <p:extLst>
      <p:ext uri="{BB962C8B-B14F-4D97-AF65-F5344CB8AC3E}">
        <p14:creationId xmlns:p14="http://schemas.microsoft.com/office/powerpoint/2010/main" val="126689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a:t>
            </a:r>
            <a:r>
              <a:rPr lang="en-US" b="1" dirty="0" smtClean="0"/>
              <a:t> Advantages of E-learning </a:t>
            </a:r>
            <a:endParaRPr lang="en-US" b="1" dirty="0"/>
          </a:p>
        </p:txBody>
      </p:sp>
      <p:sp>
        <p:nvSpPr>
          <p:cNvPr id="3" name="Content Placeholder 2"/>
          <p:cNvSpPr>
            <a:spLocks noGrp="1"/>
          </p:cNvSpPr>
          <p:nvPr>
            <p:ph idx="1"/>
          </p:nvPr>
        </p:nvSpPr>
        <p:spPr>
          <a:ln>
            <a:solidFill>
              <a:schemeClr val="tx1"/>
            </a:solidFill>
          </a:ln>
        </p:spPr>
        <p:txBody>
          <a:bodyPr/>
          <a:lstStyle/>
          <a:p>
            <a:r>
              <a:rPr lang="en-US" b="1" dirty="0" smtClean="0"/>
              <a:t>1.</a:t>
            </a:r>
            <a:r>
              <a:rPr lang="en-US" b="1" dirty="0"/>
              <a:t> One of the most obvious advantages of e-learning is that you can save time and money. </a:t>
            </a:r>
            <a:endParaRPr lang="en-US" b="1" dirty="0" smtClean="0"/>
          </a:p>
          <a:p>
            <a:r>
              <a:rPr lang="en-US" b="1" dirty="0" smtClean="0"/>
              <a:t>2. </a:t>
            </a:r>
            <a:r>
              <a:rPr lang="en-US" b="1" dirty="0"/>
              <a:t>E-learning makes use of different </a:t>
            </a:r>
            <a:r>
              <a:rPr lang="en-US" b="1" dirty="0" smtClean="0"/>
              <a:t>platforms.</a:t>
            </a:r>
          </a:p>
          <a:p>
            <a:r>
              <a:rPr lang="en-US" b="1" dirty="0"/>
              <a:t>3</a:t>
            </a:r>
            <a:r>
              <a:rPr lang="en-US" b="1" dirty="0" smtClean="0"/>
              <a:t>. </a:t>
            </a:r>
            <a:r>
              <a:rPr lang="en-US" b="1" dirty="0"/>
              <a:t>E-learning is also more environmentally friendly because it doesn’t contribute to the pollution brought about by paper </a:t>
            </a:r>
            <a:r>
              <a:rPr lang="en-US" b="1" dirty="0" smtClean="0"/>
              <a:t>production.</a:t>
            </a:r>
            <a:endParaRPr lang="en-US" b="1" dirty="0"/>
          </a:p>
        </p:txBody>
      </p:sp>
    </p:spTree>
    <p:extLst>
      <p:ext uri="{BB962C8B-B14F-4D97-AF65-F5344CB8AC3E}">
        <p14:creationId xmlns:p14="http://schemas.microsoft.com/office/powerpoint/2010/main" val="335957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a:t>
            </a:r>
            <a:r>
              <a:rPr lang="en-US" b="1" dirty="0" smtClean="0"/>
              <a:t> Disadvantages of E-learning </a:t>
            </a:r>
            <a:endParaRPr lang="en-US" b="1" dirty="0"/>
          </a:p>
        </p:txBody>
      </p:sp>
      <p:sp>
        <p:nvSpPr>
          <p:cNvPr id="3" name="Content Placeholder 2"/>
          <p:cNvSpPr>
            <a:spLocks noGrp="1"/>
          </p:cNvSpPr>
          <p:nvPr>
            <p:ph idx="1"/>
          </p:nvPr>
        </p:nvSpPr>
        <p:spPr>
          <a:ln>
            <a:solidFill>
              <a:schemeClr val="tx1"/>
            </a:solidFill>
          </a:ln>
        </p:spPr>
        <p:txBody>
          <a:bodyPr/>
          <a:lstStyle/>
          <a:p>
            <a:r>
              <a:rPr lang="en-US" dirty="0" smtClean="0"/>
              <a:t>1. </a:t>
            </a:r>
            <a:r>
              <a:rPr lang="en-US" dirty="0"/>
              <a:t>E-learning is one of the causes of social isolation because you don’t see your teachers and classmates face-to-face anymore. </a:t>
            </a:r>
            <a:endParaRPr lang="en-US" dirty="0" smtClean="0"/>
          </a:p>
          <a:p>
            <a:r>
              <a:rPr lang="en-US" dirty="0" smtClean="0"/>
              <a:t>2. </a:t>
            </a:r>
            <a:r>
              <a:rPr lang="en-US" dirty="0">
                <a:solidFill>
                  <a:schemeClr val="tx1"/>
                </a:solidFill>
              </a:rPr>
              <a:t>some have very </a:t>
            </a:r>
            <a:r>
              <a:rPr lang="en-US" dirty="0" smtClean="0">
                <a:solidFill>
                  <a:schemeClr val="tx1"/>
                </a:solidFill>
              </a:rPr>
              <a:t>limited access to the internet</a:t>
            </a:r>
            <a:r>
              <a:rPr lang="en-US" dirty="0" smtClean="0">
                <a:solidFill>
                  <a:schemeClr val="bg2">
                    <a:lumMod val="50000"/>
                  </a:schemeClr>
                </a:solidFill>
              </a:rPr>
              <a:t>. </a:t>
            </a:r>
            <a:r>
              <a:rPr lang="en-US" dirty="0">
                <a:solidFill>
                  <a:schemeClr val="tx1"/>
                </a:solidFill>
              </a:rPr>
              <a:t>They have to go to internet cafes or use public </a:t>
            </a:r>
            <a:r>
              <a:rPr lang="en-US" dirty="0" smtClean="0">
                <a:solidFill>
                  <a:schemeClr val="tx1"/>
                </a:solidFill>
              </a:rPr>
              <a:t>Wi-Fi </a:t>
            </a:r>
            <a:r>
              <a:rPr lang="en-US" dirty="0">
                <a:solidFill>
                  <a:schemeClr val="tx1"/>
                </a:solidFill>
              </a:rPr>
              <a:t>which is very inconvenient</a:t>
            </a:r>
            <a:r>
              <a:rPr lang="en-US" dirty="0" smtClean="0"/>
              <a:t>.</a:t>
            </a:r>
          </a:p>
          <a:p>
            <a:r>
              <a:rPr lang="en-US" dirty="0" smtClean="0"/>
              <a:t>3.</a:t>
            </a:r>
            <a:r>
              <a:rPr lang="en-US" dirty="0"/>
              <a:t> However, there are no teachers or proctors to watch over you during exams. It’s easy for online students to share answers knowing there’s nobody watching</a:t>
            </a:r>
            <a:r>
              <a:rPr lang="en-US" dirty="0" smtClean="0"/>
              <a:t>.</a:t>
            </a:r>
          </a:p>
          <a:p>
            <a:endParaRPr lang="en-US" dirty="0"/>
          </a:p>
        </p:txBody>
      </p:sp>
    </p:spTree>
    <p:extLst>
      <p:ext uri="{BB962C8B-B14F-4D97-AF65-F5344CB8AC3E}">
        <p14:creationId xmlns:p14="http://schemas.microsoft.com/office/powerpoint/2010/main" val="26169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a:t>
            </a:r>
            <a:endParaRPr lang="en-US" dirty="0"/>
          </a:p>
        </p:txBody>
      </p:sp>
      <p:sp>
        <p:nvSpPr>
          <p:cNvPr id="3" name="Content Placeholder 2"/>
          <p:cNvSpPr>
            <a:spLocks noGrp="1"/>
          </p:cNvSpPr>
          <p:nvPr>
            <p:ph idx="1"/>
          </p:nvPr>
        </p:nvSpPr>
        <p:spPr/>
        <p:txBody>
          <a:bodyPr/>
          <a:lstStyle/>
          <a:p>
            <a:r>
              <a:rPr lang="en-US" dirty="0">
                <a:hlinkClick r:id="rId2"/>
              </a:rPr>
              <a:t>https://www.learnupon.com/blog/what-is-elearning/#:~:text=eLearning%2C%20or%20electronic%20learning%2C%20is,are%20connected%20to%20the%20internet</a:t>
            </a:r>
            <a:r>
              <a:rPr lang="en-US" dirty="0" smtClean="0"/>
              <a:t>.</a:t>
            </a:r>
          </a:p>
          <a:p>
            <a:r>
              <a:rPr lang="en-US" dirty="0">
                <a:hlinkClick r:id="rId3"/>
              </a:rPr>
              <a:t>https://www.thetechedvocate.org/5-advantages-and-5-disadvantages-of-e-learning</a:t>
            </a:r>
            <a:r>
              <a:rPr lang="en-US" dirty="0" smtClean="0">
                <a:hlinkClick r:id="rId3"/>
              </a:rPr>
              <a:t>/</a:t>
            </a:r>
            <a:endParaRPr lang="en-US" dirty="0" smtClean="0"/>
          </a:p>
          <a:p>
            <a:r>
              <a:rPr lang="en-US" dirty="0">
                <a:hlinkClick r:id="rId4"/>
              </a:rPr>
              <a:t>https://</a:t>
            </a:r>
            <a:r>
              <a:rPr lang="en-US" dirty="0" smtClean="0">
                <a:hlinkClick r:id="rId4"/>
              </a:rPr>
              <a:t>www.fordham.edu/info/24884/online_learning/7897/types_of_online_learning</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180498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57</TotalTime>
  <Words>131</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E-learning</vt:lpstr>
      <vt:lpstr>What is the E-learning </vt:lpstr>
      <vt:lpstr>3 Types of E-learning </vt:lpstr>
      <vt:lpstr>3 Advantages of E-learning </vt:lpstr>
      <vt:lpstr>3 Disadvantages of E-learning </vt:lpstr>
      <vt:lpstr>Links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dc:title>
  <dc:creator>RAAD HADDAD</dc:creator>
  <cp:lastModifiedBy>RAAD HADDAD</cp:lastModifiedBy>
  <cp:revision>6</cp:revision>
  <dcterms:created xsi:type="dcterms:W3CDTF">2023-02-08T10:09:00Z</dcterms:created>
  <dcterms:modified xsi:type="dcterms:W3CDTF">2023-02-08T11:06:01Z</dcterms:modified>
</cp:coreProperties>
</file>