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61" r:id="rId4"/>
    <p:sldId id="259" r:id="rId5"/>
    <p:sldId id="258" r:id="rId6"/>
    <p:sldId id="260"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BC981C-F874-4519-AD01-2F9339DD115C}" v="6" dt="2023-02-08T10:26:41.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91" d="100"/>
          <a:sy n="91" d="100"/>
        </p:scale>
        <p:origin x="16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abujaber" userId="b227805eb1be6759" providerId="LiveId" clId="{DBBC981C-F874-4519-AD01-2F9339DD115C}"/>
    <pc:docChg chg="custSel addSld modSld sldOrd">
      <pc:chgData name="catherine abujaber" userId="b227805eb1be6759" providerId="LiveId" clId="{DBBC981C-F874-4519-AD01-2F9339DD115C}" dt="2023-02-08T10:27:10.114" v="643" actId="20577"/>
      <pc:docMkLst>
        <pc:docMk/>
      </pc:docMkLst>
      <pc:sldChg chg="modSp mod">
        <pc:chgData name="catherine abujaber" userId="b227805eb1be6759" providerId="LiveId" clId="{DBBC981C-F874-4519-AD01-2F9339DD115C}" dt="2023-02-08T10:27:10.114" v="643" actId="20577"/>
        <pc:sldMkLst>
          <pc:docMk/>
          <pc:sldMk cId="1278629425" sldId="256"/>
        </pc:sldMkLst>
        <pc:spChg chg="mod">
          <ac:chgData name="catherine abujaber" userId="b227805eb1be6759" providerId="LiveId" clId="{DBBC981C-F874-4519-AD01-2F9339DD115C}" dt="2023-02-08T10:27:10.114" v="643" actId="20577"/>
          <ac:spMkLst>
            <pc:docMk/>
            <pc:sldMk cId="1278629425" sldId="256"/>
            <ac:spMk id="3" creationId="{664E0055-26B5-E193-9C39-86EC0AA1C8D8}"/>
          </ac:spMkLst>
        </pc:spChg>
      </pc:sldChg>
      <pc:sldChg chg="modSp mod">
        <pc:chgData name="catherine abujaber" userId="b227805eb1be6759" providerId="LiveId" clId="{DBBC981C-F874-4519-AD01-2F9339DD115C}" dt="2023-02-08T10:18:42.672" v="27" actId="2711"/>
        <pc:sldMkLst>
          <pc:docMk/>
          <pc:sldMk cId="3059930924" sldId="260"/>
        </pc:sldMkLst>
        <pc:spChg chg="mod">
          <ac:chgData name="catherine abujaber" userId="b227805eb1be6759" providerId="LiveId" clId="{DBBC981C-F874-4519-AD01-2F9339DD115C}" dt="2023-02-08T10:18:42.672" v="27" actId="2711"/>
          <ac:spMkLst>
            <pc:docMk/>
            <pc:sldMk cId="3059930924" sldId="260"/>
            <ac:spMk id="4104" creationId="{E9BC3282-1273-7072-7045-734D33683702}"/>
          </ac:spMkLst>
        </pc:spChg>
      </pc:sldChg>
      <pc:sldChg chg="addSp delSp modSp new mod ord setBg setClrOvrMap">
        <pc:chgData name="catherine abujaber" userId="b227805eb1be6759" providerId="LiveId" clId="{DBBC981C-F874-4519-AD01-2F9339DD115C}" dt="2023-02-08T10:23:46.517" v="86" actId="33524"/>
        <pc:sldMkLst>
          <pc:docMk/>
          <pc:sldMk cId="2122303941" sldId="261"/>
        </pc:sldMkLst>
        <pc:spChg chg="mod ord">
          <ac:chgData name="catherine abujaber" userId="b227805eb1be6759" providerId="LiveId" clId="{DBBC981C-F874-4519-AD01-2F9339DD115C}" dt="2023-02-08T10:21:50.425" v="59" actId="20577"/>
          <ac:spMkLst>
            <pc:docMk/>
            <pc:sldMk cId="2122303941" sldId="261"/>
            <ac:spMk id="2" creationId="{4A502419-8026-38F1-7075-52CC85FD9FFF}"/>
          </ac:spMkLst>
        </pc:spChg>
        <pc:spChg chg="del">
          <ac:chgData name="catherine abujaber" userId="b227805eb1be6759" providerId="LiveId" clId="{DBBC981C-F874-4519-AD01-2F9339DD115C}" dt="2023-02-08T10:21:19.660" v="31"/>
          <ac:spMkLst>
            <pc:docMk/>
            <pc:sldMk cId="2122303941" sldId="261"/>
            <ac:spMk id="3" creationId="{C8745D13-4042-6633-D040-7610F3022E47}"/>
          </ac:spMkLst>
        </pc:spChg>
        <pc:spChg chg="add mod">
          <ac:chgData name="catherine abujaber" userId="b227805eb1be6759" providerId="LiveId" clId="{DBBC981C-F874-4519-AD01-2F9339DD115C}" dt="2023-02-08T10:23:46.517" v="86" actId="33524"/>
          <ac:spMkLst>
            <pc:docMk/>
            <pc:sldMk cId="2122303941" sldId="261"/>
            <ac:spMk id="4" creationId="{87041251-0D20-F617-9E1D-31A590DF5597}"/>
          </ac:spMkLst>
        </pc:spChg>
        <pc:spChg chg="add del mod">
          <ac:chgData name="catherine abujaber" userId="b227805eb1be6759" providerId="LiveId" clId="{DBBC981C-F874-4519-AD01-2F9339DD115C}" dt="2023-02-08T10:21:59.491" v="61"/>
          <ac:spMkLst>
            <pc:docMk/>
            <pc:sldMk cId="2122303941" sldId="261"/>
            <ac:spMk id="5126" creationId="{FEF447A7-6F91-273F-EB56-674F99929611}"/>
          </ac:spMkLst>
        </pc:spChg>
        <pc:spChg chg="add">
          <ac:chgData name="catherine abujaber" userId="b227805eb1be6759" providerId="LiveId" clId="{DBBC981C-F874-4519-AD01-2F9339DD115C}" dt="2023-02-08T10:21:24.896" v="32" actId="26606"/>
          <ac:spMkLst>
            <pc:docMk/>
            <pc:sldMk cId="2122303941" sldId="261"/>
            <ac:spMk id="5129" creationId="{AE6FDE22-1F54-452D-A9BA-1BE9FDB53450}"/>
          </ac:spMkLst>
        </pc:spChg>
        <pc:spChg chg="add">
          <ac:chgData name="catherine abujaber" userId="b227805eb1be6759" providerId="LiveId" clId="{DBBC981C-F874-4519-AD01-2F9339DD115C}" dt="2023-02-08T10:21:24.896" v="32" actId="26606"/>
          <ac:spMkLst>
            <pc:docMk/>
            <pc:sldMk cId="2122303941" sldId="261"/>
            <ac:spMk id="5131" creationId="{E24727BA-2777-4823-88E1-1B4B61968504}"/>
          </ac:spMkLst>
        </pc:spChg>
        <pc:spChg chg="add">
          <ac:chgData name="catherine abujaber" userId="b227805eb1be6759" providerId="LiveId" clId="{DBBC981C-F874-4519-AD01-2F9339DD115C}" dt="2023-02-08T10:21:24.896" v="32" actId="26606"/>
          <ac:spMkLst>
            <pc:docMk/>
            <pc:sldMk cId="2122303941" sldId="261"/>
            <ac:spMk id="5133" creationId="{2AB0E0E5-A956-4B80-A317-E670B96CB03B}"/>
          </ac:spMkLst>
        </pc:spChg>
        <pc:grpChg chg="add">
          <ac:chgData name="catherine abujaber" userId="b227805eb1be6759" providerId="LiveId" clId="{DBBC981C-F874-4519-AD01-2F9339DD115C}" dt="2023-02-08T10:21:24.896" v="32" actId="26606"/>
          <ac:grpSpMkLst>
            <pc:docMk/>
            <pc:sldMk cId="2122303941" sldId="261"/>
            <ac:grpSpMk id="5135" creationId="{68142369-1172-4897-98AF-7E16842C4A29}"/>
          </ac:grpSpMkLst>
        </pc:grpChg>
        <pc:picChg chg="add mod">
          <ac:chgData name="catherine abujaber" userId="b227805eb1be6759" providerId="LiveId" clId="{DBBC981C-F874-4519-AD01-2F9339DD115C}" dt="2023-02-08T10:21:24.896" v="32" actId="26606"/>
          <ac:picMkLst>
            <pc:docMk/>
            <pc:sldMk cId="2122303941" sldId="261"/>
            <ac:picMk id="5122" creationId="{7CF17543-646A-3F7F-404C-4490A7C6652D}"/>
          </ac:picMkLst>
        </pc:picChg>
        <pc:picChg chg="add del mod">
          <ac:chgData name="catherine abujaber" userId="b227805eb1be6759" providerId="LiveId" clId="{DBBC981C-F874-4519-AD01-2F9339DD115C}" dt="2023-02-08T10:22:01.498" v="62" actId="478"/>
          <ac:picMkLst>
            <pc:docMk/>
            <pc:sldMk cId="2122303941" sldId="261"/>
            <ac:picMk id="5124" creationId="{328C8444-0D2A-45BE-8074-16584D4C7BAE}"/>
          </ac:picMkLst>
        </pc:picChg>
      </pc:sldChg>
      <pc:sldChg chg="addSp modSp new mod setBg setClrOvrMap">
        <pc:chgData name="catherine abujaber" userId="b227805eb1be6759" providerId="LiveId" clId="{DBBC981C-F874-4519-AD01-2F9339DD115C}" dt="2023-02-08T10:26:50.664" v="640" actId="122"/>
        <pc:sldMkLst>
          <pc:docMk/>
          <pc:sldMk cId="2631749300" sldId="262"/>
        </pc:sldMkLst>
        <pc:spChg chg="mod ord">
          <ac:chgData name="catherine abujaber" userId="b227805eb1be6759" providerId="LiveId" clId="{DBBC981C-F874-4519-AD01-2F9339DD115C}" dt="2023-02-08T10:26:50.664" v="640" actId="122"/>
          <ac:spMkLst>
            <pc:docMk/>
            <pc:sldMk cId="2631749300" sldId="262"/>
            <ac:spMk id="2" creationId="{7206C29B-7862-DDBF-807B-1FE094921E58}"/>
          </ac:spMkLst>
        </pc:spChg>
        <pc:spChg chg="add">
          <ac:chgData name="catherine abujaber" userId="b227805eb1be6759" providerId="LiveId" clId="{DBBC981C-F874-4519-AD01-2F9339DD115C}" dt="2023-02-08T10:26:26.592" v="633" actId="26606"/>
          <ac:spMkLst>
            <pc:docMk/>
            <pc:sldMk cId="2631749300" sldId="262"/>
            <ac:spMk id="6151" creationId="{2293296F-4C3A-4530-98F5-F83646ACE913}"/>
          </ac:spMkLst>
        </pc:spChg>
        <pc:spChg chg="add">
          <ac:chgData name="catherine abujaber" userId="b227805eb1be6759" providerId="LiveId" clId="{DBBC981C-F874-4519-AD01-2F9339DD115C}" dt="2023-02-08T10:26:26.592" v="633" actId="26606"/>
          <ac:spMkLst>
            <pc:docMk/>
            <pc:sldMk cId="2631749300" sldId="262"/>
            <ac:spMk id="6161" creationId="{A38827F1-3359-44F6-9009-43AE2B17FEAD}"/>
          </ac:spMkLst>
        </pc:spChg>
        <pc:spChg chg="add">
          <ac:chgData name="catherine abujaber" userId="b227805eb1be6759" providerId="LiveId" clId="{DBBC981C-F874-4519-AD01-2F9339DD115C}" dt="2023-02-08T10:26:26.592" v="633" actId="26606"/>
          <ac:spMkLst>
            <pc:docMk/>
            <pc:sldMk cId="2631749300" sldId="262"/>
            <ac:spMk id="6163" creationId="{17AFAD67-5350-4773-886F-D6DD7E66DB04}"/>
          </ac:spMkLst>
        </pc:spChg>
        <pc:grpChg chg="add">
          <ac:chgData name="catherine abujaber" userId="b227805eb1be6759" providerId="LiveId" clId="{DBBC981C-F874-4519-AD01-2F9339DD115C}" dt="2023-02-08T10:26:26.592" v="633" actId="26606"/>
          <ac:grpSpMkLst>
            <pc:docMk/>
            <pc:sldMk cId="2631749300" sldId="262"/>
            <ac:grpSpMk id="6153" creationId="{3914D2BD-3C47-433D-81FE-DC6C39595F0E}"/>
          </ac:grpSpMkLst>
        </pc:grpChg>
        <pc:grpChg chg="add">
          <ac:chgData name="catherine abujaber" userId="b227805eb1be6759" providerId="LiveId" clId="{DBBC981C-F874-4519-AD01-2F9339DD115C}" dt="2023-02-08T10:26:26.592" v="633" actId="26606"/>
          <ac:grpSpMkLst>
            <pc:docMk/>
            <pc:sldMk cId="2631749300" sldId="262"/>
            <ac:grpSpMk id="6165" creationId="{3914D2BD-3C47-433D-81FE-DC6C39595F0E}"/>
          </ac:grpSpMkLst>
        </pc:grpChg>
        <pc:picChg chg="add mod">
          <ac:chgData name="catherine abujaber" userId="b227805eb1be6759" providerId="LiveId" clId="{DBBC981C-F874-4519-AD01-2F9339DD115C}" dt="2023-02-08T10:26:41.026" v="638" actId="1076"/>
          <ac:picMkLst>
            <pc:docMk/>
            <pc:sldMk cId="2631749300" sldId="262"/>
            <ac:picMk id="6146" creationId="{55F0CD6A-4BE9-E937-3B48-27A6DD264C5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838200" y="1122363"/>
            <a:ext cx="9829800" cy="2387600"/>
          </a:xfrm>
        </p:spPr>
        <p:txBody>
          <a:bodyPr anchor="b">
            <a:normAutofit/>
          </a:bodyPr>
          <a:lstStyle>
            <a:lvl1pPr algn="l">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838200" y="3602038"/>
            <a:ext cx="98298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838200" y="136525"/>
            <a:ext cx="2743200" cy="365125"/>
          </a:xfrm>
        </p:spPr>
        <p:txBody>
          <a:bodyPr/>
          <a:lstStyle>
            <a:lvl1pPr algn="l">
              <a:defRPr/>
            </a:lvl1pPr>
          </a:lstStyle>
          <a:p>
            <a:fld id="{9549D6DC-E1CB-4874-BF52-C3407230D20E}" type="datetime1">
              <a:rPr lang="en-US" smtClean="0"/>
              <a:t>08-Feb-2023</a:t>
            </a:fld>
            <a:endParaRPr lang="en-US"/>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838200"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19065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F7701D81-C4B9-4A87-89A7-22E29E6C9200}" type="datetime1">
              <a:rPr lang="en-US" smtClean="0"/>
              <a:t>08-Feb-2023</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648943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8724900" y="731520"/>
            <a:ext cx="2628900" cy="537807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838200" y="731520"/>
            <a:ext cx="7734300" cy="5378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EE307718-69F7-427E-95A3-C1246AF46913}" type="datetime1">
              <a:rPr lang="en-US" smtClean="0"/>
              <a:t>08-Feb-2023</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906953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p:txBody>
          <a:bodyPr/>
          <a:lstStyle/>
          <a:p>
            <a:fld id="{48913E51-B7F7-4C24-B8E3-5471755DC0E0}" type="datetime1">
              <a:rPr lang="en-US" smtClean="0"/>
              <a:t>08-Feb-2023</a:t>
            </a:fld>
            <a:endParaRPr lang="en-US"/>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90271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831850" y="1709738"/>
            <a:ext cx="10515600" cy="2852737"/>
          </a:xfrm>
        </p:spPr>
        <p:txBody>
          <a:bodyPr anchor="b">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2">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DA91A59F-D956-4598-A3C1-AE72A5387751}" type="datetime1">
              <a:rPr lang="en-US" smtClean="0"/>
              <a:t>08-Feb-2023</a:t>
            </a:fld>
            <a:endParaRPr lang="en-US" dirty="0"/>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113850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838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6172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D70BBD69-7BD3-4731-8064-242619E92CBE}" type="datetime1">
              <a:rPr lang="en-US" smtClean="0"/>
              <a:t>08-Feb-2023</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909533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839788" y="73152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839788" y="2149131"/>
            <a:ext cx="5157787"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839788" y="2910625"/>
            <a:ext cx="5157787"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6172200" y="2149131"/>
            <a:ext cx="5183188"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6172200" y="2910625"/>
            <a:ext cx="5183188"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38BD77D9-239F-488B-9358-023C46BC7084}" type="datetime1">
              <a:rPr lang="en-US" smtClean="0"/>
              <a:t>08-Feb-2023</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236643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838200" y="731520"/>
            <a:ext cx="1051560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1EE61C24-7140-4FDE-92F3-654C6E2D3C1C}" type="datetime1">
              <a:rPr lang="en-US" smtClean="0"/>
              <a:t>08-Feb-2023</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83454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DC4D6ACF-ECB9-4B5F-A429-08B8AC75E8EF}" type="datetime1">
              <a:rPr lang="en-US" smtClean="0"/>
              <a:t>08-Feb-2023</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049709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839788" y="731520"/>
            <a:ext cx="3932237" cy="2346326"/>
          </a:xfrm>
        </p:spPr>
        <p:txBody>
          <a:bodyPr anchor="b">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731521"/>
            <a:ext cx="6172200" cy="512953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839788" y="3429000"/>
            <a:ext cx="3932237"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788B429B-EE2A-486A-BDB9-0C848B4FAFDD}" type="datetime1">
              <a:rPr lang="en-US" smtClean="0"/>
              <a:t>08-Feb-2023</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65588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839788" y="731520"/>
            <a:ext cx="3932237" cy="2341564"/>
          </a:xfrm>
        </p:spPr>
        <p:txBody>
          <a:bodyPr anchor="b">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687257"/>
            <a:ext cx="6172200" cy="5173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839788"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8DA5FE4A-CB8D-40AB-BFFC-AAF37EA071CB}" type="datetime1">
              <a:rPr lang="en-US" smtClean="0"/>
              <a:t>08-Feb-2023</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85711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p:nvPr/>
        </p:nvGrpSpPr>
        <p:grpSpPr>
          <a:xfrm>
            <a:off x="572" y="-1"/>
            <a:ext cx="12192000" cy="6857996"/>
            <a:chOff x="572" y="-1"/>
            <a:chExt cx="12192000" cy="6857996"/>
          </a:xfrm>
        </p:grpSpPr>
        <p:cxnSp>
          <p:nvCxnSpPr>
            <p:cNvPr id="9" name="Straight Connector 8">
              <a:extLst>
                <a:ext uri="{FF2B5EF4-FFF2-40B4-BE49-F238E27FC236}">
                  <a16:creationId xmlns:a16="http://schemas.microsoft.com/office/drawing/2014/main" id="{D3DD55E4-EA4F-4874-8B5B-6E0EAF4BBFC4}"/>
                </a:ext>
              </a:extLst>
            </p:cNvPr>
            <p:cNvCxnSpPr>
              <a:cxnSpLocks/>
            </p:cNvCxnSpPr>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950BAF-7673-4138-AEA2-DE7D368CC357}"/>
                </a:ext>
              </a:extLst>
            </p:cNvPr>
            <p:cNvCxnSpPr>
              <a:cxnSpLocks/>
            </p:cNvCxnSpPr>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E3E2B5-EA1C-415A-941A-843C7EA148E1}"/>
                </a:ext>
              </a:extLst>
            </p:cNvPr>
            <p:cNvCxnSpPr>
              <a:cxnSpLocks/>
            </p:cNvCxnSpPr>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7FA3A6-E398-4576-B6B8-3328028D84B2}"/>
                </a:ext>
              </a:extLst>
            </p:cNvPr>
            <p:cNvCxnSpPr>
              <a:cxnSpLocks/>
            </p:cNvCxnSpPr>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Graphic 33">
              <a:extLst>
                <a:ext uri="{FF2B5EF4-FFF2-40B4-BE49-F238E27FC236}">
                  <a16:creationId xmlns:a16="http://schemas.microsoft.com/office/drawing/2014/main" id="{EFB597D7-65E0-476A-B9EB-3AA6ED33884C}"/>
                </a:ext>
              </a:extLst>
            </p:cNvPr>
            <p:cNvSpPr/>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14" name="Graphic 33">
              <a:extLst>
                <a:ext uri="{FF2B5EF4-FFF2-40B4-BE49-F238E27FC236}">
                  <a16:creationId xmlns:a16="http://schemas.microsoft.com/office/drawing/2014/main" id="{11AA060A-BE0E-4687-8F9E-0E2955D9796D}"/>
                </a:ext>
              </a:extLst>
            </p:cNvPr>
            <p:cNvSpPr/>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838200" y="72732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838200" y="2189408"/>
            <a:ext cx="10515600" cy="38217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838200" y="136525"/>
            <a:ext cx="2743200"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fld id="{C0517C94-3B1E-4991-BED3-41F8B0158A00}" type="datetime1">
              <a:rPr lang="en-US" smtClean="0"/>
              <a:t>08-Feb-2023</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838200" y="6356350"/>
            <a:ext cx="3450659"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endParaRPr lang="en-US" dirty="0"/>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563467" y="3246434"/>
            <a:ext cx="628533" cy="365125"/>
          </a:xfrm>
          <a:prstGeom prst="rect">
            <a:avLst/>
          </a:prstGeom>
        </p:spPr>
        <p:txBody>
          <a:bodyPr vert="horz" lIns="91440" tIns="45720" rIns="91440" bIns="45720" rtlCol="0" anchor="ctr"/>
          <a:lstStyle>
            <a:lvl1pPr algn="ctr">
              <a:defRPr sz="1100" cap="all" spc="150" baseline="0">
                <a:solidFill>
                  <a:schemeClr val="tx2">
                    <a:lumMod val="60000"/>
                    <a:lumOff val="40000"/>
                  </a:schemeClr>
                </a:solidFill>
              </a:defRPr>
            </a:lvl1p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193613126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ftr="0" dt="0"/>
  <p:txStyles>
    <p:titleStyle>
      <a:lvl1pPr algn="l" defTabSz="914400" rtl="0" eaLnBrk="1" latinLnBrk="0" hangingPunct="1">
        <a:lnSpc>
          <a:spcPct val="100000"/>
        </a:lnSpc>
        <a:spcBef>
          <a:spcPct val="0"/>
        </a:spcBef>
        <a:buNone/>
        <a:defRPr sz="4400" kern="1200">
          <a:solidFill>
            <a:schemeClr val="tx2">
              <a:lumMod val="60000"/>
              <a:lumOff val="40000"/>
            </a:schemeClr>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5D20674-CF0C-4687-81B6-A613F871AF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4" name="Picture 3" descr="An abstract genetic concept">
            <a:extLst>
              <a:ext uri="{FF2B5EF4-FFF2-40B4-BE49-F238E27FC236}">
                <a16:creationId xmlns:a16="http://schemas.microsoft.com/office/drawing/2014/main" id="{B3D4E4FD-D6D6-2791-3794-1843A3DBEACD}"/>
              </a:ext>
            </a:extLst>
          </p:cNvPr>
          <p:cNvPicPr>
            <a:picLocks noChangeAspect="1"/>
          </p:cNvPicPr>
          <p:nvPr/>
        </p:nvPicPr>
        <p:blipFill rotWithShape="1">
          <a:blip r:embed="rId2">
            <a:alphaModFix/>
          </a:blip>
          <a:srcRect t="25614" b="18136"/>
          <a:stretch/>
        </p:blipFill>
        <p:spPr>
          <a:xfrm>
            <a:off x="20" y="10"/>
            <a:ext cx="12191980" cy="6857990"/>
          </a:xfrm>
          <a:prstGeom prst="rect">
            <a:avLst/>
          </a:prstGeom>
        </p:spPr>
      </p:pic>
      <p:sp>
        <p:nvSpPr>
          <p:cNvPr id="26" name="Rectangle 25">
            <a:extLst>
              <a:ext uri="{FF2B5EF4-FFF2-40B4-BE49-F238E27FC236}">
                <a16:creationId xmlns:a16="http://schemas.microsoft.com/office/drawing/2014/main" id="{6C819BFF-25C5-425C-8CD1-789F7A30D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1840754"/>
            <a:ext cx="12188952" cy="501724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7CDFED-2481-5AA4-5A90-EED0E4397B7F}"/>
              </a:ext>
            </a:extLst>
          </p:cNvPr>
          <p:cNvSpPr>
            <a:spLocks noGrp="1"/>
          </p:cNvSpPr>
          <p:nvPr>
            <p:ph type="ctrTitle"/>
          </p:nvPr>
        </p:nvSpPr>
        <p:spPr>
          <a:xfrm>
            <a:off x="777240" y="3688205"/>
            <a:ext cx="8731683" cy="1160465"/>
          </a:xfrm>
        </p:spPr>
        <p:txBody>
          <a:bodyPr anchor="b">
            <a:normAutofit/>
          </a:bodyPr>
          <a:lstStyle/>
          <a:p>
            <a:r>
              <a:rPr lang="en-US" dirty="0">
                <a:solidFill>
                  <a:srgbClr val="FFFFFF"/>
                </a:solidFill>
              </a:rPr>
              <a:t>Simulations </a:t>
            </a:r>
          </a:p>
        </p:txBody>
      </p:sp>
      <p:sp>
        <p:nvSpPr>
          <p:cNvPr id="3" name="Subtitle 2">
            <a:extLst>
              <a:ext uri="{FF2B5EF4-FFF2-40B4-BE49-F238E27FC236}">
                <a16:creationId xmlns:a16="http://schemas.microsoft.com/office/drawing/2014/main" id="{664E0055-26B5-E193-9C39-86EC0AA1C8D8}"/>
              </a:ext>
            </a:extLst>
          </p:cNvPr>
          <p:cNvSpPr>
            <a:spLocks noGrp="1"/>
          </p:cNvSpPr>
          <p:nvPr>
            <p:ph type="subTitle" idx="1"/>
          </p:nvPr>
        </p:nvSpPr>
        <p:spPr>
          <a:xfrm>
            <a:off x="777240" y="5121835"/>
            <a:ext cx="8731683" cy="615577"/>
          </a:xfrm>
        </p:spPr>
        <p:txBody>
          <a:bodyPr anchor="t">
            <a:normAutofit/>
          </a:bodyPr>
          <a:lstStyle/>
          <a:p>
            <a:r>
              <a:rPr lang="en-US" dirty="0">
                <a:solidFill>
                  <a:srgbClr val="FFFFFF"/>
                </a:solidFill>
              </a:rPr>
              <a:t>By : </a:t>
            </a:r>
            <a:r>
              <a:rPr lang="en-US">
                <a:solidFill>
                  <a:srgbClr val="FFFFFF"/>
                </a:solidFill>
              </a:rPr>
              <a:t>Abdullah Abujaber 8D</a:t>
            </a:r>
            <a:endParaRPr lang="en-US" dirty="0">
              <a:solidFill>
                <a:srgbClr val="FFFFFF"/>
              </a:solidFill>
            </a:endParaRPr>
          </a:p>
        </p:txBody>
      </p:sp>
    </p:spTree>
    <p:extLst>
      <p:ext uri="{BB962C8B-B14F-4D97-AF65-F5344CB8AC3E}">
        <p14:creationId xmlns:p14="http://schemas.microsoft.com/office/powerpoint/2010/main" val="1278629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24727BA-2777-4823-88E1-1B4B61968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AB0E0E5-A956-4B80-A317-E670B96C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mulation vs simulation – what is the difference?">
            <a:extLst>
              <a:ext uri="{FF2B5EF4-FFF2-40B4-BE49-F238E27FC236}">
                <a16:creationId xmlns:a16="http://schemas.microsoft.com/office/drawing/2014/main" id="{14022957-35B3-6D09-46F0-3294CBEAF130}"/>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5249"/>
          <a:stretch/>
        </p:blipFill>
        <p:spPr bwMode="auto">
          <a:xfrm>
            <a:off x="20" y="-1"/>
            <a:ext cx="12191980" cy="6873463"/>
          </a:xfrm>
          <a:prstGeom prst="rect">
            <a:avLst/>
          </a:prstGeom>
          <a:noFill/>
          <a:ln w="12700">
            <a:noFill/>
          </a:ln>
          <a:extLst>
            <a:ext uri="{909E8E84-426E-40DD-AFC4-6F175D3DCCD1}">
              <a14:hiddenFill xmlns:a14="http://schemas.microsoft.com/office/drawing/2010/main">
                <a:solidFill>
                  <a:srgbClr val="FFFFFF"/>
                </a:solidFill>
              </a14:hiddenFill>
            </a:ext>
          </a:extLst>
        </p:spPr>
      </p:pic>
      <p:grpSp>
        <p:nvGrpSpPr>
          <p:cNvPr id="1037" name="Group 1036">
            <a:extLst>
              <a:ext uri="{FF2B5EF4-FFF2-40B4-BE49-F238E27FC236}">
                <a16:creationId xmlns:a16="http://schemas.microsoft.com/office/drawing/2014/main" id="{68142369-1172-4897-98AF-7E16842C4A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2000" cy="6857996"/>
            <a:chOff x="572" y="-1"/>
            <a:chExt cx="12192000" cy="6857996"/>
          </a:xfrm>
        </p:grpSpPr>
        <p:cxnSp>
          <p:nvCxnSpPr>
            <p:cNvPr id="1038" name="Straight Connector 1037">
              <a:extLst>
                <a:ext uri="{FF2B5EF4-FFF2-40B4-BE49-F238E27FC236}">
                  <a16:creationId xmlns:a16="http://schemas.microsoft.com/office/drawing/2014/main" id="{6B4EC643-469D-49F7-B2C7-FA3DA6FFAC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a16="http://schemas.microsoft.com/office/drawing/2014/main" id="{33C04565-7FC8-416F-9C08-F430D337F8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40" name="Straight Connector 1039">
              <a:extLst>
                <a:ext uri="{FF2B5EF4-FFF2-40B4-BE49-F238E27FC236}">
                  <a16:creationId xmlns:a16="http://schemas.microsoft.com/office/drawing/2014/main" id="{92BD8DCF-6634-460D-AA2E-1357451FBA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8EAC9175-245B-4886-A4F2-EEA53C13F5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42" name="Graphic 33">
              <a:extLst>
                <a:ext uri="{FF2B5EF4-FFF2-40B4-BE49-F238E27FC236}">
                  <a16:creationId xmlns:a16="http://schemas.microsoft.com/office/drawing/2014/main" id="{BC567658-11B8-4D35-89AE-B73534669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43" name="Graphic 33">
              <a:extLst>
                <a:ext uri="{FF2B5EF4-FFF2-40B4-BE49-F238E27FC236}">
                  <a16:creationId xmlns:a16="http://schemas.microsoft.com/office/drawing/2014/main" id="{B2AAA79A-1602-4193-8170-9C436D9CE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B92C790E-8FA5-DEF5-80A3-8220026D823C}"/>
              </a:ext>
            </a:extLst>
          </p:cNvPr>
          <p:cNvSpPr>
            <a:spLocks noGrp="1"/>
          </p:cNvSpPr>
          <p:nvPr>
            <p:ph type="title"/>
          </p:nvPr>
        </p:nvSpPr>
        <p:spPr>
          <a:xfrm>
            <a:off x="841248" y="876303"/>
            <a:ext cx="8817102" cy="2978517"/>
          </a:xfrm>
        </p:spPr>
        <p:txBody>
          <a:bodyPr anchor="b">
            <a:normAutofit/>
          </a:bodyPr>
          <a:lstStyle/>
          <a:p>
            <a:r>
              <a:rPr lang="en-US">
                <a:solidFill>
                  <a:srgbClr val="FFFFFF"/>
                </a:solidFill>
              </a:rPr>
              <a:t>What is a simulation </a:t>
            </a:r>
          </a:p>
        </p:txBody>
      </p:sp>
      <p:sp>
        <p:nvSpPr>
          <p:cNvPr id="3" name="Content Placeholder 2">
            <a:extLst>
              <a:ext uri="{FF2B5EF4-FFF2-40B4-BE49-F238E27FC236}">
                <a16:creationId xmlns:a16="http://schemas.microsoft.com/office/drawing/2014/main" id="{7940D854-B455-CD18-AF30-C249A918C500}"/>
              </a:ext>
            </a:extLst>
          </p:cNvPr>
          <p:cNvSpPr>
            <a:spLocks noGrp="1"/>
          </p:cNvSpPr>
          <p:nvPr>
            <p:ph idx="1"/>
          </p:nvPr>
        </p:nvSpPr>
        <p:spPr>
          <a:xfrm>
            <a:off x="841248" y="4105835"/>
            <a:ext cx="8817102" cy="1918725"/>
          </a:xfrm>
        </p:spPr>
        <p:txBody>
          <a:bodyPr>
            <a:normAutofit/>
          </a:bodyPr>
          <a:lstStyle/>
          <a:p>
            <a:pPr marL="0" indent="0">
              <a:buNone/>
            </a:pPr>
            <a:br>
              <a:rPr lang="en-US" b="0" i="0" dirty="0">
                <a:solidFill>
                  <a:srgbClr val="FFFFFF"/>
                </a:solidFill>
                <a:effectLst/>
                <a:latin typeface="Open Sans" panose="020B0606030504020204" pitchFamily="34" charset="0"/>
              </a:rPr>
            </a:br>
            <a:r>
              <a:rPr lang="en-US" b="1" i="0" dirty="0">
                <a:solidFill>
                  <a:srgbClr val="FFFFFF"/>
                </a:solidFill>
                <a:effectLst/>
                <a:latin typeface="+mj-lt"/>
                <a:cs typeface="Dubai Light" panose="020B0303030403030204" pitchFamily="34" charset="-78"/>
              </a:rPr>
              <a:t>A simulation imitates the operation of real world processes or systems with the use of models. The model represents the key behaviors and characteristics of the selected process or system while the simulation represents how the model evolves under different conditions over time.</a:t>
            </a:r>
          </a:p>
          <a:p>
            <a:endParaRPr lang="en-US" dirty="0">
              <a:solidFill>
                <a:srgbClr val="FFFFFF"/>
              </a:solidFill>
            </a:endParaRPr>
          </a:p>
        </p:txBody>
      </p:sp>
    </p:spTree>
    <p:extLst>
      <p:ext uri="{BB962C8B-B14F-4D97-AF65-F5344CB8AC3E}">
        <p14:creationId xmlns:p14="http://schemas.microsoft.com/office/powerpoint/2010/main" val="93464219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E24727BA-2777-4823-88E1-1B4B61968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2AB0E0E5-A956-4B80-A317-E670B96C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pdsvision_simulation - PDSVISION">
            <a:extLst>
              <a:ext uri="{FF2B5EF4-FFF2-40B4-BE49-F238E27FC236}">
                <a16:creationId xmlns:a16="http://schemas.microsoft.com/office/drawing/2014/main" id="{7CF17543-646A-3F7F-404C-4490A7C6652D}"/>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9376" b="421"/>
          <a:stretch/>
        </p:blipFill>
        <p:spPr bwMode="auto">
          <a:xfrm>
            <a:off x="20" y="-1"/>
            <a:ext cx="12191980" cy="6873463"/>
          </a:xfrm>
          <a:prstGeom prst="rect">
            <a:avLst/>
          </a:prstGeom>
          <a:noFill/>
          <a:ln w="12700">
            <a:noFill/>
          </a:ln>
          <a:extLst>
            <a:ext uri="{909E8E84-426E-40DD-AFC4-6F175D3DCCD1}">
              <a14:hiddenFill xmlns:a14="http://schemas.microsoft.com/office/drawing/2010/main">
                <a:solidFill>
                  <a:srgbClr val="FFFFFF"/>
                </a:solidFill>
              </a14:hiddenFill>
            </a:ext>
          </a:extLst>
        </p:spPr>
      </p:pic>
      <p:grpSp>
        <p:nvGrpSpPr>
          <p:cNvPr id="5135" name="Group 5134">
            <a:extLst>
              <a:ext uri="{FF2B5EF4-FFF2-40B4-BE49-F238E27FC236}">
                <a16:creationId xmlns:a16="http://schemas.microsoft.com/office/drawing/2014/main" id="{68142369-1172-4897-98AF-7E16842C4A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2000" cy="6857996"/>
            <a:chOff x="572" y="-1"/>
            <a:chExt cx="12192000" cy="6857996"/>
          </a:xfrm>
        </p:grpSpPr>
        <p:cxnSp>
          <p:nvCxnSpPr>
            <p:cNvPr id="5136" name="Straight Connector 5135">
              <a:extLst>
                <a:ext uri="{FF2B5EF4-FFF2-40B4-BE49-F238E27FC236}">
                  <a16:creationId xmlns:a16="http://schemas.microsoft.com/office/drawing/2014/main" id="{6B4EC643-469D-49F7-B2C7-FA3DA6FFAC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37" name="Straight Connector 5136">
              <a:extLst>
                <a:ext uri="{FF2B5EF4-FFF2-40B4-BE49-F238E27FC236}">
                  <a16:creationId xmlns:a16="http://schemas.microsoft.com/office/drawing/2014/main" id="{33C04565-7FC8-416F-9C08-F430D337F8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38" name="Straight Connector 5137">
              <a:extLst>
                <a:ext uri="{FF2B5EF4-FFF2-40B4-BE49-F238E27FC236}">
                  <a16:creationId xmlns:a16="http://schemas.microsoft.com/office/drawing/2014/main" id="{92BD8DCF-6634-460D-AA2E-1357451FBA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39" name="Straight Connector 5138">
              <a:extLst>
                <a:ext uri="{FF2B5EF4-FFF2-40B4-BE49-F238E27FC236}">
                  <a16:creationId xmlns:a16="http://schemas.microsoft.com/office/drawing/2014/main" id="{8EAC9175-245B-4886-A4F2-EEA53C13F5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140" name="Graphic 33">
              <a:extLst>
                <a:ext uri="{FF2B5EF4-FFF2-40B4-BE49-F238E27FC236}">
                  <a16:creationId xmlns:a16="http://schemas.microsoft.com/office/drawing/2014/main" id="{BC567658-11B8-4D35-89AE-B73534669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141" name="Graphic 33">
              <a:extLst>
                <a:ext uri="{FF2B5EF4-FFF2-40B4-BE49-F238E27FC236}">
                  <a16:creationId xmlns:a16="http://schemas.microsoft.com/office/drawing/2014/main" id="{B2AAA79A-1602-4193-8170-9C436D9CE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4A502419-8026-38F1-7075-52CC85FD9FFF}"/>
              </a:ext>
            </a:extLst>
          </p:cNvPr>
          <p:cNvSpPr>
            <a:spLocks noGrp="1"/>
          </p:cNvSpPr>
          <p:nvPr>
            <p:ph type="title"/>
          </p:nvPr>
        </p:nvSpPr>
        <p:spPr>
          <a:xfrm>
            <a:off x="841248" y="876304"/>
            <a:ext cx="8817102" cy="1297936"/>
          </a:xfrm>
        </p:spPr>
        <p:txBody>
          <a:bodyPr anchor="b">
            <a:normAutofit/>
          </a:bodyPr>
          <a:lstStyle/>
          <a:p>
            <a:r>
              <a:rPr lang="en-US" dirty="0">
                <a:solidFill>
                  <a:srgbClr val="FFFFFF"/>
                </a:solidFill>
              </a:rPr>
              <a:t>How a simulation works </a:t>
            </a:r>
          </a:p>
        </p:txBody>
      </p:sp>
      <p:sp>
        <p:nvSpPr>
          <p:cNvPr id="4" name="Content Placeholder 3">
            <a:extLst>
              <a:ext uri="{FF2B5EF4-FFF2-40B4-BE49-F238E27FC236}">
                <a16:creationId xmlns:a16="http://schemas.microsoft.com/office/drawing/2014/main" id="{87041251-0D20-F617-9E1D-31A590DF5597}"/>
              </a:ext>
            </a:extLst>
          </p:cNvPr>
          <p:cNvSpPr>
            <a:spLocks noGrp="1"/>
          </p:cNvSpPr>
          <p:nvPr>
            <p:ph idx="1"/>
          </p:nvPr>
        </p:nvSpPr>
        <p:spPr/>
        <p:txBody>
          <a:bodyPr/>
          <a:lstStyle/>
          <a:p>
            <a:pPr algn="l"/>
            <a:r>
              <a:rPr lang="en-US" sz="2000" b="0" i="0" dirty="0">
                <a:solidFill>
                  <a:schemeClr val="tx1"/>
                </a:solidFill>
                <a:effectLst/>
                <a:latin typeface="+mj-lt"/>
              </a:rPr>
              <a:t>Simulation works by intuitive simulation software to create a visual mock-up of a process. This visual simulation should include details of timings, rules, resources and constraints, to accurately reflect the real-world process, this can be applied to a range of scenarios, for example, you can model a supermarket and the likely behaviors of customers as they move around the shop as it becomes busier. This can inform decisions including staffing requirements, shop floor layout, and supply chain needs.</a:t>
            </a:r>
          </a:p>
          <a:p>
            <a:endParaRPr lang="en-US" dirty="0"/>
          </a:p>
        </p:txBody>
      </p:sp>
    </p:spTree>
    <p:extLst>
      <p:ext uri="{BB962C8B-B14F-4D97-AF65-F5344CB8AC3E}">
        <p14:creationId xmlns:p14="http://schemas.microsoft.com/office/powerpoint/2010/main" val="212230394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4" name="Rectangle 3080">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5" name="Rectangle 3082">
            <a:extLst>
              <a:ext uri="{FF2B5EF4-FFF2-40B4-BE49-F238E27FC236}">
                <a16:creationId xmlns:a16="http://schemas.microsoft.com/office/drawing/2014/main" id="{E24727BA-2777-4823-88E1-1B4B61968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6" name="Rectangle 3084">
            <a:extLst>
              <a:ext uri="{FF2B5EF4-FFF2-40B4-BE49-F238E27FC236}">
                <a16:creationId xmlns:a16="http://schemas.microsoft.com/office/drawing/2014/main" id="{2AB0E0E5-A956-4B80-A317-E670B96C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What is Simulation Modeling? Process Mining's Missing Ingredient">
            <a:extLst>
              <a:ext uri="{FF2B5EF4-FFF2-40B4-BE49-F238E27FC236}">
                <a16:creationId xmlns:a16="http://schemas.microsoft.com/office/drawing/2014/main" id="{9F7FA03E-94ED-120A-71B8-14B8AFBEC7F8}"/>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25396" b="4133"/>
          <a:stretch/>
        </p:blipFill>
        <p:spPr bwMode="auto">
          <a:xfrm>
            <a:off x="20" y="-1"/>
            <a:ext cx="12191980" cy="6873463"/>
          </a:xfrm>
          <a:prstGeom prst="rect">
            <a:avLst/>
          </a:prstGeom>
          <a:noFill/>
          <a:ln w="12700">
            <a:noFill/>
          </a:ln>
          <a:extLst>
            <a:ext uri="{909E8E84-426E-40DD-AFC4-6F175D3DCCD1}">
              <a14:hiddenFill xmlns:a14="http://schemas.microsoft.com/office/drawing/2010/main">
                <a:solidFill>
                  <a:srgbClr val="FFFFFF"/>
                </a:solidFill>
              </a14:hiddenFill>
            </a:ext>
          </a:extLst>
        </p:spPr>
      </p:pic>
      <p:grpSp>
        <p:nvGrpSpPr>
          <p:cNvPr id="3087" name="Group 3086">
            <a:extLst>
              <a:ext uri="{FF2B5EF4-FFF2-40B4-BE49-F238E27FC236}">
                <a16:creationId xmlns:a16="http://schemas.microsoft.com/office/drawing/2014/main" id="{68142369-1172-4897-98AF-7E16842C4A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2000" cy="6857996"/>
            <a:chOff x="572" y="-1"/>
            <a:chExt cx="12192000" cy="6857996"/>
          </a:xfrm>
        </p:grpSpPr>
        <p:cxnSp>
          <p:nvCxnSpPr>
            <p:cNvPr id="3088" name="Straight Connector 3087">
              <a:extLst>
                <a:ext uri="{FF2B5EF4-FFF2-40B4-BE49-F238E27FC236}">
                  <a16:creationId xmlns:a16="http://schemas.microsoft.com/office/drawing/2014/main" id="{6B4EC643-469D-49F7-B2C7-FA3DA6FFAC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89" name="Straight Connector 3088">
              <a:extLst>
                <a:ext uri="{FF2B5EF4-FFF2-40B4-BE49-F238E27FC236}">
                  <a16:creationId xmlns:a16="http://schemas.microsoft.com/office/drawing/2014/main" id="{33C04565-7FC8-416F-9C08-F430D337F8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90" name="Straight Connector 3089">
              <a:extLst>
                <a:ext uri="{FF2B5EF4-FFF2-40B4-BE49-F238E27FC236}">
                  <a16:creationId xmlns:a16="http://schemas.microsoft.com/office/drawing/2014/main" id="{92BD8DCF-6634-460D-AA2E-1357451FBA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91" name="Straight Connector 3090">
              <a:extLst>
                <a:ext uri="{FF2B5EF4-FFF2-40B4-BE49-F238E27FC236}">
                  <a16:creationId xmlns:a16="http://schemas.microsoft.com/office/drawing/2014/main" id="{8EAC9175-245B-4886-A4F2-EEA53C13F5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92" name="Graphic 33">
              <a:extLst>
                <a:ext uri="{FF2B5EF4-FFF2-40B4-BE49-F238E27FC236}">
                  <a16:creationId xmlns:a16="http://schemas.microsoft.com/office/drawing/2014/main" id="{BC567658-11B8-4D35-89AE-B73534669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93" name="Graphic 33">
              <a:extLst>
                <a:ext uri="{FF2B5EF4-FFF2-40B4-BE49-F238E27FC236}">
                  <a16:creationId xmlns:a16="http://schemas.microsoft.com/office/drawing/2014/main" id="{B2AAA79A-1602-4193-8170-9C436D9CE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79BED0C4-B368-102C-43F6-56D79FAC07F9}"/>
              </a:ext>
            </a:extLst>
          </p:cNvPr>
          <p:cNvSpPr>
            <a:spLocks noGrp="1"/>
          </p:cNvSpPr>
          <p:nvPr>
            <p:ph type="title"/>
          </p:nvPr>
        </p:nvSpPr>
        <p:spPr>
          <a:xfrm>
            <a:off x="841248" y="876304"/>
            <a:ext cx="8817102" cy="617216"/>
          </a:xfrm>
        </p:spPr>
        <p:txBody>
          <a:bodyPr anchor="b">
            <a:normAutofit fontScale="90000"/>
          </a:bodyPr>
          <a:lstStyle/>
          <a:p>
            <a:r>
              <a:rPr lang="en-US" dirty="0">
                <a:solidFill>
                  <a:srgbClr val="FFFFFF"/>
                </a:solidFill>
              </a:rPr>
              <a:t>Some Types of simulations </a:t>
            </a:r>
          </a:p>
        </p:txBody>
      </p:sp>
      <p:sp>
        <p:nvSpPr>
          <p:cNvPr id="3097" name="Content Placeholder 3077">
            <a:extLst>
              <a:ext uri="{FF2B5EF4-FFF2-40B4-BE49-F238E27FC236}">
                <a16:creationId xmlns:a16="http://schemas.microsoft.com/office/drawing/2014/main" id="{9FDAE572-C3A6-506C-267E-48372AC0D3C3}"/>
              </a:ext>
            </a:extLst>
          </p:cNvPr>
          <p:cNvSpPr>
            <a:spLocks noGrp="1"/>
          </p:cNvSpPr>
          <p:nvPr>
            <p:ph idx="1"/>
          </p:nvPr>
        </p:nvSpPr>
        <p:spPr>
          <a:xfrm>
            <a:off x="841248" y="1666249"/>
            <a:ext cx="8817102" cy="4358312"/>
          </a:xfrm>
        </p:spPr>
        <p:txBody>
          <a:bodyPr>
            <a:normAutofit/>
          </a:bodyPr>
          <a:lstStyle/>
          <a:p>
            <a:r>
              <a:rPr lang="en-US" sz="2400" dirty="0">
                <a:solidFill>
                  <a:srgbClr val="FFFFFF"/>
                </a:solidFill>
                <a:latin typeface="+mj-lt"/>
              </a:rPr>
              <a:t>1.Automotive simulations </a:t>
            </a:r>
          </a:p>
          <a:p>
            <a:r>
              <a:rPr lang="en-US" sz="2400" dirty="0">
                <a:solidFill>
                  <a:srgbClr val="FFFFFF"/>
                </a:solidFill>
                <a:latin typeface="+mj-lt"/>
              </a:rPr>
              <a:t>2. and urban planning simulations </a:t>
            </a:r>
          </a:p>
          <a:p>
            <a:r>
              <a:rPr lang="en-US" sz="2400" dirty="0">
                <a:solidFill>
                  <a:srgbClr val="FFFFFF"/>
                </a:solidFill>
                <a:latin typeface="+mj-lt"/>
              </a:rPr>
              <a:t>3.Disaster preparation simulations </a:t>
            </a:r>
          </a:p>
          <a:p>
            <a:r>
              <a:rPr lang="en-US" sz="2400" dirty="0">
                <a:solidFill>
                  <a:srgbClr val="FFFFFF"/>
                </a:solidFill>
                <a:latin typeface="+mj-lt"/>
              </a:rPr>
              <a:t>4.Engineering systems</a:t>
            </a:r>
          </a:p>
          <a:p>
            <a:r>
              <a:rPr lang="en-US" sz="2400" dirty="0">
                <a:solidFill>
                  <a:srgbClr val="FFFFFF"/>
                </a:solidFill>
                <a:latin typeface="+mj-lt"/>
              </a:rPr>
              <a:t>5.Flight simulation </a:t>
            </a:r>
          </a:p>
          <a:p>
            <a:r>
              <a:rPr lang="en-US" sz="2400" dirty="0">
                <a:solidFill>
                  <a:srgbClr val="FFFFFF"/>
                </a:solidFill>
                <a:latin typeface="+mj-lt"/>
              </a:rPr>
              <a:t>6.Robotics </a:t>
            </a:r>
          </a:p>
          <a:p>
            <a:r>
              <a:rPr lang="en-US" sz="2400" dirty="0">
                <a:solidFill>
                  <a:srgbClr val="FFFFFF"/>
                </a:solidFill>
                <a:latin typeface="+mj-lt"/>
              </a:rPr>
              <a:t>7.And many more </a:t>
            </a:r>
          </a:p>
        </p:txBody>
      </p:sp>
    </p:spTree>
    <p:extLst>
      <p:ext uri="{BB962C8B-B14F-4D97-AF65-F5344CB8AC3E}">
        <p14:creationId xmlns:p14="http://schemas.microsoft.com/office/powerpoint/2010/main" val="19982834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0" name="Rectangle 2056">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E24727BA-2777-4823-88E1-1B4B61968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2AB0E0E5-A956-4B80-A317-E670B96C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ow to Read a Simulation Report | Forex Academy">
            <a:extLst>
              <a:ext uri="{FF2B5EF4-FFF2-40B4-BE49-F238E27FC236}">
                <a16:creationId xmlns:a16="http://schemas.microsoft.com/office/drawing/2014/main" id="{1C83B02F-104D-B945-7FDB-E30D1CBC7FC0}"/>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4253" b="6614"/>
          <a:stretch/>
        </p:blipFill>
        <p:spPr bwMode="auto">
          <a:xfrm>
            <a:off x="20" y="-1"/>
            <a:ext cx="12191980" cy="6873463"/>
          </a:xfrm>
          <a:prstGeom prst="rect">
            <a:avLst/>
          </a:prstGeom>
          <a:noFill/>
          <a:ln w="12700">
            <a:noFill/>
          </a:ln>
          <a:extLst>
            <a:ext uri="{909E8E84-426E-40DD-AFC4-6F175D3DCCD1}">
              <a14:hiddenFill xmlns:a14="http://schemas.microsoft.com/office/drawing/2010/main">
                <a:solidFill>
                  <a:srgbClr val="FFFFFF"/>
                </a:solidFill>
              </a14:hiddenFill>
            </a:ext>
          </a:extLst>
        </p:spPr>
      </p:pic>
      <p:grpSp>
        <p:nvGrpSpPr>
          <p:cNvPr id="2071" name="Group 2062">
            <a:extLst>
              <a:ext uri="{FF2B5EF4-FFF2-40B4-BE49-F238E27FC236}">
                <a16:creationId xmlns:a16="http://schemas.microsoft.com/office/drawing/2014/main" id="{68142369-1172-4897-98AF-7E16842C4A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2000" cy="6857996"/>
            <a:chOff x="572" y="-1"/>
            <a:chExt cx="12192000" cy="6857996"/>
          </a:xfrm>
        </p:grpSpPr>
        <p:cxnSp>
          <p:nvCxnSpPr>
            <p:cNvPr id="2064" name="Straight Connector 2063">
              <a:extLst>
                <a:ext uri="{FF2B5EF4-FFF2-40B4-BE49-F238E27FC236}">
                  <a16:creationId xmlns:a16="http://schemas.microsoft.com/office/drawing/2014/main" id="{6B4EC643-469D-49F7-B2C7-FA3DA6FFAC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72" name="Straight Connector 2064">
              <a:extLst>
                <a:ext uri="{FF2B5EF4-FFF2-40B4-BE49-F238E27FC236}">
                  <a16:creationId xmlns:a16="http://schemas.microsoft.com/office/drawing/2014/main" id="{33C04565-7FC8-416F-9C08-F430D337F8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66" name="Straight Connector 2065">
              <a:extLst>
                <a:ext uri="{FF2B5EF4-FFF2-40B4-BE49-F238E27FC236}">
                  <a16:creationId xmlns:a16="http://schemas.microsoft.com/office/drawing/2014/main" id="{92BD8DCF-6634-460D-AA2E-1357451FBA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73" name="Straight Connector 2066">
              <a:extLst>
                <a:ext uri="{FF2B5EF4-FFF2-40B4-BE49-F238E27FC236}">
                  <a16:creationId xmlns:a16="http://schemas.microsoft.com/office/drawing/2014/main" id="{8EAC9175-245B-4886-A4F2-EEA53C13F5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68" name="Graphic 33">
              <a:extLst>
                <a:ext uri="{FF2B5EF4-FFF2-40B4-BE49-F238E27FC236}">
                  <a16:creationId xmlns:a16="http://schemas.microsoft.com/office/drawing/2014/main" id="{BC567658-11B8-4D35-89AE-B73534669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69" name="Graphic 33">
              <a:extLst>
                <a:ext uri="{FF2B5EF4-FFF2-40B4-BE49-F238E27FC236}">
                  <a16:creationId xmlns:a16="http://schemas.microsoft.com/office/drawing/2014/main" id="{B2AAA79A-1602-4193-8170-9C436D9CE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FC321126-8D79-0FCF-6A57-C812F80F9463}"/>
              </a:ext>
            </a:extLst>
          </p:cNvPr>
          <p:cNvSpPr>
            <a:spLocks noGrp="1"/>
          </p:cNvSpPr>
          <p:nvPr>
            <p:ph type="title"/>
          </p:nvPr>
        </p:nvSpPr>
        <p:spPr>
          <a:xfrm>
            <a:off x="841248" y="876303"/>
            <a:ext cx="3219022" cy="734383"/>
          </a:xfrm>
        </p:spPr>
        <p:txBody>
          <a:bodyPr anchor="b">
            <a:normAutofit fontScale="90000"/>
          </a:bodyPr>
          <a:lstStyle/>
          <a:p>
            <a:r>
              <a:rPr lang="en-US" dirty="0">
                <a:solidFill>
                  <a:srgbClr val="FFFFFF"/>
                </a:solidFill>
              </a:rPr>
              <a:t>ADVANTAGES </a:t>
            </a:r>
          </a:p>
        </p:txBody>
      </p:sp>
      <p:sp>
        <p:nvSpPr>
          <p:cNvPr id="2054" name="Content Placeholder 2053">
            <a:extLst>
              <a:ext uri="{FF2B5EF4-FFF2-40B4-BE49-F238E27FC236}">
                <a16:creationId xmlns:a16="http://schemas.microsoft.com/office/drawing/2014/main" id="{7C1EAED0-4BE9-40E1-7512-170470EF273D}"/>
              </a:ext>
            </a:extLst>
          </p:cNvPr>
          <p:cNvSpPr>
            <a:spLocks noGrp="1"/>
          </p:cNvSpPr>
          <p:nvPr>
            <p:ph idx="1"/>
          </p:nvPr>
        </p:nvSpPr>
        <p:spPr>
          <a:xfrm>
            <a:off x="841248" y="1551965"/>
            <a:ext cx="8817102" cy="4472596"/>
          </a:xfrm>
        </p:spPr>
        <p:txBody>
          <a:bodyPr>
            <a:normAutofit/>
          </a:bodyPr>
          <a:lstStyle/>
          <a:p>
            <a:pPr marL="342900" indent="-342900">
              <a:buAutoNum type="arabicParenR"/>
            </a:pPr>
            <a:r>
              <a:rPr lang="en-US" sz="2000" b="1" i="0" dirty="0">
                <a:solidFill>
                  <a:schemeClr val="tx1"/>
                </a:solidFill>
                <a:effectLst/>
                <a:latin typeface="+mj-lt"/>
                <a:cs typeface="Dubai Light" panose="020B0303030403030204" pitchFamily="34" charset="-78"/>
              </a:rPr>
              <a:t>Give accurate results </a:t>
            </a:r>
            <a:r>
              <a:rPr lang="en-US" sz="2000" b="1" i="0" dirty="0">
                <a:solidFill>
                  <a:schemeClr val="tx1"/>
                </a:solidFill>
                <a:effectLst/>
                <a:latin typeface="Dubai Light" panose="020B0303030403030204" pitchFamily="34" charset="-78"/>
                <a:cs typeface="Dubai Light" panose="020B0303030403030204" pitchFamily="34" charset="-78"/>
              </a:rPr>
              <a:t>:</a:t>
            </a:r>
            <a:r>
              <a:rPr lang="en-US" sz="2000" b="0" i="0" dirty="0">
                <a:solidFill>
                  <a:schemeClr val="tx1"/>
                </a:solidFill>
                <a:effectLst/>
                <a:latin typeface="+mj-lt"/>
              </a:rPr>
              <a:t>Most of the time the result of the simulation is accurate than doing analytical or practical testing on the actual system.</a:t>
            </a:r>
          </a:p>
          <a:p>
            <a:pPr marL="342900" indent="-342900">
              <a:buAutoNum type="arabicParenR"/>
            </a:pPr>
            <a:r>
              <a:rPr lang="en-US" sz="2000" dirty="0">
                <a:solidFill>
                  <a:schemeClr val="tx1"/>
                </a:solidFill>
                <a:latin typeface="+mj-lt"/>
                <a:cs typeface="Dubai Light" panose="020B0303030403030204" pitchFamily="34" charset="-78"/>
              </a:rPr>
              <a:t>Helps students: Teachers</a:t>
            </a:r>
            <a:r>
              <a:rPr lang="en-US" sz="2000" b="0" i="0" dirty="0">
                <a:solidFill>
                  <a:srgbClr val="1F1F1F"/>
                </a:solidFill>
                <a:effectLst/>
                <a:latin typeface="+mj-lt"/>
              </a:rPr>
              <a:t> </a:t>
            </a:r>
            <a:r>
              <a:rPr lang="en-US" sz="2000" b="0" i="0" dirty="0">
                <a:solidFill>
                  <a:schemeClr val="tx1"/>
                </a:solidFill>
                <a:effectLst/>
                <a:latin typeface="+mj-lt"/>
              </a:rPr>
              <a:t>can do a simulation of the system by computer and explain to students.</a:t>
            </a:r>
          </a:p>
          <a:p>
            <a:pPr marL="342900" indent="-342900">
              <a:buAutoNum type="arabicParenR"/>
            </a:pPr>
            <a:r>
              <a:rPr lang="en-US" sz="2000" b="1" i="0" dirty="0">
                <a:solidFill>
                  <a:schemeClr val="tx1"/>
                </a:solidFill>
                <a:effectLst/>
                <a:latin typeface="+mj-lt"/>
                <a:cs typeface="Dubai Light" panose="020B0303030403030204" pitchFamily="34" charset="-78"/>
              </a:rPr>
              <a:t>Animation and modeling : </a:t>
            </a:r>
            <a:r>
              <a:rPr lang="en-US" sz="2000" b="0" i="0" dirty="0">
                <a:solidFill>
                  <a:schemeClr val="tx1"/>
                </a:solidFill>
                <a:effectLst/>
                <a:latin typeface="+mj-lt"/>
              </a:rPr>
              <a:t>With simulation, engineers can see the actual product (e.g. car) without practically building it. They can change the look and feel of the product during modeling. </a:t>
            </a:r>
            <a:endParaRPr lang="en-US" dirty="0">
              <a:solidFill>
                <a:srgbClr val="FFFFFF"/>
              </a:solidFill>
            </a:endParaRPr>
          </a:p>
        </p:txBody>
      </p:sp>
    </p:spTree>
    <p:extLst>
      <p:ext uri="{BB962C8B-B14F-4D97-AF65-F5344CB8AC3E}">
        <p14:creationId xmlns:p14="http://schemas.microsoft.com/office/powerpoint/2010/main" val="420314609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7" name="Rectangle 4106">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4108">
            <a:extLst>
              <a:ext uri="{FF2B5EF4-FFF2-40B4-BE49-F238E27FC236}">
                <a16:creationId xmlns:a16="http://schemas.microsoft.com/office/drawing/2014/main" id="{E24727BA-2777-4823-88E1-1B4B61968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Rectangle 4110">
            <a:extLst>
              <a:ext uri="{FF2B5EF4-FFF2-40B4-BE49-F238E27FC236}">
                <a16:creationId xmlns:a16="http://schemas.microsoft.com/office/drawing/2014/main" id="{2AB0E0E5-A956-4B80-A317-E670B96C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Transvalor Simulation Services | Transvalor Americas">
            <a:extLst>
              <a:ext uri="{FF2B5EF4-FFF2-40B4-BE49-F238E27FC236}">
                <a16:creationId xmlns:a16="http://schemas.microsoft.com/office/drawing/2014/main" id="{35BD16B3-C7D0-F3FD-9B46-E0E8AC7BFC91}"/>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b="8330"/>
          <a:stretch/>
        </p:blipFill>
        <p:spPr bwMode="auto">
          <a:xfrm>
            <a:off x="20" y="-1"/>
            <a:ext cx="12191980" cy="6873463"/>
          </a:xfrm>
          <a:prstGeom prst="rect">
            <a:avLst/>
          </a:prstGeom>
          <a:noFill/>
          <a:ln w="12700">
            <a:noFill/>
          </a:ln>
          <a:extLst>
            <a:ext uri="{909E8E84-426E-40DD-AFC4-6F175D3DCCD1}">
              <a14:hiddenFill xmlns:a14="http://schemas.microsoft.com/office/drawing/2010/main">
                <a:solidFill>
                  <a:srgbClr val="FFFFFF"/>
                </a:solidFill>
              </a14:hiddenFill>
            </a:ext>
          </a:extLst>
        </p:spPr>
      </p:pic>
      <p:grpSp>
        <p:nvGrpSpPr>
          <p:cNvPr id="4113" name="Group 4112">
            <a:extLst>
              <a:ext uri="{FF2B5EF4-FFF2-40B4-BE49-F238E27FC236}">
                <a16:creationId xmlns:a16="http://schemas.microsoft.com/office/drawing/2014/main" id="{68142369-1172-4897-98AF-7E16842C4A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2000" cy="6857996"/>
            <a:chOff x="572" y="-1"/>
            <a:chExt cx="12192000" cy="6857996"/>
          </a:xfrm>
        </p:grpSpPr>
        <p:cxnSp>
          <p:nvCxnSpPr>
            <p:cNvPr id="4114" name="Straight Connector 4113">
              <a:extLst>
                <a:ext uri="{FF2B5EF4-FFF2-40B4-BE49-F238E27FC236}">
                  <a16:creationId xmlns:a16="http://schemas.microsoft.com/office/drawing/2014/main" id="{6B4EC643-469D-49F7-B2C7-FA3DA6FFAC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15" name="Straight Connector 4114">
              <a:extLst>
                <a:ext uri="{FF2B5EF4-FFF2-40B4-BE49-F238E27FC236}">
                  <a16:creationId xmlns:a16="http://schemas.microsoft.com/office/drawing/2014/main" id="{33C04565-7FC8-416F-9C08-F430D337F8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16" name="Straight Connector 4115">
              <a:extLst>
                <a:ext uri="{FF2B5EF4-FFF2-40B4-BE49-F238E27FC236}">
                  <a16:creationId xmlns:a16="http://schemas.microsoft.com/office/drawing/2014/main" id="{92BD8DCF-6634-460D-AA2E-1357451FBA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17" name="Straight Connector 4116">
              <a:extLst>
                <a:ext uri="{FF2B5EF4-FFF2-40B4-BE49-F238E27FC236}">
                  <a16:creationId xmlns:a16="http://schemas.microsoft.com/office/drawing/2014/main" id="{8EAC9175-245B-4886-A4F2-EEA53C13F5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118" name="Graphic 33">
              <a:extLst>
                <a:ext uri="{FF2B5EF4-FFF2-40B4-BE49-F238E27FC236}">
                  <a16:creationId xmlns:a16="http://schemas.microsoft.com/office/drawing/2014/main" id="{BC567658-11B8-4D35-89AE-B73534669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119" name="Graphic 33">
              <a:extLst>
                <a:ext uri="{FF2B5EF4-FFF2-40B4-BE49-F238E27FC236}">
                  <a16:creationId xmlns:a16="http://schemas.microsoft.com/office/drawing/2014/main" id="{B2AAA79A-1602-4193-8170-9C436D9CE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AE79FF08-2C1C-167F-E453-09F72A7E79CF}"/>
              </a:ext>
            </a:extLst>
          </p:cNvPr>
          <p:cNvSpPr>
            <a:spLocks noGrp="1"/>
          </p:cNvSpPr>
          <p:nvPr>
            <p:ph type="title"/>
          </p:nvPr>
        </p:nvSpPr>
        <p:spPr>
          <a:xfrm>
            <a:off x="841248" y="876304"/>
            <a:ext cx="8817102" cy="688336"/>
          </a:xfrm>
        </p:spPr>
        <p:txBody>
          <a:bodyPr anchor="b">
            <a:normAutofit fontScale="90000"/>
          </a:bodyPr>
          <a:lstStyle/>
          <a:p>
            <a:r>
              <a:rPr lang="en-US" dirty="0">
                <a:solidFill>
                  <a:srgbClr val="FFFFFF"/>
                </a:solidFill>
              </a:rPr>
              <a:t>DISADVANTEGES </a:t>
            </a:r>
          </a:p>
        </p:txBody>
      </p:sp>
      <p:sp>
        <p:nvSpPr>
          <p:cNvPr id="4104" name="Content Placeholder 4103">
            <a:extLst>
              <a:ext uri="{FF2B5EF4-FFF2-40B4-BE49-F238E27FC236}">
                <a16:creationId xmlns:a16="http://schemas.microsoft.com/office/drawing/2014/main" id="{E9BC3282-1273-7072-7045-734D33683702}"/>
              </a:ext>
            </a:extLst>
          </p:cNvPr>
          <p:cNvSpPr>
            <a:spLocks noGrp="1"/>
          </p:cNvSpPr>
          <p:nvPr>
            <p:ph idx="1"/>
          </p:nvPr>
        </p:nvSpPr>
        <p:spPr>
          <a:xfrm>
            <a:off x="841248" y="1564639"/>
            <a:ext cx="8817102" cy="4459921"/>
          </a:xfrm>
        </p:spPr>
        <p:txBody>
          <a:bodyPr>
            <a:normAutofit/>
          </a:bodyPr>
          <a:lstStyle/>
          <a:p>
            <a:r>
              <a:rPr lang="en-US" sz="2000" dirty="0">
                <a:solidFill>
                  <a:srgbClr val="FFFFFF"/>
                </a:solidFill>
              </a:rPr>
              <a:t>1)</a:t>
            </a:r>
            <a:r>
              <a:rPr lang="en-US" sz="2000" dirty="0">
                <a:solidFill>
                  <a:srgbClr val="FFFFFF"/>
                </a:solidFill>
                <a:latin typeface="+mj-lt"/>
              </a:rPr>
              <a:t>expensive: Sometimes</a:t>
            </a:r>
            <a:r>
              <a:rPr lang="en-US" sz="2000" b="0" i="0" dirty="0">
                <a:solidFill>
                  <a:schemeClr val="tx1"/>
                </a:solidFill>
                <a:effectLst/>
                <a:latin typeface="+mj-lt"/>
              </a:rPr>
              <a:t> it costs more money to do simulation then making the product. </a:t>
            </a:r>
          </a:p>
          <a:p>
            <a:r>
              <a:rPr lang="en-US" sz="2000" dirty="0">
                <a:solidFill>
                  <a:schemeClr val="tx1"/>
                </a:solidFill>
                <a:latin typeface="+mj-lt"/>
              </a:rPr>
              <a:t>2)Takes a long time : </a:t>
            </a:r>
            <a:r>
              <a:rPr lang="en-US" sz="2000" b="0" i="0" dirty="0">
                <a:solidFill>
                  <a:schemeClr val="tx1"/>
                </a:solidFill>
                <a:effectLst/>
                <a:latin typeface="+mj-lt"/>
              </a:rPr>
              <a:t>It takes a long time to set up and test a simulation model. This is because simulation takes a lot of data to be input.</a:t>
            </a:r>
          </a:p>
          <a:p>
            <a:r>
              <a:rPr lang="en-US" sz="2000" dirty="0">
                <a:solidFill>
                  <a:schemeClr val="tx1"/>
                </a:solidFill>
                <a:latin typeface="+mj-lt"/>
              </a:rPr>
              <a:t>3)computer limitation :</a:t>
            </a:r>
            <a:r>
              <a:rPr lang="en-US" sz="2000" b="0" i="0" dirty="0">
                <a:solidFill>
                  <a:schemeClr val="tx1"/>
                </a:solidFill>
                <a:effectLst/>
                <a:latin typeface="+mj-lt"/>
              </a:rPr>
              <a:t>Complex simulation involves a computer with higher memory and processor speed. This is another drawback of simulation</a:t>
            </a:r>
            <a:r>
              <a:rPr lang="en-US" sz="2000" b="0" i="0" dirty="0">
                <a:solidFill>
                  <a:srgbClr val="1F1F1F"/>
                </a:solidFill>
                <a:effectLst/>
                <a:latin typeface="-apple-system"/>
              </a:rPr>
              <a:t>.</a:t>
            </a:r>
            <a:endParaRPr lang="en-US" sz="2000" dirty="0">
              <a:solidFill>
                <a:schemeClr val="tx1"/>
              </a:solidFill>
              <a:latin typeface="+mj-lt"/>
            </a:endParaRPr>
          </a:p>
        </p:txBody>
      </p:sp>
    </p:spTree>
    <p:extLst>
      <p:ext uri="{BB962C8B-B14F-4D97-AF65-F5344CB8AC3E}">
        <p14:creationId xmlns:p14="http://schemas.microsoft.com/office/powerpoint/2010/main" val="305993092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53" name="Group 6152">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1"/>
            <a:ext cx="12192000" cy="6857996"/>
            <a:chOff x="572" y="-1"/>
            <a:chExt cx="12192000" cy="6857996"/>
          </a:xfrm>
        </p:grpSpPr>
        <p:cxnSp>
          <p:nvCxnSpPr>
            <p:cNvPr id="6154" name="Straight Connector 6153">
              <a:extLst>
                <a:ext uri="{FF2B5EF4-FFF2-40B4-BE49-F238E27FC236}">
                  <a16:creationId xmlns:a16="http://schemas.microsoft.com/office/drawing/2014/main" id="{D3DD55E4-EA4F-4874-8B5B-6E0EAF4BBF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55" name="Straight Connector 6154">
              <a:extLst>
                <a:ext uri="{FF2B5EF4-FFF2-40B4-BE49-F238E27FC236}">
                  <a16:creationId xmlns:a16="http://schemas.microsoft.com/office/drawing/2014/main" id="{32950BAF-7673-4138-AEA2-DE7D368CC3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56" name="Straight Connector 6155">
              <a:extLst>
                <a:ext uri="{FF2B5EF4-FFF2-40B4-BE49-F238E27FC236}">
                  <a16:creationId xmlns:a16="http://schemas.microsoft.com/office/drawing/2014/main" id="{6BE3E2B5-EA1C-415A-941A-843C7EA148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57" name="Straight Connector 6156">
              <a:extLst>
                <a:ext uri="{FF2B5EF4-FFF2-40B4-BE49-F238E27FC236}">
                  <a16:creationId xmlns:a16="http://schemas.microsoft.com/office/drawing/2014/main" id="{087FA3A6-E398-4576-B6B8-3328028D84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158" name="Graphic 33">
              <a:extLst>
                <a:ext uri="{FF2B5EF4-FFF2-40B4-BE49-F238E27FC236}">
                  <a16:creationId xmlns:a16="http://schemas.microsoft.com/office/drawing/2014/main" id="{EFB597D7-65E0-476A-B9EB-3AA6ED33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6159" name="Graphic 33">
              <a:extLst>
                <a:ext uri="{FF2B5EF4-FFF2-40B4-BE49-F238E27FC236}">
                  <a16:creationId xmlns:a16="http://schemas.microsoft.com/office/drawing/2014/main" id="{11AA060A-BE0E-4687-8F9E-0E2955D9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useBgFill="1">
        <p:nvSpPr>
          <p:cNvPr id="6161" name="Rectangle 6160">
            <a:extLst>
              <a:ext uri="{FF2B5EF4-FFF2-40B4-BE49-F238E27FC236}">
                <a16:creationId xmlns:a16="http://schemas.microsoft.com/office/drawing/2014/main" id="{A38827F1-3359-44F6-9009-43AE2B17F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3" name="Rectangle 6162">
            <a:extLst>
              <a:ext uri="{FF2B5EF4-FFF2-40B4-BE49-F238E27FC236}">
                <a16:creationId xmlns:a16="http://schemas.microsoft.com/office/drawing/2014/main" id="{17AFAD67-5350-4773-886F-D6DD7E66D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Are We Living Inside a Computer Simulation?">
            <a:extLst>
              <a:ext uri="{FF2B5EF4-FFF2-40B4-BE49-F238E27FC236}">
                <a16:creationId xmlns:a16="http://schemas.microsoft.com/office/drawing/2014/main" id="{55F0CD6A-4BE9-E937-3B48-27A6DD264C5E}"/>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7780" r="-1" b="-1"/>
          <a:stretch/>
        </p:blipFill>
        <p:spPr bwMode="auto">
          <a:xfrm>
            <a:off x="-2190" y="7740"/>
            <a:ext cx="12189789" cy="6873457"/>
          </a:xfrm>
          <a:prstGeom prst="rect">
            <a:avLst/>
          </a:prstGeom>
          <a:noFill/>
          <a:ln w="12700">
            <a:noFill/>
          </a:ln>
          <a:extLst>
            <a:ext uri="{909E8E84-426E-40DD-AFC4-6F175D3DCCD1}">
              <a14:hiddenFill xmlns:a14="http://schemas.microsoft.com/office/drawing/2010/main">
                <a:solidFill>
                  <a:srgbClr val="FFFFFF"/>
                </a:solidFill>
              </a14:hiddenFill>
            </a:ext>
          </a:extLst>
        </p:spPr>
      </p:pic>
      <p:grpSp>
        <p:nvGrpSpPr>
          <p:cNvPr id="6165" name="Group 6164">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2000" cy="6857996"/>
            <a:chOff x="572" y="-1"/>
            <a:chExt cx="12192000" cy="6857996"/>
          </a:xfrm>
        </p:grpSpPr>
        <p:cxnSp>
          <p:nvCxnSpPr>
            <p:cNvPr id="6166" name="Straight Connector 6165">
              <a:extLst>
                <a:ext uri="{FF2B5EF4-FFF2-40B4-BE49-F238E27FC236}">
                  <a16:creationId xmlns:a16="http://schemas.microsoft.com/office/drawing/2014/main" id="{D3DD55E4-EA4F-4874-8B5B-6E0EAF4BBF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67" name="Straight Connector 6166">
              <a:extLst>
                <a:ext uri="{FF2B5EF4-FFF2-40B4-BE49-F238E27FC236}">
                  <a16:creationId xmlns:a16="http://schemas.microsoft.com/office/drawing/2014/main" id="{32950BAF-7673-4138-AEA2-DE7D368CC3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68" name="Straight Connector 6167">
              <a:extLst>
                <a:ext uri="{FF2B5EF4-FFF2-40B4-BE49-F238E27FC236}">
                  <a16:creationId xmlns:a16="http://schemas.microsoft.com/office/drawing/2014/main" id="{6BE3E2B5-EA1C-415A-941A-843C7EA148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69" name="Straight Connector 6168">
              <a:extLst>
                <a:ext uri="{FF2B5EF4-FFF2-40B4-BE49-F238E27FC236}">
                  <a16:creationId xmlns:a16="http://schemas.microsoft.com/office/drawing/2014/main" id="{087FA3A6-E398-4576-B6B8-3328028D84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170" name="Graphic 33">
              <a:extLst>
                <a:ext uri="{FF2B5EF4-FFF2-40B4-BE49-F238E27FC236}">
                  <a16:creationId xmlns:a16="http://schemas.microsoft.com/office/drawing/2014/main" id="{EFB597D7-65E0-476A-B9EB-3AA6ED33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171" name="Graphic 33">
              <a:extLst>
                <a:ext uri="{FF2B5EF4-FFF2-40B4-BE49-F238E27FC236}">
                  <a16:creationId xmlns:a16="http://schemas.microsoft.com/office/drawing/2014/main" id="{11AA060A-BE0E-4687-8F9E-0E2955D9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7206C29B-7862-DDBF-807B-1FE094921E58}"/>
              </a:ext>
            </a:extLst>
          </p:cNvPr>
          <p:cNvSpPr>
            <a:spLocks noGrp="1"/>
          </p:cNvSpPr>
          <p:nvPr>
            <p:ph type="title"/>
          </p:nvPr>
        </p:nvSpPr>
        <p:spPr>
          <a:xfrm>
            <a:off x="2164080" y="2479040"/>
            <a:ext cx="8524238" cy="3337560"/>
          </a:xfrm>
        </p:spPr>
        <p:txBody>
          <a:bodyPr vert="horz" lIns="91440" tIns="45720" rIns="91440" bIns="45720" rtlCol="0" anchor="t">
            <a:normAutofit/>
          </a:bodyPr>
          <a:lstStyle/>
          <a:p>
            <a:pPr algn="ctr"/>
            <a:r>
              <a:rPr lang="en-US" sz="5200" dirty="0">
                <a:solidFill>
                  <a:srgbClr val="FFFFFF"/>
                </a:solidFill>
              </a:rPr>
              <a:t>TANK YOU </a:t>
            </a:r>
          </a:p>
        </p:txBody>
      </p:sp>
    </p:spTree>
    <p:extLst>
      <p:ext uri="{BB962C8B-B14F-4D97-AF65-F5344CB8AC3E}">
        <p14:creationId xmlns:p14="http://schemas.microsoft.com/office/powerpoint/2010/main" val="263174930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ArchVTI">
  <a:themeElements>
    <a:clrScheme name="AnalogousFromLightSeedLeftStep">
      <a:dk1>
        <a:srgbClr val="000000"/>
      </a:dk1>
      <a:lt1>
        <a:srgbClr val="FFFFFF"/>
      </a:lt1>
      <a:dk2>
        <a:srgbClr val="24393F"/>
      </a:dk2>
      <a:lt2>
        <a:srgbClr val="E8E8E2"/>
      </a:lt2>
      <a:accent1>
        <a:srgbClr val="8885D7"/>
      </a:accent1>
      <a:accent2>
        <a:srgbClr val="6A90CE"/>
      </a:accent2>
      <a:accent3>
        <a:srgbClr val="5AAEC3"/>
      </a:accent3>
      <a:accent4>
        <a:srgbClr val="5DB4A2"/>
      </a:accent4>
      <a:accent5>
        <a:srgbClr val="68B484"/>
      </a:accent5>
      <a:accent6>
        <a:srgbClr val="62B65E"/>
      </a:accent6>
      <a:hlink>
        <a:srgbClr val="848651"/>
      </a:hlink>
      <a:folHlink>
        <a:srgbClr val="7F7F7F"/>
      </a:folHlink>
    </a:clrScheme>
    <a:fontScheme name="Custom 16">
      <a:majorFont>
        <a:latin typeface="Footlight MT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VTI" id="{23FE938F-4DF0-4C94-8546-C2AC6D26660D}" vid="{62E62DA1-385F-4EE3-8841-58A87FAE2068}"/>
    </a:ext>
  </a:extLst>
</a:theme>
</file>

<file path=docProps/app.xml><?xml version="1.0" encoding="utf-8"?>
<Properties xmlns="http://schemas.openxmlformats.org/officeDocument/2006/extended-properties" xmlns:vt="http://schemas.openxmlformats.org/officeDocument/2006/docPropsVTypes">
  <TotalTime>44</TotalTime>
  <Words>345</Words>
  <Application>Microsoft Office PowerPoint</Application>
  <PresentationFormat>Widescreen</PresentationFormat>
  <Paragraphs>23</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-apple-system</vt:lpstr>
      <vt:lpstr>Arial</vt:lpstr>
      <vt:lpstr>Avenir Next LT Pro</vt:lpstr>
      <vt:lpstr>AvenirNext LT Pro Medium</vt:lpstr>
      <vt:lpstr>Dubai Light</vt:lpstr>
      <vt:lpstr>Footlight MT Light</vt:lpstr>
      <vt:lpstr>Open Sans</vt:lpstr>
      <vt:lpstr>ArchVTI</vt:lpstr>
      <vt:lpstr>Simulations </vt:lpstr>
      <vt:lpstr>What is a simulation </vt:lpstr>
      <vt:lpstr>How a simulation works </vt:lpstr>
      <vt:lpstr>Some Types of simulations </vt:lpstr>
      <vt:lpstr>ADVANTAGES </vt:lpstr>
      <vt:lpstr>DISADVANTEGES </vt:lpstr>
      <vt:lpstr>TANK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Simulations </dc:title>
  <dc:creator>catherine abujaber</dc:creator>
  <cp:lastModifiedBy>catherine abujaber</cp:lastModifiedBy>
  <cp:revision>1</cp:revision>
  <dcterms:created xsi:type="dcterms:W3CDTF">2023-02-08T09:43:08Z</dcterms:created>
  <dcterms:modified xsi:type="dcterms:W3CDTF">2023-02-08T10:27:17Z</dcterms:modified>
</cp:coreProperties>
</file>